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63" r:id="rId2"/>
    <p:sldId id="256" r:id="rId3"/>
    <p:sldId id="258" r:id="rId4"/>
    <p:sldId id="259" r:id="rId5"/>
    <p:sldId id="260" r:id="rId6"/>
    <p:sldId id="264" r:id="rId7"/>
    <p:sldId id="261" r:id="rId8"/>
    <p:sldId id="265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5" autoAdjust="0"/>
    <p:restoredTop sz="93322" autoAdjust="0"/>
  </p:normalViewPr>
  <p:slideViewPr>
    <p:cSldViewPr>
      <p:cViewPr varScale="1">
        <p:scale>
          <a:sx n="65" d="100"/>
          <a:sy n="65" d="100"/>
        </p:scale>
        <p:origin x="1314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94DA34-8CA3-4A48-B0AD-CEA5C4E9659F}" type="datetimeFigureOut">
              <a:rPr lang="ru-RU" smtClean="0"/>
              <a:pPr/>
              <a:t>28.10.2015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D8DA92-E2C9-43C6-B231-32565420E63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97114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8DA92-E2C9-43C6-B231-32565420E632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5224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8DC6EF3-0286-47F6-AD49-8D107F8050A9}" type="datetimeFigureOut">
              <a:rPr lang="ru-RU" smtClean="0"/>
              <a:pPr/>
              <a:t>28.10.2015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717D79-51A1-4BC0-9778-2085D470019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8DC6EF3-0286-47F6-AD49-8D107F8050A9}" type="datetimeFigureOut">
              <a:rPr lang="ru-RU" smtClean="0"/>
              <a:pPr/>
              <a:t>28.10.2015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717D79-51A1-4BC0-9778-2085D470019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8DC6EF3-0286-47F6-AD49-8D107F8050A9}" type="datetimeFigureOut">
              <a:rPr lang="ru-RU" smtClean="0"/>
              <a:pPr/>
              <a:t>28.10.2015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717D79-51A1-4BC0-9778-2085D470019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8DC6EF3-0286-47F6-AD49-8D107F8050A9}" type="datetimeFigureOut">
              <a:rPr lang="ru-RU" smtClean="0"/>
              <a:pPr/>
              <a:t>28.10.2015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717D79-51A1-4BC0-9778-2085D470019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8DC6EF3-0286-47F6-AD49-8D107F8050A9}" type="datetimeFigureOut">
              <a:rPr lang="ru-RU" smtClean="0"/>
              <a:pPr/>
              <a:t>28.10.2015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717D79-51A1-4BC0-9778-2085D470019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8DC6EF3-0286-47F6-AD49-8D107F8050A9}" type="datetimeFigureOut">
              <a:rPr lang="ru-RU" smtClean="0"/>
              <a:pPr/>
              <a:t>28.10.2015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717D79-51A1-4BC0-9778-2085D470019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8DC6EF3-0286-47F6-AD49-8D107F8050A9}" type="datetimeFigureOut">
              <a:rPr lang="ru-RU" smtClean="0"/>
              <a:pPr/>
              <a:t>28.10.2015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717D79-51A1-4BC0-9778-2085D470019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8DC6EF3-0286-47F6-AD49-8D107F8050A9}" type="datetimeFigureOut">
              <a:rPr lang="ru-RU" smtClean="0"/>
              <a:pPr/>
              <a:t>28.10.2015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717D79-51A1-4BC0-9778-2085D470019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8DC6EF3-0286-47F6-AD49-8D107F8050A9}" type="datetimeFigureOut">
              <a:rPr lang="ru-RU" smtClean="0"/>
              <a:pPr/>
              <a:t>28.10.2015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717D79-51A1-4BC0-9778-2085D470019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8DC6EF3-0286-47F6-AD49-8D107F8050A9}" type="datetimeFigureOut">
              <a:rPr lang="ru-RU" smtClean="0"/>
              <a:pPr/>
              <a:t>28.10.2015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717D79-51A1-4BC0-9778-2085D470019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8DC6EF3-0286-47F6-AD49-8D107F8050A9}" type="datetimeFigureOut">
              <a:rPr lang="ru-RU" smtClean="0"/>
              <a:pPr/>
              <a:t>28.10.2015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717D79-51A1-4BC0-9778-2085D470019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48DC6EF3-0286-47F6-AD49-8D107F8050A9}" type="datetimeFigureOut">
              <a:rPr lang="ru-RU" smtClean="0"/>
              <a:pPr/>
              <a:t>28.10.2015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79717D79-51A1-4BC0-9778-2085D470019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circl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7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57356" y="214290"/>
            <a:ext cx="6000792" cy="1754326"/>
          </a:xfrm>
          <a:prstGeom prst="rect">
            <a:avLst/>
          </a:prstGeom>
          <a:solidFill>
            <a:srgbClr val="00B0F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Урок физики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7 класс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2285992"/>
            <a:ext cx="18403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Тема: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28926" y="2000240"/>
            <a:ext cx="4908716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ИНЕРЦИЯ</a:t>
            </a:r>
            <a:endParaRPr lang="ru-RU" sz="8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00298" y="57148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357422" y="0"/>
            <a:ext cx="47149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Рефлексия: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57158" y="571480"/>
            <a:ext cx="1928826" cy="171451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solidFill>
                  <a:schemeClr val="tx1"/>
                </a:solidFill>
              </a:rPr>
              <a:t>?</a:t>
            </a:r>
            <a:endParaRPr lang="ru-RU" sz="8000" b="1" dirty="0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85720" y="2500306"/>
            <a:ext cx="1928826" cy="171451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</a:rPr>
              <a:t>.</a:t>
            </a:r>
            <a:endParaRPr lang="ru-RU" sz="8800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28596" y="4500570"/>
            <a:ext cx="1928826" cy="1714512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</a:rPr>
              <a:t>!</a:t>
            </a:r>
            <a:endParaRPr lang="ru-RU" sz="88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00298" y="1214422"/>
            <a:ext cx="66913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Урок не </a:t>
            </a:r>
            <a:r>
              <a:rPr lang="ru-RU" sz="2800" b="1" dirty="0" smtClean="0"/>
              <a:t>понравился, </a:t>
            </a:r>
            <a:r>
              <a:rPr lang="ru-RU" sz="2800" b="1" dirty="0" smtClean="0"/>
              <a:t>и я ничего не </a:t>
            </a:r>
            <a:r>
              <a:rPr lang="ru-RU" sz="2800" b="1" dirty="0" smtClean="0"/>
              <a:t>понял.</a:t>
            </a:r>
            <a:endParaRPr lang="ru-RU" sz="28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357422" y="2500306"/>
            <a:ext cx="64294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Урок понравился, но некоторые моменты урока не </a:t>
            </a:r>
            <a:r>
              <a:rPr lang="ru-RU" sz="2800" b="1" dirty="0" smtClean="0"/>
              <a:t>усвоил.</a:t>
            </a:r>
            <a:endParaRPr lang="ru-RU" sz="28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428860" y="5000636"/>
            <a:ext cx="4021486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Урок </a:t>
            </a:r>
            <a:r>
              <a:rPr lang="ru-RU" sz="2800" b="1" dirty="0" smtClean="0"/>
              <a:t>понравился, </a:t>
            </a:r>
            <a:r>
              <a:rPr lang="ru-RU" sz="2800" b="1" dirty="0" smtClean="0"/>
              <a:t>и я</a:t>
            </a:r>
          </a:p>
          <a:p>
            <a:r>
              <a:rPr lang="ru-RU" sz="2800" b="1" dirty="0" smtClean="0"/>
              <a:t> усвоил материал </a:t>
            </a:r>
            <a:r>
              <a:rPr lang="ru-RU" sz="2800" b="1" dirty="0" smtClean="0"/>
              <a:t>урока.</a:t>
            </a:r>
            <a:endParaRPr lang="ru-RU" sz="2800" b="1" dirty="0"/>
          </a:p>
        </p:txBody>
      </p:sp>
      <p:sp>
        <p:nvSpPr>
          <p:cNvPr id="11" name="Управляющая кнопка: далее 10">
            <a:hlinkClick r:id="rId2" action="ppaction://hlinksldjump" highlightClick="1"/>
          </p:cNvPr>
          <p:cNvSpPr/>
          <p:nvPr/>
        </p:nvSpPr>
        <p:spPr>
          <a:xfrm>
            <a:off x="7929586" y="5786454"/>
            <a:ext cx="1042416" cy="8572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1714488"/>
            <a:ext cx="7536849" cy="280076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01600">
              <a:srgbClr val="FF0000">
                <a:alpha val="60000"/>
              </a:srgb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Спасибо за работу</a:t>
            </a:r>
            <a:endParaRPr lang="ru-RU" sz="88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52" y="214290"/>
            <a:ext cx="700092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>
                <a:ln>
                  <a:solidFill>
                    <a:schemeClr val="accent6">
                      <a:lumMod val="75000"/>
                    </a:schemeClr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reflection blurRad="6350" stA="55000" endA="300" endPos="45500" dir="5400000" sy="-100000" algn="bl" rotWithShape="0"/>
                </a:effectLst>
              </a:rPr>
              <a:t>Человек не может изменить законы, но он может их познать и учитывать в жизни и практике!  </a:t>
            </a:r>
          </a:p>
        </p:txBody>
      </p:sp>
      <p:sp>
        <p:nvSpPr>
          <p:cNvPr id="6" name="Овал 5"/>
          <p:cNvSpPr/>
          <p:nvPr/>
        </p:nvSpPr>
        <p:spPr>
          <a:xfrm>
            <a:off x="2786050" y="3286124"/>
            <a:ext cx="3571900" cy="214314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hlinkClick r:id="rId3" action="ppaction://hlinksldjump"/>
              </a:rPr>
              <a:t>2.Тема заседания научного </a:t>
            </a: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hlinkClick r:id="rId3" action="ppaction://hlinksldjump"/>
              </a:rPr>
              <a:t>центр</a:t>
            </a:r>
            <a:r>
              <a:rPr lang="ru-RU" sz="3200" b="1" u="sng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</a:t>
            </a:r>
            <a:endParaRPr lang="ru-RU" sz="3200" b="1" u="sng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5786446" y="4643446"/>
            <a:ext cx="3214710" cy="2214554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hlinkClick r:id="rId4" action="ppaction://hlinksldjump"/>
              </a:rPr>
              <a:t>5. Итоги</a:t>
            </a:r>
          </a:p>
          <a:p>
            <a:pPr algn="ctr"/>
            <a:r>
              <a:rPr lang="ru-RU" sz="3200" dirty="0" smtClean="0">
                <a:hlinkClick r:id="rId4" action="ppaction://hlinksldjump"/>
              </a:rPr>
              <a:t>работы центра</a:t>
            </a:r>
            <a:endParaRPr lang="ru-RU" sz="3200" dirty="0"/>
          </a:p>
        </p:txBody>
      </p:sp>
      <p:sp>
        <p:nvSpPr>
          <p:cNvPr id="8" name="Овал 7"/>
          <p:cNvSpPr/>
          <p:nvPr/>
        </p:nvSpPr>
        <p:spPr>
          <a:xfrm>
            <a:off x="214282" y="4786322"/>
            <a:ext cx="3286116" cy="185738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hlinkClick r:id="rId5" action="ppaction://hlinksldjump"/>
              </a:rPr>
              <a:t>4.Заседание круглого стола</a:t>
            </a:r>
            <a:endParaRPr lang="ru-RU" sz="3200" dirty="0"/>
          </a:p>
        </p:txBody>
      </p:sp>
      <p:sp>
        <p:nvSpPr>
          <p:cNvPr id="9" name="Овал 8"/>
          <p:cNvSpPr/>
          <p:nvPr/>
        </p:nvSpPr>
        <p:spPr>
          <a:xfrm>
            <a:off x="5929322" y="2285992"/>
            <a:ext cx="3429024" cy="2000240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hlinkClick r:id="rId6" action="ppaction://hlinksldjump"/>
              </a:rPr>
              <a:t>3. Работа</a:t>
            </a:r>
          </a:p>
          <a:p>
            <a:pPr algn="ctr"/>
            <a:r>
              <a:rPr lang="ru-RU" sz="2800" dirty="0" smtClean="0">
                <a:hlinkClick r:id="rId6" action="ppaction://hlinksldjump"/>
              </a:rPr>
              <a:t>исследовательских групп</a:t>
            </a:r>
            <a:endParaRPr lang="ru-RU" sz="2800" dirty="0"/>
          </a:p>
        </p:txBody>
      </p:sp>
      <p:sp>
        <p:nvSpPr>
          <p:cNvPr id="10" name="Овал 9"/>
          <p:cNvSpPr/>
          <p:nvPr/>
        </p:nvSpPr>
        <p:spPr>
          <a:xfrm>
            <a:off x="0" y="2428868"/>
            <a:ext cx="3286116" cy="1714512"/>
          </a:xfrm>
          <a:prstGeom prst="ellipse">
            <a:avLst/>
          </a:prstGeom>
          <a:solidFill>
            <a:srgbClr val="00B0F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1.Знания </a:t>
            </a:r>
            <a:r>
              <a:rPr lang="ru-RU" sz="3200" b="1" dirty="0" smtClean="0">
                <a:solidFill>
                  <a:srgbClr val="002060"/>
                </a:solidFill>
                <a:hlinkClick r:id="rId7" action="ppaction://hlinksldjump"/>
              </a:rPr>
              <a:t>научного сотрудника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 advClick="0"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0" y="0"/>
            <a:ext cx="6858048" cy="278608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71550" lvl="1" indent="-514350">
              <a:buAutoNum type="arabicPeriod"/>
            </a:pPr>
            <a:r>
              <a:rPr lang="ru-RU" sz="2400" b="1" dirty="0" smtClean="0"/>
              <a:t>Механическим движением называется:</a:t>
            </a:r>
          </a:p>
          <a:p>
            <a:pPr marL="514350" indent="-514350"/>
            <a:r>
              <a:rPr lang="ru-RU" sz="2400" dirty="0" smtClean="0"/>
              <a:t>    </a:t>
            </a:r>
            <a:r>
              <a:rPr lang="ru-RU" sz="2400" b="1" dirty="0" smtClean="0">
                <a:solidFill>
                  <a:srgbClr val="FF0000"/>
                </a:solidFill>
              </a:rPr>
              <a:t>А.  </a:t>
            </a:r>
            <a:r>
              <a:rPr lang="ru-RU" sz="2400" dirty="0" smtClean="0"/>
              <a:t>движение всякого тела по земле среди   </a:t>
            </a:r>
          </a:p>
          <a:p>
            <a:pPr marL="514350" indent="-514350"/>
            <a:r>
              <a:rPr lang="ru-RU" sz="2400" dirty="0" smtClean="0"/>
              <a:t>         окружающих тел;</a:t>
            </a:r>
          </a:p>
          <a:p>
            <a:pPr marL="514350" indent="-514350"/>
            <a:r>
              <a:rPr lang="ru-RU" sz="2400" dirty="0" smtClean="0"/>
              <a:t>    </a:t>
            </a:r>
            <a:r>
              <a:rPr lang="ru-RU" sz="2400" b="1" dirty="0" smtClean="0">
                <a:solidFill>
                  <a:srgbClr val="FF0000"/>
                </a:solidFill>
              </a:rPr>
              <a:t>И</a:t>
            </a:r>
            <a:r>
              <a:rPr lang="ru-RU" sz="2400" dirty="0" smtClean="0"/>
              <a:t>.  изменение положения тела в     </a:t>
            </a:r>
          </a:p>
          <a:p>
            <a:pPr marL="514350" indent="-514350"/>
            <a:r>
              <a:rPr lang="ru-RU" sz="2400" dirty="0" smtClean="0"/>
              <a:t>          пространстве относительно других тел;</a:t>
            </a:r>
          </a:p>
          <a:p>
            <a:pPr marL="514350" indent="-514350"/>
            <a:r>
              <a:rPr lang="ru-RU" sz="2400" dirty="0" smtClean="0"/>
              <a:t>    </a:t>
            </a:r>
            <a:r>
              <a:rPr lang="ru-RU" sz="2400" b="1" dirty="0" smtClean="0">
                <a:solidFill>
                  <a:srgbClr val="FF0000"/>
                </a:solidFill>
              </a:rPr>
              <a:t>С</a:t>
            </a:r>
            <a:r>
              <a:rPr lang="ru-RU" sz="2400" dirty="0" smtClean="0"/>
              <a:t>.  изменение положения автобуса на дороге</a:t>
            </a:r>
            <a:endParaRPr lang="ru-RU" sz="24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786018" y="357166"/>
            <a:ext cx="6357982" cy="292895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2.  Траекторией движения тела называется 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     </a:t>
            </a:r>
            <a:r>
              <a:rPr lang="ru-RU" sz="2400" b="1" dirty="0" smtClean="0">
                <a:solidFill>
                  <a:srgbClr val="FF0000"/>
                </a:solidFill>
              </a:rPr>
              <a:t>Н. </a:t>
            </a:r>
            <a:r>
              <a:rPr lang="ru-RU" sz="2400" dirty="0" smtClean="0">
                <a:solidFill>
                  <a:schemeClr val="tx1"/>
                </a:solidFill>
              </a:rPr>
              <a:t>линия, по которой движется тело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    </a:t>
            </a:r>
            <a:r>
              <a:rPr lang="ru-RU" sz="2400" b="1" dirty="0" smtClean="0">
                <a:solidFill>
                  <a:srgbClr val="FF0000"/>
                </a:solidFill>
              </a:rPr>
              <a:t> О. </a:t>
            </a:r>
            <a:r>
              <a:rPr lang="ru-RU" sz="2400" dirty="0" smtClean="0">
                <a:solidFill>
                  <a:schemeClr val="tx1"/>
                </a:solidFill>
              </a:rPr>
              <a:t>след, который оставляет движущееся  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           тело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     </a:t>
            </a:r>
            <a:r>
              <a:rPr lang="ru-RU" sz="2400" b="1" dirty="0" smtClean="0">
                <a:solidFill>
                  <a:srgbClr val="FF0000"/>
                </a:solidFill>
              </a:rPr>
              <a:t>К. </a:t>
            </a:r>
            <a:r>
              <a:rPr lang="ru-RU" sz="2400" dirty="0" smtClean="0">
                <a:solidFill>
                  <a:schemeClr val="tx1"/>
                </a:solidFill>
              </a:rPr>
              <a:t>кривая линия движения молекулы.</a:t>
            </a:r>
          </a:p>
          <a:p>
            <a:pPr algn="ctr"/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0" y="2571744"/>
            <a:ext cx="6929422" cy="300039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5.  Формула для нахождения скорости при равномерном движении:</a:t>
            </a:r>
          </a:p>
          <a:p>
            <a:r>
              <a:rPr lang="ru-RU" sz="2800" dirty="0" smtClean="0"/>
              <a:t>      </a:t>
            </a:r>
            <a:r>
              <a:rPr lang="ru-RU" sz="2800" b="1" dirty="0" smtClean="0">
                <a:solidFill>
                  <a:srgbClr val="FF0000"/>
                </a:solidFill>
              </a:rPr>
              <a:t>Г</a:t>
            </a:r>
            <a:r>
              <a:rPr lang="en-US" sz="2800" b="1" dirty="0" smtClean="0">
                <a:solidFill>
                  <a:srgbClr val="FF0000"/>
                </a:solidFill>
              </a:rPr>
              <a:t>.   </a:t>
            </a:r>
            <a:r>
              <a:rPr lang="en-US" sz="2800" dirty="0" smtClean="0">
                <a:solidFill>
                  <a:schemeClr val="tx1"/>
                </a:solidFill>
              </a:rPr>
              <a:t>v =  t :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smtClean="0">
                <a:solidFill>
                  <a:schemeClr val="tx1"/>
                </a:solidFill>
              </a:rPr>
              <a:t>s      </a:t>
            </a:r>
            <a:r>
              <a:rPr lang="ru-RU" sz="2800" b="1" dirty="0" smtClean="0">
                <a:solidFill>
                  <a:srgbClr val="FF0000"/>
                </a:solidFill>
              </a:rPr>
              <a:t>Э</a:t>
            </a:r>
            <a:r>
              <a:rPr lang="en-US" sz="2800" b="1" dirty="0" smtClean="0">
                <a:solidFill>
                  <a:srgbClr val="FF0000"/>
                </a:solidFill>
              </a:rPr>
              <a:t>. </a:t>
            </a:r>
            <a:r>
              <a:rPr lang="en-US" sz="2800" dirty="0" smtClean="0">
                <a:solidFill>
                  <a:schemeClr val="tx1"/>
                </a:solidFill>
              </a:rPr>
              <a:t>v = s · t     </a:t>
            </a:r>
            <a:r>
              <a:rPr lang="ru-RU" sz="2800" b="1" dirty="0" smtClean="0">
                <a:solidFill>
                  <a:srgbClr val="FF0000"/>
                </a:solidFill>
              </a:rPr>
              <a:t>Ц</a:t>
            </a:r>
            <a:r>
              <a:rPr lang="en-US" sz="2800" b="1" dirty="0" smtClean="0">
                <a:solidFill>
                  <a:srgbClr val="FF0000"/>
                </a:solidFill>
              </a:rPr>
              <a:t>.  </a:t>
            </a:r>
            <a:r>
              <a:rPr lang="en-US" sz="2800" dirty="0" smtClean="0">
                <a:solidFill>
                  <a:schemeClr val="tx1"/>
                </a:solidFill>
              </a:rPr>
              <a:t>v = s : t</a:t>
            </a:r>
            <a:endParaRPr lang="ru-RU" sz="2800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0" y="1142984"/>
            <a:ext cx="6929486" cy="285752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/>
              <a:t>3.  Длина траектории, по которой движется тело в течении некоторого промежутка времени, называется</a:t>
            </a:r>
          </a:p>
          <a:p>
            <a:r>
              <a:rPr lang="ru-RU" sz="2400" dirty="0" smtClean="0"/>
              <a:t>     </a:t>
            </a:r>
            <a:r>
              <a:rPr lang="ru-RU" sz="2400" b="1" dirty="0" smtClean="0">
                <a:solidFill>
                  <a:srgbClr val="FF0000"/>
                </a:solidFill>
              </a:rPr>
              <a:t> Е.  </a:t>
            </a:r>
            <a:r>
              <a:rPr lang="ru-RU" sz="2400" dirty="0" smtClean="0"/>
              <a:t>путь</a:t>
            </a:r>
          </a:p>
          <a:p>
            <a:r>
              <a:rPr lang="ru-RU" sz="2400" dirty="0" smtClean="0"/>
              <a:t>      </a:t>
            </a:r>
            <a:r>
              <a:rPr lang="ru-RU" sz="2400" b="1" dirty="0" smtClean="0">
                <a:solidFill>
                  <a:srgbClr val="FF0000"/>
                </a:solidFill>
              </a:rPr>
              <a:t>М.  </a:t>
            </a:r>
            <a:r>
              <a:rPr lang="ru-RU" sz="2400" dirty="0" smtClean="0"/>
              <a:t>след</a:t>
            </a:r>
          </a:p>
          <a:p>
            <a:r>
              <a:rPr lang="ru-RU" sz="2400" dirty="0" smtClean="0"/>
              <a:t>      </a:t>
            </a:r>
            <a:r>
              <a:rPr lang="ru-RU" sz="2400" b="1" dirty="0" smtClean="0">
                <a:solidFill>
                  <a:srgbClr val="FF0000"/>
                </a:solidFill>
              </a:rPr>
              <a:t>Т.   </a:t>
            </a:r>
            <a:r>
              <a:rPr lang="ru-RU" sz="2400" dirty="0" smtClean="0"/>
              <a:t>кривая</a:t>
            </a:r>
          </a:p>
          <a:p>
            <a:pPr algn="ctr"/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000364" y="1357298"/>
            <a:ext cx="6357950" cy="300039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4.  При равномерном движении  тело за равные промежутки времени…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     </a:t>
            </a:r>
            <a:r>
              <a:rPr lang="ru-RU" sz="2400" b="1" dirty="0" smtClean="0">
                <a:solidFill>
                  <a:srgbClr val="FF0000"/>
                </a:solidFill>
              </a:rPr>
              <a:t> Ю.</a:t>
            </a:r>
            <a:r>
              <a:rPr lang="ru-RU" sz="2400" dirty="0" smtClean="0">
                <a:solidFill>
                  <a:schemeClr val="tx1"/>
                </a:solidFill>
              </a:rPr>
              <a:t> проходит разные пути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      </a:t>
            </a:r>
            <a:r>
              <a:rPr lang="ru-RU" sz="2400" b="1" dirty="0" smtClean="0">
                <a:solidFill>
                  <a:srgbClr val="FF0000"/>
                </a:solidFill>
              </a:rPr>
              <a:t>В.  </a:t>
            </a:r>
            <a:r>
              <a:rPr lang="ru-RU" sz="2400" dirty="0" smtClean="0">
                <a:solidFill>
                  <a:schemeClr val="tx1"/>
                </a:solidFill>
              </a:rPr>
              <a:t>движется неравномерно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      </a:t>
            </a:r>
            <a:r>
              <a:rPr lang="ru-RU" sz="2400" b="1" dirty="0" smtClean="0">
                <a:solidFill>
                  <a:srgbClr val="FF0000"/>
                </a:solidFill>
              </a:rPr>
              <a:t>Р.   </a:t>
            </a:r>
            <a:r>
              <a:rPr lang="ru-RU" sz="2400" dirty="0" smtClean="0">
                <a:solidFill>
                  <a:schemeClr val="tx1"/>
                </a:solidFill>
              </a:rPr>
              <a:t>проходит равные пути</a:t>
            </a:r>
          </a:p>
          <a:p>
            <a:pPr algn="ctr"/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857456" y="3357562"/>
            <a:ext cx="6286544" cy="3143272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6.  В системе СИ скорость измеряется в…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      </a:t>
            </a:r>
            <a:r>
              <a:rPr lang="ru-RU" sz="2800" b="1" dirty="0" smtClean="0">
                <a:solidFill>
                  <a:srgbClr val="FF0000"/>
                </a:solidFill>
              </a:rPr>
              <a:t>С.  </a:t>
            </a:r>
            <a:r>
              <a:rPr lang="ru-RU" sz="2800" dirty="0" smtClean="0">
                <a:solidFill>
                  <a:schemeClr val="tx1"/>
                </a:solidFill>
              </a:rPr>
              <a:t>км/ч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      </a:t>
            </a:r>
            <a:r>
              <a:rPr lang="ru-RU" sz="2800" b="1" dirty="0" smtClean="0">
                <a:solidFill>
                  <a:srgbClr val="FF0000"/>
                </a:solidFill>
              </a:rPr>
              <a:t>И. </a:t>
            </a:r>
            <a:r>
              <a:rPr lang="ru-RU" sz="2800" dirty="0" smtClean="0">
                <a:solidFill>
                  <a:schemeClr val="tx1"/>
                </a:solidFill>
              </a:rPr>
              <a:t>м/с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      </a:t>
            </a:r>
            <a:r>
              <a:rPr lang="ru-RU" sz="2800" b="1" dirty="0" smtClean="0">
                <a:solidFill>
                  <a:srgbClr val="FF0000"/>
                </a:solidFill>
              </a:rPr>
              <a:t>Б.  </a:t>
            </a:r>
            <a:r>
              <a:rPr lang="ru-RU" sz="2800" dirty="0" smtClean="0">
                <a:solidFill>
                  <a:schemeClr val="tx1"/>
                </a:solidFill>
              </a:rPr>
              <a:t>км/с </a:t>
            </a:r>
          </a:p>
          <a:p>
            <a:pPr algn="ctr"/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0" y="4000504"/>
            <a:ext cx="7072362" cy="285749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7.  При  неравномерном движении  тело за равные промежутки времени…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     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Я. </a:t>
            </a:r>
            <a:r>
              <a:rPr lang="ru-RU" sz="2400" dirty="0" smtClean="0">
                <a:solidFill>
                  <a:schemeClr val="tx1"/>
                </a:solidFill>
              </a:rPr>
              <a:t>Проходит разные пути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     </a:t>
            </a:r>
            <a:r>
              <a:rPr lang="ru-RU" sz="2400" b="1" dirty="0" smtClean="0">
                <a:solidFill>
                  <a:srgbClr val="FF0000"/>
                </a:solidFill>
              </a:rPr>
              <a:t> Л.  </a:t>
            </a:r>
            <a:r>
              <a:rPr lang="ru-RU" sz="2400" dirty="0" smtClean="0">
                <a:solidFill>
                  <a:schemeClr val="tx1"/>
                </a:solidFill>
              </a:rPr>
              <a:t>движется равномерно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     </a:t>
            </a:r>
            <a:r>
              <a:rPr lang="ru-RU" sz="2400" b="1" dirty="0" smtClean="0">
                <a:solidFill>
                  <a:srgbClr val="FF0000"/>
                </a:solidFill>
              </a:rPr>
              <a:t> Д. </a:t>
            </a:r>
            <a:r>
              <a:rPr lang="ru-RU" sz="2400" dirty="0" smtClean="0">
                <a:solidFill>
                  <a:schemeClr val="tx1"/>
                </a:solidFill>
              </a:rPr>
              <a:t>Проходит равные пути </a:t>
            </a:r>
          </a:p>
          <a:p>
            <a:pPr algn="ctr"/>
            <a:endParaRPr lang="ru-RU" dirty="0"/>
          </a:p>
        </p:txBody>
      </p:sp>
      <p:sp>
        <p:nvSpPr>
          <p:cNvPr id="16" name="Овал 15"/>
          <p:cNvSpPr/>
          <p:nvPr/>
        </p:nvSpPr>
        <p:spPr>
          <a:xfrm>
            <a:off x="500034" y="428604"/>
            <a:ext cx="7786742" cy="621510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 smtClean="0">
              <a:solidFill>
                <a:schemeClr val="tx1"/>
              </a:solidFill>
            </a:endParaRPr>
          </a:p>
          <a:p>
            <a:pPr algn="ctr"/>
            <a:endParaRPr lang="ru-RU" sz="40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8000" b="1" dirty="0" smtClean="0">
                <a:solidFill>
                  <a:schemeClr val="tx1"/>
                </a:solidFill>
              </a:rPr>
              <a:t>Ответы:</a:t>
            </a:r>
          </a:p>
          <a:p>
            <a:r>
              <a:rPr lang="ru-RU" sz="7200" b="1" dirty="0" smtClean="0">
                <a:solidFill>
                  <a:schemeClr val="tx1"/>
                </a:solidFill>
                <a:hlinkClick r:id="rId3" action="ppaction://hlinksldjump"/>
              </a:rPr>
              <a:t>И,Н,Е,Р,Ц,И,Я</a:t>
            </a:r>
            <a:endParaRPr lang="ru-RU" sz="7200" b="1" dirty="0" smtClean="0">
              <a:solidFill>
                <a:schemeClr val="tx1"/>
              </a:solidFill>
            </a:endParaRPr>
          </a:p>
          <a:p>
            <a:pPr algn="ctr"/>
            <a:endParaRPr lang="ru-RU" sz="4000" b="1" dirty="0" smtClean="0">
              <a:solidFill>
                <a:schemeClr val="tx1"/>
              </a:solidFill>
            </a:endParaRPr>
          </a:p>
          <a:p>
            <a:pPr algn="ctr"/>
            <a:endParaRPr lang="ru-RU" sz="4000" b="1" dirty="0" smtClean="0">
              <a:solidFill>
                <a:schemeClr val="tx1"/>
              </a:solidFill>
            </a:endParaRPr>
          </a:p>
          <a:p>
            <a:pPr algn="ctr"/>
            <a:endParaRPr lang="ru-RU" sz="4000" b="1" dirty="0" smtClean="0">
              <a:solidFill>
                <a:schemeClr val="tx1"/>
              </a:solidFill>
            </a:endParaRPr>
          </a:p>
          <a:p>
            <a:pPr algn="ctr"/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7" name="Управляющая кнопка: далее 16">
            <a:hlinkClick r:id="rId3" action="ppaction://hlinksldjump" highlightClick="1"/>
          </p:cNvPr>
          <p:cNvSpPr/>
          <p:nvPr/>
        </p:nvSpPr>
        <p:spPr>
          <a:xfrm>
            <a:off x="7858148" y="6072206"/>
            <a:ext cx="1042416" cy="64294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643042" y="4143380"/>
            <a:ext cx="53578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5 правильных ответов – 3 балла</a:t>
            </a:r>
          </a:p>
          <a:p>
            <a:pPr algn="ctr"/>
            <a:r>
              <a:rPr lang="ru-RU" sz="2400" b="1" dirty="0" smtClean="0"/>
              <a:t>6 правильных ответов – 4 балла</a:t>
            </a:r>
          </a:p>
          <a:p>
            <a:pPr algn="ctr"/>
            <a:r>
              <a:rPr lang="ru-RU" sz="2400" b="1" dirty="0" smtClean="0"/>
              <a:t>  7 правильных ответов – 5  балла</a:t>
            </a:r>
            <a:endParaRPr lang="ru-RU" sz="2400" b="1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xit" presetSubtype="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11" grpId="0" animBg="1"/>
      <p:bldP spid="11" grpId="1" animBg="1"/>
      <p:bldP spid="8" grpId="0" animBg="1"/>
      <p:bldP spid="8" grpId="1" animBg="1"/>
      <p:bldP spid="10" grpId="0" animBg="1"/>
      <p:bldP spid="10" grpId="1" animBg="1"/>
      <p:bldP spid="12" grpId="0" animBg="1"/>
      <p:bldP spid="12" grpId="1" animBg="1"/>
      <p:bldP spid="14" grpId="0" animBg="1"/>
      <p:bldP spid="14" grpId="1" animBg="1"/>
      <p:bldP spid="16" grpId="0" animBg="1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14810" y="7143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>
            <a:hlinkClick r:id="rId2" action="ppaction://hlinksldjump"/>
          </p:cNvPr>
          <p:cNvSpPr/>
          <p:nvPr/>
        </p:nvSpPr>
        <p:spPr>
          <a:xfrm>
            <a:off x="1428728" y="214290"/>
            <a:ext cx="6500857" cy="1569660"/>
          </a:xfrm>
          <a:prstGeom prst="rect">
            <a:avLst/>
          </a:prstGeom>
          <a:solidFill>
            <a:srgbClr val="00B0F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Инерция</a:t>
            </a:r>
            <a:endParaRPr lang="ru-RU" sz="9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62" y="1857364"/>
            <a:ext cx="72152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Вопросы для обсуждения: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910" y="2643182"/>
            <a:ext cx="792961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1.Может ли тело само изменить свою скорость ?   Как можно изменить  скорость?</a:t>
            </a:r>
          </a:p>
          <a:p>
            <a:r>
              <a:rPr lang="ru-RU" sz="3600" b="1" dirty="0" smtClean="0"/>
              <a:t>2. Что такое инерция ? В чём её польза и вред ?</a:t>
            </a:r>
          </a:p>
          <a:p>
            <a:pPr marL="742950" indent="-742950"/>
            <a:r>
              <a:rPr lang="ru-RU" sz="3600" b="1" dirty="0" smtClean="0"/>
              <a:t>3.Какова практическая  значимость  </a:t>
            </a:r>
          </a:p>
          <a:p>
            <a:pPr marL="742950" indent="-742950"/>
            <a:r>
              <a:rPr lang="ru-RU" sz="3600" b="1" dirty="0" smtClean="0"/>
              <a:t>инерции для жизни человека ?</a:t>
            </a:r>
            <a:endParaRPr lang="ru-RU" sz="3600" b="1" dirty="0"/>
          </a:p>
        </p:txBody>
      </p:sp>
      <p:sp>
        <p:nvSpPr>
          <p:cNvPr id="8" name="Управляющая кнопка: далее 7">
            <a:hlinkClick r:id="rId2" action="ppaction://hlinksldjump" highlightClick="1"/>
          </p:cNvPr>
          <p:cNvSpPr/>
          <p:nvPr/>
        </p:nvSpPr>
        <p:spPr>
          <a:xfrm>
            <a:off x="7929586" y="6215082"/>
            <a:ext cx="1042416" cy="50004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3" descr="14a-i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785926"/>
            <a:ext cx="8229600" cy="3124200"/>
          </a:xfrm>
          <a:prstGeom prst="rect">
            <a:avLst/>
          </a:prstGeom>
          <a:noFill/>
        </p:spPr>
      </p:pic>
      <p:pic>
        <p:nvPicPr>
          <p:cNvPr id="5" name="Picture 9" descr="11в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399" y="152400"/>
            <a:ext cx="1064275" cy="127633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285852" y="285728"/>
            <a:ext cx="750099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CC0000"/>
                </a:solidFill>
                <a:latin typeface="Times New Roman" pitchFamily="18" charset="0"/>
              </a:rPr>
              <a:t>Как зависит изменение скорости тела </a:t>
            </a:r>
            <a:br>
              <a:rPr lang="ru-RU" sz="3200" b="1" i="1" dirty="0" smtClean="0">
                <a:solidFill>
                  <a:srgbClr val="CC0000"/>
                </a:solidFill>
                <a:latin typeface="Times New Roman" pitchFamily="18" charset="0"/>
              </a:rPr>
            </a:br>
            <a:r>
              <a:rPr lang="ru-RU" sz="3200" b="1" i="1" dirty="0" smtClean="0">
                <a:solidFill>
                  <a:srgbClr val="CC0000"/>
                </a:solidFill>
                <a:latin typeface="Times New Roman" pitchFamily="18" charset="0"/>
              </a:rPr>
              <a:t>от величины действия другого тела?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5000636"/>
            <a:ext cx="84296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CC0000"/>
                </a:solidFill>
                <a:latin typeface="Times New Roman" pitchFamily="18" charset="0"/>
              </a:rPr>
              <a:t>Чем меньше действие другого тела, тем дольше сохраняется скорость движения и тем ближе движение к равномерному!!!</a:t>
            </a:r>
            <a:endParaRPr lang="ru-RU" sz="3200" b="1" i="1" dirty="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8" name="Управляющая кнопка: далее 7">
            <a:hlinkClick r:id="rId4" action="ppaction://hlinksldjump" highlightClick="1"/>
          </p:cNvPr>
          <p:cNvSpPr/>
          <p:nvPr/>
        </p:nvSpPr>
        <p:spPr>
          <a:xfrm>
            <a:off x="0" y="6215082"/>
            <a:ext cx="857256" cy="64291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D89B9-3093-419F-BEFB-78EC9965E04A}" type="slidenum">
              <a:rPr lang="ru-RU"/>
              <a:pPr/>
              <a:t>6</a:t>
            </a:fld>
            <a:endParaRPr lang="ru-RU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5257800"/>
            <a:ext cx="2819400" cy="99060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400" b="1" dirty="0">
                <a:latin typeface="Times New Roman" pitchFamily="18" charset="0"/>
              </a:rPr>
              <a:t>Галилео Галилей</a:t>
            </a:r>
          </a:p>
          <a:p>
            <a:pPr algn="ctr">
              <a:buFontTx/>
              <a:buNone/>
            </a:pPr>
            <a:r>
              <a:rPr lang="ru-RU" sz="2400" b="1" dirty="0">
                <a:latin typeface="Times New Roman" pitchFamily="18" charset="0"/>
              </a:rPr>
              <a:t>(1564 – 1642)</a:t>
            </a:r>
          </a:p>
        </p:txBody>
      </p:sp>
      <p:pic>
        <p:nvPicPr>
          <p:cNvPr id="6149" name="Picture 5" descr="11в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852488" cy="1022350"/>
          </a:xfrm>
          <a:prstGeom prst="rect">
            <a:avLst/>
          </a:prstGeom>
          <a:noFill/>
        </p:spPr>
      </p:pic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990600" y="152400"/>
            <a:ext cx="7772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3200" b="1" i="1">
                <a:solidFill>
                  <a:srgbClr val="CC0000"/>
                </a:solidFill>
                <a:latin typeface="Times New Roman" pitchFamily="18" charset="0"/>
              </a:rPr>
              <a:t>Как будет двигаться тело, если на него не будут действовать другие тела?</a:t>
            </a: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3505200" y="3276600"/>
            <a:ext cx="5227638" cy="2566988"/>
          </a:xfrm>
          <a:prstGeom prst="rect">
            <a:avLst/>
          </a:prstGeom>
          <a:solidFill>
            <a:schemeClr val="bg1"/>
          </a:solidFill>
          <a:ln w="38100">
            <a:solidFill>
              <a:srgbClr val="CC00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3200" b="1" i="1" dirty="0">
                <a:latin typeface="Times New Roman" pitchFamily="18" charset="0"/>
              </a:rPr>
              <a:t>Явление сохранения </a:t>
            </a:r>
          </a:p>
          <a:p>
            <a:pPr algn="ctr"/>
            <a:r>
              <a:rPr lang="ru-RU" sz="3200" b="1" i="1" dirty="0">
                <a:latin typeface="Times New Roman" pitchFamily="18" charset="0"/>
              </a:rPr>
              <a:t>скорости тела </a:t>
            </a:r>
          </a:p>
          <a:p>
            <a:pPr algn="ctr"/>
            <a:r>
              <a:rPr lang="ru-RU" sz="3200" b="1" i="1" dirty="0">
                <a:latin typeface="Times New Roman" pitchFamily="18" charset="0"/>
              </a:rPr>
              <a:t>при отсутствии действия </a:t>
            </a:r>
          </a:p>
          <a:p>
            <a:pPr algn="ctr"/>
            <a:r>
              <a:rPr lang="ru-RU" sz="3200" b="1" i="1" dirty="0">
                <a:latin typeface="Times New Roman" pitchFamily="18" charset="0"/>
              </a:rPr>
              <a:t>на него других тел </a:t>
            </a:r>
          </a:p>
          <a:p>
            <a:pPr algn="ctr"/>
            <a:r>
              <a:rPr lang="ru-RU" sz="3200" b="1" i="1" dirty="0">
                <a:latin typeface="Times New Roman" pitchFamily="18" charset="0"/>
              </a:rPr>
              <a:t>называют </a:t>
            </a:r>
            <a:r>
              <a:rPr lang="ru-RU" sz="3200" b="1" i="1" dirty="0">
                <a:solidFill>
                  <a:srgbClr val="CC0000"/>
                </a:solidFill>
                <a:latin typeface="Times New Roman" pitchFamily="18" charset="0"/>
              </a:rPr>
              <a:t>инерцией</a:t>
            </a: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3581400" y="1524000"/>
            <a:ext cx="51181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000" b="1" i="1" dirty="0">
                <a:latin typeface="Script MT Bold" pitchFamily="66" charset="0"/>
              </a:rPr>
              <a:t>Экспериментально установлено:</a:t>
            </a:r>
          </a:p>
          <a:p>
            <a:pPr algn="ctr"/>
            <a:r>
              <a:rPr lang="ru-RU" sz="2000" b="1" i="1" dirty="0">
                <a:solidFill>
                  <a:srgbClr val="CC0000"/>
                </a:solidFill>
                <a:latin typeface="Script MT Bold" pitchFamily="66" charset="0"/>
              </a:rPr>
              <a:t>Если на тело не действуют другие тела, </a:t>
            </a:r>
          </a:p>
          <a:p>
            <a:pPr algn="ctr"/>
            <a:r>
              <a:rPr lang="ru-RU" sz="2000" b="1" i="1" dirty="0">
                <a:solidFill>
                  <a:srgbClr val="CC0000"/>
                </a:solidFill>
                <a:latin typeface="Script MT Bold" pitchFamily="66" charset="0"/>
              </a:rPr>
              <a:t>то оно находится или в покое, </a:t>
            </a:r>
          </a:p>
          <a:p>
            <a:pPr algn="ctr"/>
            <a:r>
              <a:rPr lang="ru-RU" sz="2000" b="1" i="1" dirty="0">
                <a:solidFill>
                  <a:srgbClr val="CC0000"/>
                </a:solidFill>
                <a:latin typeface="Script MT Bold" pitchFamily="66" charset="0"/>
              </a:rPr>
              <a:t>или движется прямолинейно и равномерно</a:t>
            </a:r>
          </a:p>
          <a:p>
            <a:pPr algn="ctr"/>
            <a:r>
              <a:rPr lang="ru-RU" sz="2000" b="1" i="1" dirty="0">
                <a:solidFill>
                  <a:srgbClr val="CC0000"/>
                </a:solidFill>
                <a:latin typeface="Script MT Bold" pitchFamily="66" charset="0"/>
              </a:rPr>
              <a:t>относительно Земли.</a:t>
            </a:r>
          </a:p>
        </p:txBody>
      </p:sp>
      <p:pic>
        <p:nvPicPr>
          <p:cNvPr id="6153" name="Picture 9" descr="vori_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600200"/>
            <a:ext cx="2855913" cy="3505200"/>
          </a:xfrm>
          <a:prstGeom prst="rect">
            <a:avLst/>
          </a:prstGeom>
          <a:noFill/>
        </p:spPr>
      </p:pic>
      <p:sp>
        <p:nvSpPr>
          <p:cNvPr id="9" name="Управляющая кнопка: далее 8">
            <a:hlinkClick r:id="rId4" action="ppaction://hlinksldjump" highlightClick="1"/>
          </p:cNvPr>
          <p:cNvSpPr/>
          <p:nvPr/>
        </p:nvSpPr>
        <p:spPr>
          <a:xfrm>
            <a:off x="7429520" y="6000768"/>
            <a:ext cx="1285852" cy="7143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20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20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  <p:bldP spid="6151" grpId="0" animBg="1"/>
      <p:bldP spid="61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D:\Диск Д старый\Картинки\КАРТИНКИ Интернет\01\Люди\12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85720" y="0"/>
            <a:ext cx="3691341" cy="2214554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500034" y="2285993"/>
            <a:ext cx="6072230" cy="235745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u="sng" dirty="0" smtClean="0">
                <a:latin typeface="+mj-lt"/>
                <a:ea typeface="+mj-ea"/>
                <a:cs typeface="+mj-cs"/>
              </a:rPr>
              <a:t>1</a:t>
            </a:r>
            <a:r>
              <a:rPr kumimoji="0" lang="ru-RU" sz="28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 Что произойдет с бруском, если  резко дернуть за нить?</a:t>
            </a:r>
            <a:br>
              <a:rPr kumimoji="0" lang="ru-RU" sz="28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1 Упадет назад.</a:t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2 Упадет вперед.</a:t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 Останется неподвижным.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Куб 4"/>
          <p:cNvSpPr/>
          <p:nvPr/>
        </p:nvSpPr>
        <p:spPr>
          <a:xfrm>
            <a:off x="6929454" y="2428868"/>
            <a:ext cx="785813" cy="2000250"/>
          </a:xfrm>
          <a:prstGeom prst="cub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олилиния 5"/>
          <p:cNvSpPr/>
          <p:nvPr/>
        </p:nvSpPr>
        <p:spPr>
          <a:xfrm rot="290514">
            <a:off x="6717052" y="4296407"/>
            <a:ext cx="242888" cy="55562"/>
          </a:xfrm>
          <a:custGeom>
            <a:avLst/>
            <a:gdLst>
              <a:gd name="connsiteX0" fmla="*/ 0 w 1170432"/>
              <a:gd name="connsiteY0" fmla="*/ 36576 h 192024"/>
              <a:gd name="connsiteX1" fmla="*/ 27432 w 1170432"/>
              <a:gd name="connsiteY1" fmla="*/ 18288 h 192024"/>
              <a:gd name="connsiteX2" fmla="*/ 109728 w 1170432"/>
              <a:gd name="connsiteY2" fmla="*/ 0 h 192024"/>
              <a:gd name="connsiteX3" fmla="*/ 219456 w 1170432"/>
              <a:gd name="connsiteY3" fmla="*/ 9144 h 192024"/>
              <a:gd name="connsiteX4" fmla="*/ 283464 w 1170432"/>
              <a:gd name="connsiteY4" fmla="*/ 45720 h 192024"/>
              <a:gd name="connsiteX5" fmla="*/ 310896 w 1170432"/>
              <a:gd name="connsiteY5" fmla="*/ 73152 h 192024"/>
              <a:gd name="connsiteX6" fmla="*/ 411480 w 1170432"/>
              <a:gd name="connsiteY6" fmla="*/ 100584 h 192024"/>
              <a:gd name="connsiteX7" fmla="*/ 438912 w 1170432"/>
              <a:gd name="connsiteY7" fmla="*/ 118872 h 192024"/>
              <a:gd name="connsiteX8" fmla="*/ 502920 w 1170432"/>
              <a:gd name="connsiteY8" fmla="*/ 128016 h 192024"/>
              <a:gd name="connsiteX9" fmla="*/ 813816 w 1170432"/>
              <a:gd name="connsiteY9" fmla="*/ 137160 h 192024"/>
              <a:gd name="connsiteX10" fmla="*/ 841248 w 1170432"/>
              <a:gd name="connsiteY10" fmla="*/ 146304 h 192024"/>
              <a:gd name="connsiteX11" fmla="*/ 969264 w 1170432"/>
              <a:gd name="connsiteY11" fmla="*/ 173736 h 192024"/>
              <a:gd name="connsiteX12" fmla="*/ 1024128 w 1170432"/>
              <a:gd name="connsiteY12" fmla="*/ 192024 h 192024"/>
              <a:gd name="connsiteX13" fmla="*/ 1170432 w 1170432"/>
              <a:gd name="connsiteY13" fmla="*/ 192024 h 192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70432" h="192024">
                <a:moveTo>
                  <a:pt x="0" y="36576"/>
                </a:moveTo>
                <a:cubicBezTo>
                  <a:pt x="9144" y="30480"/>
                  <a:pt x="17602" y="23203"/>
                  <a:pt x="27432" y="18288"/>
                </a:cubicBezTo>
                <a:cubicBezTo>
                  <a:pt x="49942" y="7033"/>
                  <a:pt x="88656" y="3512"/>
                  <a:pt x="109728" y="0"/>
                </a:cubicBezTo>
                <a:cubicBezTo>
                  <a:pt x="146304" y="3048"/>
                  <a:pt x="183382" y="2380"/>
                  <a:pt x="219456" y="9144"/>
                </a:cubicBezTo>
                <a:cubicBezTo>
                  <a:pt x="230996" y="11308"/>
                  <a:pt x="272800" y="36833"/>
                  <a:pt x="283464" y="45720"/>
                </a:cubicBezTo>
                <a:cubicBezTo>
                  <a:pt x="293398" y="53999"/>
                  <a:pt x="299930" y="66298"/>
                  <a:pt x="310896" y="73152"/>
                </a:cubicBezTo>
                <a:cubicBezTo>
                  <a:pt x="342935" y="93177"/>
                  <a:pt x="375322" y="94558"/>
                  <a:pt x="411480" y="100584"/>
                </a:cubicBezTo>
                <a:cubicBezTo>
                  <a:pt x="420624" y="106680"/>
                  <a:pt x="428386" y="115714"/>
                  <a:pt x="438912" y="118872"/>
                </a:cubicBezTo>
                <a:cubicBezTo>
                  <a:pt x="459556" y="125065"/>
                  <a:pt x="481393" y="126966"/>
                  <a:pt x="502920" y="128016"/>
                </a:cubicBezTo>
                <a:cubicBezTo>
                  <a:pt x="606474" y="133067"/>
                  <a:pt x="710184" y="134112"/>
                  <a:pt x="813816" y="137160"/>
                </a:cubicBezTo>
                <a:cubicBezTo>
                  <a:pt x="822960" y="140208"/>
                  <a:pt x="831839" y="144213"/>
                  <a:pt x="841248" y="146304"/>
                </a:cubicBezTo>
                <a:cubicBezTo>
                  <a:pt x="910312" y="161652"/>
                  <a:pt x="892485" y="148143"/>
                  <a:pt x="969264" y="173736"/>
                </a:cubicBezTo>
                <a:cubicBezTo>
                  <a:pt x="987552" y="179832"/>
                  <a:pt x="1004851" y="192024"/>
                  <a:pt x="1024128" y="192024"/>
                </a:cubicBezTo>
                <a:lnTo>
                  <a:pt x="1170432" y="192024"/>
                </a:lnTo>
              </a:path>
            </a:pathLst>
          </a:cu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олилиния 6"/>
          <p:cNvSpPr/>
          <p:nvPr/>
        </p:nvSpPr>
        <p:spPr>
          <a:xfrm rot="290514">
            <a:off x="7578414" y="4406729"/>
            <a:ext cx="1169988" cy="192087"/>
          </a:xfrm>
          <a:custGeom>
            <a:avLst/>
            <a:gdLst>
              <a:gd name="connsiteX0" fmla="*/ 0 w 1170432"/>
              <a:gd name="connsiteY0" fmla="*/ 36576 h 192024"/>
              <a:gd name="connsiteX1" fmla="*/ 27432 w 1170432"/>
              <a:gd name="connsiteY1" fmla="*/ 18288 h 192024"/>
              <a:gd name="connsiteX2" fmla="*/ 109728 w 1170432"/>
              <a:gd name="connsiteY2" fmla="*/ 0 h 192024"/>
              <a:gd name="connsiteX3" fmla="*/ 219456 w 1170432"/>
              <a:gd name="connsiteY3" fmla="*/ 9144 h 192024"/>
              <a:gd name="connsiteX4" fmla="*/ 283464 w 1170432"/>
              <a:gd name="connsiteY4" fmla="*/ 45720 h 192024"/>
              <a:gd name="connsiteX5" fmla="*/ 310896 w 1170432"/>
              <a:gd name="connsiteY5" fmla="*/ 73152 h 192024"/>
              <a:gd name="connsiteX6" fmla="*/ 411480 w 1170432"/>
              <a:gd name="connsiteY6" fmla="*/ 100584 h 192024"/>
              <a:gd name="connsiteX7" fmla="*/ 438912 w 1170432"/>
              <a:gd name="connsiteY7" fmla="*/ 118872 h 192024"/>
              <a:gd name="connsiteX8" fmla="*/ 502920 w 1170432"/>
              <a:gd name="connsiteY8" fmla="*/ 128016 h 192024"/>
              <a:gd name="connsiteX9" fmla="*/ 813816 w 1170432"/>
              <a:gd name="connsiteY9" fmla="*/ 137160 h 192024"/>
              <a:gd name="connsiteX10" fmla="*/ 841248 w 1170432"/>
              <a:gd name="connsiteY10" fmla="*/ 146304 h 192024"/>
              <a:gd name="connsiteX11" fmla="*/ 969264 w 1170432"/>
              <a:gd name="connsiteY11" fmla="*/ 173736 h 192024"/>
              <a:gd name="connsiteX12" fmla="*/ 1024128 w 1170432"/>
              <a:gd name="connsiteY12" fmla="*/ 192024 h 192024"/>
              <a:gd name="connsiteX13" fmla="*/ 1170432 w 1170432"/>
              <a:gd name="connsiteY13" fmla="*/ 192024 h 192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70432" h="192024">
                <a:moveTo>
                  <a:pt x="0" y="36576"/>
                </a:moveTo>
                <a:cubicBezTo>
                  <a:pt x="9144" y="30480"/>
                  <a:pt x="17602" y="23203"/>
                  <a:pt x="27432" y="18288"/>
                </a:cubicBezTo>
                <a:cubicBezTo>
                  <a:pt x="49942" y="7033"/>
                  <a:pt x="88656" y="3512"/>
                  <a:pt x="109728" y="0"/>
                </a:cubicBezTo>
                <a:cubicBezTo>
                  <a:pt x="146304" y="3048"/>
                  <a:pt x="183382" y="2380"/>
                  <a:pt x="219456" y="9144"/>
                </a:cubicBezTo>
                <a:cubicBezTo>
                  <a:pt x="230996" y="11308"/>
                  <a:pt x="272800" y="36833"/>
                  <a:pt x="283464" y="45720"/>
                </a:cubicBezTo>
                <a:cubicBezTo>
                  <a:pt x="293398" y="53999"/>
                  <a:pt x="299930" y="66298"/>
                  <a:pt x="310896" y="73152"/>
                </a:cubicBezTo>
                <a:cubicBezTo>
                  <a:pt x="342935" y="93177"/>
                  <a:pt x="375322" y="94558"/>
                  <a:pt x="411480" y="100584"/>
                </a:cubicBezTo>
                <a:cubicBezTo>
                  <a:pt x="420624" y="106680"/>
                  <a:pt x="428386" y="115714"/>
                  <a:pt x="438912" y="118872"/>
                </a:cubicBezTo>
                <a:cubicBezTo>
                  <a:pt x="459556" y="125065"/>
                  <a:pt x="481393" y="126966"/>
                  <a:pt x="502920" y="128016"/>
                </a:cubicBezTo>
                <a:cubicBezTo>
                  <a:pt x="606474" y="133067"/>
                  <a:pt x="710184" y="134112"/>
                  <a:pt x="813816" y="137160"/>
                </a:cubicBezTo>
                <a:cubicBezTo>
                  <a:pt x="822960" y="140208"/>
                  <a:pt x="831839" y="144213"/>
                  <a:pt x="841248" y="146304"/>
                </a:cubicBezTo>
                <a:cubicBezTo>
                  <a:pt x="910312" y="161652"/>
                  <a:pt x="892485" y="148143"/>
                  <a:pt x="969264" y="173736"/>
                </a:cubicBezTo>
                <a:cubicBezTo>
                  <a:pt x="987552" y="179832"/>
                  <a:pt x="1004851" y="192024"/>
                  <a:pt x="1024128" y="192024"/>
                </a:cubicBezTo>
                <a:lnTo>
                  <a:pt x="1170432" y="192024"/>
                </a:lnTo>
              </a:path>
            </a:pathLst>
          </a:cu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/>
          <p:nvPr/>
        </p:nvSpPr>
        <p:spPr>
          <a:xfrm>
            <a:off x="1643042" y="3500438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2857488" y="3500438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7286644" y="3571876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6143636" y="3571876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857224" y="428604"/>
            <a:ext cx="5572164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u="sng" dirty="0" smtClean="0"/>
              <a:t>2.) Какая </a:t>
            </a:r>
            <a:r>
              <a:rPr lang="ru-RU" sz="3200" b="1" u="sng" dirty="0" smtClean="0"/>
              <a:t>из тележек </a:t>
            </a:r>
            <a:r>
              <a:rPr lang="ru-RU" sz="3200" b="1" u="sng" dirty="0" smtClean="0"/>
              <a:t>начинает движение? Почему ?</a:t>
            </a:r>
            <a:r>
              <a:rPr lang="ru-RU" b="1" u="sng" dirty="0" smtClean="0"/>
              <a:t/>
            </a:r>
            <a:br>
              <a:rPr lang="ru-RU" b="1" u="sng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	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Куб 2"/>
          <p:cNvSpPr/>
          <p:nvPr/>
        </p:nvSpPr>
        <p:spPr>
          <a:xfrm>
            <a:off x="1071538" y="3143248"/>
            <a:ext cx="2414587" cy="577850"/>
          </a:xfrm>
          <a:prstGeom prst="cube">
            <a:avLst>
              <a:gd name="adj" fmla="val 56610"/>
            </a:avLst>
          </a:prstGeom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Куб 3"/>
          <p:cNvSpPr/>
          <p:nvPr/>
        </p:nvSpPr>
        <p:spPr>
          <a:xfrm>
            <a:off x="5429256" y="3214686"/>
            <a:ext cx="2414588" cy="577850"/>
          </a:xfrm>
          <a:prstGeom prst="cube">
            <a:avLst>
              <a:gd name="adj" fmla="val 56610"/>
            </a:avLst>
          </a:prstGeom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" name="Picture 4" descr="D:\Диск Д старый\Картинки\КАРТИНКИ Интернет\01\Люди\115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395576">
            <a:off x="6503353" y="2069677"/>
            <a:ext cx="603250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D:\Диск Д старый\Картинки\КАРТИНКИ Интернет\01\Люди\115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014075">
            <a:off x="1955011" y="1999175"/>
            <a:ext cx="603250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Овал 6"/>
          <p:cNvSpPr/>
          <p:nvPr/>
        </p:nvSpPr>
        <p:spPr>
          <a:xfrm>
            <a:off x="1285852" y="3643314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500298" y="3643314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6929454" y="3643314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5786446" y="3643314"/>
            <a:ext cx="357190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1785918" y="3929066"/>
            <a:ext cx="5741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/>
              <a:t>1</a:t>
            </a:r>
            <a:endParaRPr lang="ru-RU" sz="60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6286512" y="4000504"/>
            <a:ext cx="57419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/>
              <a:t>2</a:t>
            </a:r>
            <a:endParaRPr lang="ru-RU" sz="6000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de494a02bd1e"/>
          <p:cNvPicPr>
            <a:picLocks noChangeAspect="1" noChangeArrowheads="1"/>
          </p:cNvPicPr>
          <p:nvPr/>
        </p:nvPicPr>
        <p:blipFill>
          <a:blip r:embed="rId2" cstate="print"/>
          <a:srcRect b="3546"/>
          <a:stretch>
            <a:fillRect/>
          </a:stretch>
        </p:blipFill>
        <p:spPr bwMode="auto">
          <a:xfrm>
            <a:off x="928662" y="1500174"/>
            <a:ext cx="7319090" cy="470467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57224" y="428604"/>
            <a:ext cx="8001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Объясните, что произойдёт дальше </a:t>
            </a:r>
            <a:endParaRPr lang="ru-RU" sz="3600" b="1" dirty="0"/>
          </a:p>
        </p:txBody>
      </p:sp>
      <p:pic>
        <p:nvPicPr>
          <p:cNvPr id="4" name="Picture 4" descr="inde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1500174"/>
            <a:ext cx="7315200" cy="468153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85786" y="214290"/>
            <a:ext cx="7429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Объясните, что могло </a:t>
            </a:r>
            <a:r>
              <a:rPr lang="ru-RU" sz="3600" b="1" dirty="0" smtClean="0"/>
              <a:t>случиться</a:t>
            </a:r>
            <a:endParaRPr lang="ru-RU" sz="3600" b="1" dirty="0"/>
          </a:p>
        </p:txBody>
      </p:sp>
      <p:sp>
        <p:nvSpPr>
          <p:cNvPr id="6" name="Управляющая кнопка: далее 5">
            <a:hlinkClick r:id="rId4" action="ppaction://hlinksldjump" highlightClick="1"/>
          </p:cNvPr>
          <p:cNvSpPr/>
          <p:nvPr/>
        </p:nvSpPr>
        <p:spPr>
          <a:xfrm>
            <a:off x="8215338" y="6072206"/>
            <a:ext cx="714380" cy="64294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8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theme/theme1.xml><?xml version="1.0" encoding="utf-8"?>
<a:theme xmlns:a="http://schemas.openxmlformats.org/drawingml/2006/main" name="Prezentaciya_k_uroku_Inerciya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997</TotalTime>
  <Words>454</Words>
  <Application>Microsoft Office PowerPoint</Application>
  <PresentationFormat>Экран (4:3)</PresentationFormat>
  <Paragraphs>88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Script MT Bold</vt:lpstr>
      <vt:lpstr>Times New Roman</vt:lpstr>
      <vt:lpstr>Prezentaciya_k_uroku_Inerciya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DG Win&amp;Soft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home</cp:lastModifiedBy>
  <cp:revision>97</cp:revision>
  <dcterms:created xsi:type="dcterms:W3CDTF">2012-01-29T21:28:11Z</dcterms:created>
  <dcterms:modified xsi:type="dcterms:W3CDTF">2015-10-28T07:48:31Z</dcterms:modified>
</cp:coreProperties>
</file>