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4"/>
  </p:notesMasterIdLst>
  <p:sldIdLst>
    <p:sldId id="257" r:id="rId2"/>
    <p:sldId id="261" r:id="rId3"/>
    <p:sldId id="260" r:id="rId4"/>
    <p:sldId id="262" r:id="rId5"/>
    <p:sldId id="259" r:id="rId6"/>
    <p:sldId id="264" r:id="rId7"/>
    <p:sldId id="265" r:id="rId8"/>
    <p:sldId id="263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11" autoAdjust="0"/>
  </p:normalViewPr>
  <p:slideViewPr>
    <p:cSldViewPr>
      <p:cViewPr varScale="1">
        <p:scale>
          <a:sx n="85" d="100"/>
          <a:sy n="85" d="100"/>
        </p:scale>
        <p:origin x="49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022805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1053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956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927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1pPr>
            <a:lvl2pPr marL="914400" lvl="1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2pPr>
            <a:lvl3pPr marL="1371600" lvl="2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3pPr>
            <a:lvl4pPr marL="1828800" lvl="3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4pPr>
            <a:lvl5pPr marL="2286000" lvl="4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3622" y="6221732"/>
            <a:ext cx="263979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746502" y="6362700"/>
            <a:ext cx="343899" cy="35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 rot="-2680715">
            <a:off x="-547867" y="792195"/>
            <a:ext cx="1846767" cy="76875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7;p1" descr="Рисунок 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90605" y="258760"/>
            <a:ext cx="1675733" cy="6266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11746502" y="6362700"/>
            <a:ext cx="343899" cy="35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litn-andrei.narod.ru/data/p3aa1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oogle Shape;36;p5"/>
          <p:cNvGrpSpPr/>
          <p:nvPr/>
        </p:nvGrpSpPr>
        <p:grpSpPr>
          <a:xfrm>
            <a:off x="7948246" y="5662246"/>
            <a:ext cx="4183036" cy="1125417"/>
            <a:chOff x="-1" y="-1"/>
            <a:chExt cx="4466783" cy="1148494"/>
          </a:xfrm>
        </p:grpSpPr>
        <p:pic>
          <p:nvPicPr>
            <p:cNvPr id="37" name="Google Shape;37;p5" descr="Рисунок 3"/>
            <p:cNvPicPr preferRelativeResize="0"/>
            <p:nvPr/>
          </p:nvPicPr>
          <p:blipFill rotWithShape="1">
            <a:blip r:embed="rId3">
              <a:alphaModFix/>
            </a:blip>
            <a:srcRect t="18495" b="28754"/>
            <a:stretch/>
          </p:blipFill>
          <p:spPr>
            <a:xfrm>
              <a:off x="-1" y="113666"/>
              <a:ext cx="1845980" cy="9737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38;p5" descr="Рисунок 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98198" y="52546"/>
              <a:ext cx="837852" cy="10959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Google Shape;39;p5" descr="Рисунок 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79355" y="-1"/>
              <a:ext cx="987427" cy="10959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" name="Google Shape;40;p5" descr="Рисунок 8"/>
          <p:cNvPicPr preferRelativeResize="0"/>
          <p:nvPr/>
        </p:nvPicPr>
        <p:blipFill rotWithShape="1">
          <a:blip r:embed="rId6">
            <a:alphaModFix/>
          </a:blip>
          <a:srcRect l="27307" t="8943" r="20022" b="77236"/>
          <a:stretch/>
        </p:blipFill>
        <p:spPr>
          <a:xfrm>
            <a:off x="7778797" y="0"/>
            <a:ext cx="4404946" cy="1701227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5"/>
          <p:cNvSpPr/>
          <p:nvPr/>
        </p:nvSpPr>
        <p:spPr>
          <a:xfrm rot="-2680715">
            <a:off x="-1047361" y="4355574"/>
            <a:ext cx="3536022" cy="147193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5"/>
          <p:cNvSpPr txBox="1">
            <a:spLocks noGrp="1"/>
          </p:cNvSpPr>
          <p:nvPr>
            <p:ph type="title"/>
          </p:nvPr>
        </p:nvSpPr>
        <p:spPr>
          <a:xfrm>
            <a:off x="2062580" y="2942920"/>
            <a:ext cx="9144000" cy="88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5400"/>
              <a:buFont typeface="Arial"/>
              <a:buNone/>
            </a:pPr>
            <a:r>
              <a:rPr lang="ru-RU" sz="4800" dirty="0" smtClean="0"/>
              <a:t>Автономное существование человека в природных условиях</a:t>
            </a:r>
            <a:endParaRPr sz="4000" dirty="0"/>
          </a:p>
        </p:txBody>
      </p:sp>
      <p:sp>
        <p:nvSpPr>
          <p:cNvPr id="43" name="Google Shape;43;p5"/>
          <p:cNvSpPr txBox="1"/>
          <p:nvPr/>
        </p:nvSpPr>
        <p:spPr>
          <a:xfrm>
            <a:off x="6888088" y="4925587"/>
            <a:ext cx="5040561" cy="479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2000"/>
              <a:buFont typeface="Arial"/>
              <a:buNone/>
            </a:pPr>
            <a:r>
              <a:rPr lang="ru-RU" sz="2000" b="1" i="0" u="none" strike="noStrike" cap="none" dirty="0" smtClean="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rPr>
              <a:t>А.С.Еремеев (Чувашская Республика)</a:t>
            </a:r>
            <a:endParaRPr dirty="0"/>
          </a:p>
          <a:p>
            <a:pPr lvl="0" algn="just">
              <a:lnSpc>
                <a:spcPct val="90000"/>
              </a:lnSpc>
              <a:buClr>
                <a:srgbClr val="333E48"/>
              </a:buClr>
              <a:buSzPts val="2000"/>
            </a:pPr>
            <a:endParaRPr sz="2000" b="1" i="0" u="none" strike="noStrike" cap="none" dirty="0">
              <a:solidFill>
                <a:srgbClr val="333E4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5"/>
          <p:cNvSpPr txBox="1"/>
          <p:nvPr/>
        </p:nvSpPr>
        <p:spPr>
          <a:xfrm>
            <a:off x="2074985" y="6462345"/>
            <a:ext cx="4211516" cy="394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530"/>
              <a:buFont typeface="Arial"/>
              <a:buNone/>
            </a:pPr>
            <a:r>
              <a:rPr lang="ru-RU" sz="1530" b="1" i="0" u="none" strike="noStrike" cap="none" dirty="0" smtClean="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rPr>
              <a:t>Нижегородский </a:t>
            </a:r>
            <a:r>
              <a:rPr lang="ru-RU" sz="1530" b="1" i="0" u="none" strike="noStrike" cap="none" dirty="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rPr>
              <a:t>учебный центр ФПС, 2019</a:t>
            </a:r>
            <a:endParaRPr sz="1530" b="1" i="0" u="none" strike="noStrike" cap="none" dirty="0">
              <a:solidFill>
                <a:srgbClr val="333E4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5"/>
          <p:cNvSpPr txBox="1"/>
          <p:nvPr/>
        </p:nvSpPr>
        <p:spPr>
          <a:xfrm>
            <a:off x="1037492" y="870438"/>
            <a:ext cx="3748779" cy="523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Calibri"/>
              <a:buNone/>
            </a:pPr>
            <a:endParaRPr sz="2800" b="0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344" y="836712"/>
            <a:ext cx="7194510" cy="404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260648"/>
            <a:ext cx="8879532" cy="471587"/>
          </a:xfrm>
        </p:spPr>
        <p:txBody>
          <a:bodyPr/>
          <a:lstStyle/>
          <a:p>
            <a:r>
              <a:rPr lang="ru-RU" dirty="0" smtClean="0"/>
              <a:t>Апробация проекта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«Уроки выживания»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 l="5921" r="6250"/>
          <a:stretch>
            <a:fillRect/>
          </a:stretch>
        </p:blipFill>
        <p:spPr bwMode="auto">
          <a:xfrm>
            <a:off x="5303912" y="2852936"/>
            <a:ext cx="6696744" cy="3740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551384" y="476672"/>
            <a:ext cx="6784754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5231904" y="3554052"/>
            <a:ext cx="5873685" cy="33039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 l="16187" r="11398"/>
          <a:stretch>
            <a:fillRect/>
          </a:stretch>
        </p:blipFill>
        <p:spPr bwMode="auto">
          <a:xfrm>
            <a:off x="7536160" y="836712"/>
            <a:ext cx="3522632" cy="2736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07368" y="4653136"/>
            <a:ext cx="482453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Уроки выживания. </a:t>
            </a:r>
            <a:endParaRPr lang="ru-RU" sz="1600" dirty="0" smtClean="0"/>
          </a:p>
          <a:p>
            <a:pPr algn="ctr"/>
            <a:r>
              <a:rPr lang="ru-RU" sz="1600" dirty="0" smtClean="0"/>
              <a:t>Ноябрь 2017 г.</a:t>
            </a:r>
          </a:p>
          <a:p>
            <a:pPr algn="ctr"/>
            <a:r>
              <a:rPr lang="ru-RU" sz="1600" dirty="0" smtClean="0"/>
              <a:t>6 класс</a:t>
            </a:r>
          </a:p>
          <a:p>
            <a:pPr algn="ctr"/>
            <a:r>
              <a:rPr lang="ru-RU" sz="1600" dirty="0" smtClean="0"/>
              <a:t>МБОУ «</a:t>
            </a:r>
            <a:r>
              <a:rPr lang="ru-RU" sz="1600" dirty="0" err="1" smtClean="0"/>
              <a:t>Шемуршинская</a:t>
            </a:r>
            <a:r>
              <a:rPr lang="ru-RU" sz="1600" dirty="0" smtClean="0"/>
              <a:t> СОШ» </a:t>
            </a:r>
          </a:p>
          <a:p>
            <a:pPr algn="ctr"/>
            <a:r>
              <a:rPr lang="ru-RU" sz="1600" dirty="0" err="1" smtClean="0"/>
              <a:t>Шемуршинского</a:t>
            </a:r>
            <a:r>
              <a:rPr lang="ru-RU" sz="1600" dirty="0" smtClean="0"/>
              <a:t> района Чувашской Республики</a:t>
            </a:r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Информационные ресурсы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1052736"/>
            <a:ext cx="10515600" cy="4351338"/>
          </a:xfrm>
        </p:spPr>
        <p:txBody>
          <a:bodyPr/>
          <a:lstStyle/>
          <a:p>
            <a:pPr>
              <a:buNone/>
            </a:pPr>
            <a:r>
              <a:rPr lang="ru-RU" i="1" u="sng" dirty="0" smtClean="0"/>
              <a:t>Печатные материалы</a:t>
            </a:r>
            <a:endParaRPr lang="ru-RU" dirty="0" smtClean="0"/>
          </a:p>
          <a:p>
            <a:pPr>
              <a:buAutoNum type="arabicPeriod"/>
            </a:pPr>
            <a:r>
              <a:rPr lang="ru-RU" dirty="0" smtClean="0"/>
              <a:t>Волович В.А. Академия выживания. – М:, 1996. </a:t>
            </a:r>
          </a:p>
          <a:p>
            <a:pPr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Биржаков</a:t>
            </a:r>
            <a:r>
              <a:rPr lang="ru-RU" dirty="0" smtClean="0"/>
              <a:t>, М.Б. Безопасность в туризме / М.Б. </a:t>
            </a:r>
            <a:r>
              <a:rPr lang="ru-RU" dirty="0" err="1" smtClean="0"/>
              <a:t>Биржаков</a:t>
            </a:r>
            <a:r>
              <a:rPr lang="ru-RU" dirty="0" smtClean="0"/>
              <a:t>, Н.П. Казаков. – СПб.: Герда, 2007. – 208 с. </a:t>
            </a:r>
          </a:p>
          <a:p>
            <a:pPr>
              <a:buAutoNum type="arabicPeriod"/>
            </a:pPr>
            <a:r>
              <a:rPr lang="ru-RU" dirty="0" err="1" smtClean="0"/>
              <a:t>Суздалева</a:t>
            </a:r>
            <a:r>
              <a:rPr lang="ru-RU" dirty="0" smtClean="0"/>
              <a:t>, А.М., Воробьева, В.И. Чрезвычайные ситуации природного характера. Учебное пособие для студентов педагогических вузов /А.М. </a:t>
            </a:r>
            <a:r>
              <a:rPr lang="ru-RU" dirty="0" err="1" smtClean="0"/>
              <a:t>Суздалева</a:t>
            </a:r>
            <a:r>
              <a:rPr lang="ru-RU" dirty="0" smtClean="0"/>
              <a:t>, В.И. Воробьева Мин - во образования и науки Рос. Федерации Федеральное агентство по образованию, ГОУВПО «Оренбург </a:t>
            </a:r>
            <a:r>
              <a:rPr lang="ru-RU" dirty="0" err="1" smtClean="0"/>
              <a:t>гос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</a:t>
            </a:r>
            <a:r>
              <a:rPr lang="ru-RU" dirty="0" err="1" smtClean="0"/>
              <a:t>уни-т</a:t>
            </a:r>
            <a:r>
              <a:rPr lang="ru-RU" dirty="0" smtClean="0"/>
              <a:t>» - Оренбург: Издательство ОГПУ , 2004г. – 104 с. </a:t>
            </a:r>
          </a:p>
          <a:p>
            <a:pPr>
              <a:buAutoNum type="arabicPeriod"/>
            </a:pPr>
            <a:r>
              <a:rPr lang="ru-RU" dirty="0" smtClean="0"/>
              <a:t>Маслов, А.Г. Способы автономного выживания человека в природе: учебное пособие для вузов / А.Г. Маслов, Ю. С. Константинов. – М.: Академия, 2005. – 297 с. </a:t>
            </a:r>
          </a:p>
          <a:p>
            <a:pPr>
              <a:buAutoNum type="arabicPeriod"/>
            </a:pPr>
            <a:r>
              <a:rPr lang="ru-RU" dirty="0" smtClean="0"/>
              <a:t>Михайлов Л. М. Способы автономного выживания человека в природе. СПб.:, 2008. </a:t>
            </a:r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u="sng" dirty="0" smtClean="0"/>
              <a:t>Интернет-ресурсы: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http://www.koob.ru/ilyin_a/shkola_vizhivaniya_v_prirodnih_usloviyah. </a:t>
            </a:r>
          </a:p>
          <a:p>
            <a:pPr>
              <a:buNone/>
            </a:pPr>
            <a:r>
              <a:rPr lang="ru-RU" dirty="0" err="1" smtClean="0">
                <a:solidFill>
                  <a:srgbClr val="002060"/>
                </a:solidFill>
              </a:rPr>
              <a:t>http</a:t>
            </a:r>
            <a:r>
              <a:rPr lang="ru-RU" dirty="0" smtClean="0">
                <a:solidFill>
                  <a:srgbClr val="002060"/>
                </a:solidFill>
              </a:rPr>
              <a:t> : //</a:t>
            </a:r>
            <a:r>
              <a:rPr lang="ru-RU" dirty="0" err="1" smtClean="0">
                <a:solidFill>
                  <a:srgbClr val="002060"/>
                </a:solidFill>
              </a:rPr>
              <a:t>hibaratxt.narod.ru</a:t>
            </a:r>
            <a:r>
              <a:rPr lang="ru-RU" dirty="0" smtClean="0">
                <a:solidFill>
                  <a:srgbClr val="002060"/>
                </a:solidFill>
              </a:rPr>
              <a:t>/</a:t>
            </a:r>
            <a:r>
              <a:rPr lang="ru-RU" dirty="0" err="1" smtClean="0">
                <a:solidFill>
                  <a:srgbClr val="002060"/>
                </a:solidFill>
              </a:rPr>
              <a:t>lukojanov</a:t>
            </a:r>
            <a:r>
              <a:rPr lang="ru-RU" dirty="0" smtClean="0">
                <a:solidFill>
                  <a:srgbClr val="002060"/>
                </a:solidFill>
              </a:rPr>
              <a:t>/.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hlinkClick r:id="rId2"/>
              </a:rPr>
              <a:t>http://litn-andrei.narod.ru/data/p3aa1.html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Автономное существование человека в природных условиях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Автономное существование человека в природных условиях</a:t>
            </a:r>
            <a:r>
              <a:rPr lang="ru-RU" dirty="0" smtClean="0"/>
              <a:t> - это вынужденное нахождение его в природе по разным причинам.</a:t>
            </a:r>
          </a:p>
          <a:p>
            <a:r>
              <a:rPr lang="ru-RU" dirty="0" smtClean="0"/>
              <a:t>Поведение человека, предоставленного самому себе в экстремальных условиях, целью которого является сохранение своей жизни, и есть выживание</a:t>
            </a:r>
          </a:p>
          <a:p>
            <a:r>
              <a:rPr lang="ru-RU" i="1" dirty="0" smtClean="0"/>
              <a:t>          Выживание - активные разумные действия, направленные на сохранение жизни и здоровья и работоспособности человека в условиях автономного существования.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Проблема выживания  в экстремальных ситуациях сводится к четырем </a:t>
            </a:r>
            <a:r>
              <a:rPr lang="ru-RU" b="1" dirty="0" smtClean="0">
                <a:solidFill>
                  <a:srgbClr val="FF0000"/>
                </a:solidFill>
              </a:rPr>
              <a:t>НАДО</a:t>
            </a:r>
            <a:r>
              <a:rPr lang="ru-RU" b="1" dirty="0" smtClean="0"/>
              <a:t>: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НАДО:</a:t>
            </a:r>
            <a:r>
              <a:rPr lang="ru-RU" b="1" dirty="0" smtClean="0"/>
              <a:t> знать,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НАДО: </a:t>
            </a:r>
            <a:r>
              <a:rPr lang="ru-RU" b="1" dirty="0" smtClean="0"/>
              <a:t>желать,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НАДО: </a:t>
            </a:r>
            <a:r>
              <a:rPr lang="ru-RU" b="1" dirty="0" smtClean="0"/>
              <a:t>уметь,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НАДО: </a:t>
            </a:r>
            <a:r>
              <a:rPr lang="ru-RU" b="1" dirty="0" smtClean="0"/>
              <a:t>действовать.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88640"/>
            <a:ext cx="8053614" cy="917575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dk1"/>
                </a:solidFill>
              </a:rPr>
              <a:t>Актуальность проекта: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7408" y="1169368"/>
            <a:ext cx="11018440" cy="5139952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Никто не застрахован от ситуации  вынужденного нахождения в природе по разным причинам </a:t>
            </a:r>
          </a:p>
          <a:p>
            <a:pPr lvl="1">
              <a:buNone/>
            </a:pPr>
            <a:r>
              <a:rPr lang="ru-RU" sz="1600" i="1" dirty="0" smtClean="0"/>
              <a:t>      </a:t>
            </a: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Экстремальные ситуации вынужденной автономии могут быть вызваны: стихийными бедствиями, ситуациями, связанными с потерей ориентации в пространстве, отрыва от группы, гибелью или порчей транспортного средства </a:t>
            </a:r>
            <a:endParaRPr lang="ru-RU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 автономном существовании наедине с природой может оказаться и отдельный человек и группа людей</a:t>
            </a:r>
          </a:p>
          <a:p>
            <a:pPr lvl="1">
              <a:buNone/>
            </a:pPr>
            <a:r>
              <a:rPr lang="ru-RU" sz="1400" i="1" dirty="0" smtClean="0"/>
              <a:t>      </a:t>
            </a: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C каждым годом количество заблудившихся и пропавших людей в лесах Российской Федерации возрастает</a:t>
            </a:r>
            <a:endParaRPr lang="ru-RU" sz="1600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Экстремальные ситуации в природе представляют </a:t>
            </a:r>
            <a:r>
              <a:rPr lang="ru-RU" b="1" dirty="0" smtClean="0"/>
              <a:t>серьезную опасность для жизни и здоровья человека</a:t>
            </a:r>
            <a:r>
              <a:rPr lang="ru-RU" dirty="0" smtClean="0"/>
              <a:t>. Перед человеком в условиях автономии ставятся </a:t>
            </a:r>
            <a:r>
              <a:rPr lang="ru-RU" b="1" dirty="0" smtClean="0"/>
              <a:t>задачи выживания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sz="200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Чтобы предотвратить беду и спастись,  важно знать и соблюдать элементарные правила и законы выживания в дикой природе</a:t>
            </a:r>
          </a:p>
          <a:p>
            <a:pPr lvl="1">
              <a:buNone/>
            </a:pPr>
            <a:r>
              <a:rPr lang="ru-RU" sz="1600" i="1" dirty="0" smtClean="0"/>
              <a:t>      </a:t>
            </a: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Выживание в дикой природе затрудняется 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None/>
            </a:pPr>
            <a:endParaRPr lang="ru-RU" sz="1200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spcBef>
                <a:spcPts val="600"/>
              </a:spcBef>
            </a:pP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психологической  неготовностью к действиям в условиях вынужденной автономии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1">
              <a:spcBef>
                <a:spcPts val="600"/>
              </a:spcBef>
            </a:pP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непониманием и незнанием того, что дикая природа способна дать все необходимое для жизни, обеспечить кров и защиту</a:t>
            </a:r>
          </a:p>
          <a:p>
            <a:pPr lvl="1">
              <a:spcBef>
                <a:spcPts val="600"/>
              </a:spcBef>
            </a:pP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отсутствием умения и навыков развести огонь, добыть воду и еду, соорудить временное жилище, ориентироваться без современных приборов навигации,  оказывать первую медицинскую помощь и подавать сигнал бедствия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196752"/>
            <a:ext cx="9505056" cy="917575"/>
          </a:xfrm>
        </p:spPr>
        <p:txBody>
          <a:bodyPr/>
          <a:lstStyle/>
          <a:p>
            <a:r>
              <a:rPr lang="ru-RU" dirty="0" smtClean="0">
                <a:solidFill>
                  <a:schemeClr val="dk1"/>
                </a:solidFill>
              </a:rPr>
              <a:t>Цель проекта: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0" dirty="0" smtClean="0"/>
              <a:t>Формирование у обучающихся системы правил безопасного поведения в условиях вынужденной автономии в природных условиях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2348880"/>
            <a:ext cx="10515600" cy="3468043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chemeClr val="dk1"/>
                </a:solidFill>
              </a:rPr>
              <a:t>Задачи  проекта:</a:t>
            </a:r>
          </a:p>
          <a:p>
            <a:r>
              <a:rPr lang="ru-RU" sz="2400" dirty="0" smtClean="0"/>
              <a:t>Раскрыть понятие автономии человека в природной среде</a:t>
            </a:r>
          </a:p>
          <a:p>
            <a:r>
              <a:rPr lang="ru-RU" sz="2400" dirty="0" smtClean="0"/>
              <a:t>Определить виды автономного пребывания человека в среде</a:t>
            </a:r>
          </a:p>
          <a:p>
            <a:r>
              <a:rPr lang="ru-RU" sz="2400" dirty="0" smtClean="0"/>
              <a:t>Выявить основные причины и проблемы автономного существования человека в природе</a:t>
            </a:r>
          </a:p>
          <a:p>
            <a:r>
              <a:rPr lang="ru-RU" sz="2400" dirty="0" smtClean="0"/>
              <a:t>Охарактеризовать правила поведения в условиях вынужденной автономии в природных условиях</a:t>
            </a:r>
          </a:p>
          <a:p>
            <a:r>
              <a:rPr lang="ru-RU" sz="2400" dirty="0" smtClean="0"/>
              <a:t>Составить рекомендации по выживанию в вынужденной автономии в природной среде в виде Памяток по выживанию</a:t>
            </a:r>
          </a:p>
          <a:p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/>
          <p:nvPr/>
        </p:nvSpPr>
        <p:spPr>
          <a:xfrm>
            <a:off x="3071664" y="692696"/>
            <a:ext cx="4981488" cy="523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lang="ru-RU" sz="28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Основное содержание проекта</a:t>
            </a:r>
            <a:endParaRPr sz="28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7488" y="1700808"/>
            <a:ext cx="8712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err="1" smtClean="0"/>
              <a:t>Межпредметный</a:t>
            </a:r>
            <a:r>
              <a:rPr lang="ru-RU" sz="1800" b="1" dirty="0" smtClean="0"/>
              <a:t> </a:t>
            </a:r>
            <a:r>
              <a:rPr lang="ru-RU" sz="1800" dirty="0" smtClean="0"/>
              <a:t>(ОБЖ, география, биология, физика, информатика и информационные технологии)  </a:t>
            </a:r>
            <a:r>
              <a:rPr lang="ru-RU" sz="1800" b="1" dirty="0" smtClean="0"/>
              <a:t>практико-ориентированный на социальные интересы человека </a:t>
            </a:r>
            <a:r>
              <a:rPr lang="ru-RU" sz="1800" dirty="0" smtClean="0"/>
              <a:t>проект предназначен для обучающихся 5-11 классов, а также более взрослой категории людей с целью знакомства с правилами поведения и выживания в вынужденной автономии в природных условиях. </a:t>
            </a:r>
          </a:p>
          <a:p>
            <a:endParaRPr lang="ru-RU" sz="1800" dirty="0" smtClean="0"/>
          </a:p>
          <a:p>
            <a:r>
              <a:rPr lang="ru-RU" sz="1800" dirty="0" smtClean="0"/>
              <a:t>При выполнении проекта предполагается использование материально технической базы школы, в том числе оборудование Точки роста: ПК, программное обеспечение </a:t>
            </a:r>
            <a:r>
              <a:rPr lang="ru-RU" sz="1800" dirty="0" err="1" smtClean="0"/>
              <a:t>Publisher</a:t>
            </a:r>
            <a:r>
              <a:rPr lang="ru-RU" sz="1800" dirty="0" smtClean="0"/>
              <a:t>, </a:t>
            </a:r>
            <a:r>
              <a:rPr lang="en-US" sz="1800" dirty="0" smtClean="0"/>
              <a:t>PowerPoint</a:t>
            </a:r>
            <a:r>
              <a:rPr lang="ru-RU" sz="1800" dirty="0" smtClean="0"/>
              <a:t>, точки доступа в Интернет, принтер цветной, </a:t>
            </a:r>
            <a:r>
              <a:rPr lang="en-US" sz="1800" dirty="0" smtClean="0"/>
              <a:t>3D </a:t>
            </a:r>
            <a:r>
              <a:rPr lang="ru-RU" sz="1800" dirty="0" smtClean="0"/>
              <a:t>– принтер, бумага. 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ru-RU" sz="1800" dirty="0" smtClean="0"/>
              <a:t>Реальным продуктом на завершающем этапе социального – значимого исследовательского проекта являются памятки, буклеты и презентации, изготовленные участниками проекта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88640"/>
            <a:ext cx="8053614" cy="471587"/>
          </a:xfrm>
        </p:spPr>
        <p:txBody>
          <a:bodyPr/>
          <a:lstStyle/>
          <a:p>
            <a:r>
              <a:rPr lang="ru-RU" sz="2800" dirty="0" smtClean="0"/>
              <a:t>Краткая аннотация проекта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7408" y="692696"/>
            <a:ext cx="10945216" cy="57606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ходе реализации проекта «</a:t>
            </a:r>
            <a:r>
              <a:rPr lang="ru-RU" b="1" dirty="0" smtClean="0"/>
              <a:t>Автономное существование человека в природных условиях</a:t>
            </a:r>
            <a:r>
              <a:rPr lang="ru-RU" dirty="0" smtClean="0"/>
              <a:t>» обучающиеся  познакомятся с безопасным поведением человека в дикой природе;  получат возможность научиться приемам  ориентирования на местности, способам подачи сигналов бедствия,  добыванию огня, воды, пищи и устройству временного укрытия (жилища), то есть способам выживания в экстремальных условиях. </a:t>
            </a:r>
          </a:p>
          <a:p>
            <a:pPr>
              <a:buNone/>
            </a:pPr>
            <a:r>
              <a:rPr lang="ru-RU" dirty="0" smtClean="0"/>
              <a:t>Методы исследования: сбор, систематизация, обобщение и анализ информации по проблеме исследования </a:t>
            </a: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(литературные источники, средства СМИ Интернет-ресурсы, проведение «мозговой атаки» и пр.)</a:t>
            </a:r>
            <a:r>
              <a:rPr lang="ru-RU" sz="1600" i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dirty="0" smtClean="0"/>
              <a:t>изучение, сравнение, метод проектирования, метод оценивания, метод рефлексии. </a:t>
            </a:r>
          </a:p>
          <a:p>
            <a:pPr>
              <a:buNone/>
            </a:pPr>
            <a:r>
              <a:rPr lang="ru-RU" dirty="0" smtClean="0"/>
              <a:t>Планируемые результаты: 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Формирование необходимых образовательных результатов и развитие ключевых компетенций обучающихся. </a:t>
            </a: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Работа над проектом способствует развитию  умений наблюдать, анализировать, обобщать, характеризовать объекты окружающего мира, рассуждать, искать дополнительную информацию по теме, решать проблемы и практические задачи. </a:t>
            </a:r>
            <a:endParaRPr lang="ru-RU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+mj-lt"/>
              <a:buAutoNum type="arabicPeriod"/>
            </a:pPr>
            <a:r>
              <a:rPr lang="ru-RU" dirty="0" smtClean="0"/>
              <a:t>Памятки, созданные в ходе работы над проектом: </a:t>
            </a:r>
          </a:p>
          <a:p>
            <a:pPr lvl="1">
              <a:spcBef>
                <a:spcPts val="0"/>
              </a:spcBef>
              <a:buFont typeface="+mj-lt"/>
              <a:buAutoNum type="arabicParenR"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</a:rPr>
              <a:t>Как найти и очистить воду в природной среде</a:t>
            </a:r>
          </a:p>
          <a:p>
            <a:pPr lvl="1">
              <a:spcBef>
                <a:spcPts val="0"/>
              </a:spcBef>
              <a:buFont typeface="+mj-lt"/>
              <a:buAutoNum type="arabicParenR"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</a:rPr>
              <a:t>Если вы заблудились в лесу</a:t>
            </a:r>
          </a:p>
          <a:p>
            <a:pPr lvl="1">
              <a:spcBef>
                <a:spcPts val="0"/>
              </a:spcBef>
              <a:buFont typeface="+mj-lt"/>
              <a:buAutoNum type="arabicParenR"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</a:rPr>
              <a:t>Памятка туристу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Создание обучающих презентаций и видеороликов на темы:</a:t>
            </a:r>
          </a:p>
          <a:p>
            <a:pPr lvl="1">
              <a:spcBef>
                <a:spcPts val="0"/>
              </a:spcBef>
              <a:buFont typeface="+mj-lt"/>
              <a:buAutoNum type="arabicParenR"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</a:rPr>
              <a:t>Временные укрытия и жилища  из подручных материалов</a:t>
            </a:r>
          </a:p>
          <a:p>
            <a:pPr lvl="1">
              <a:spcBef>
                <a:spcPts val="0"/>
              </a:spcBef>
              <a:buFont typeface="+mj-lt"/>
              <a:buAutoNum type="arabicParenR"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</a:rPr>
              <a:t>Голод  - не тетка! Или как  не умереть с голоду в дикой природе</a:t>
            </a:r>
          </a:p>
          <a:p>
            <a:pPr lvl="1">
              <a:spcBef>
                <a:spcPts val="0"/>
              </a:spcBef>
              <a:buFont typeface="+mj-lt"/>
              <a:buAutoNum type="arabicParenR"/>
            </a:pPr>
            <a:r>
              <a:rPr lang="ru-RU" sz="1600" b="1" i="1" dirty="0" smtClean="0">
                <a:solidFill>
                  <a:schemeClr val="accent5">
                    <a:lumMod val="50000"/>
                  </a:schemeClr>
                </a:solidFill>
              </a:rPr>
              <a:t>Как добыть огонь и обустроить кострище.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484784"/>
            <a:ext cx="10515600" cy="4692179"/>
          </a:xfrm>
        </p:spPr>
        <p:txBody>
          <a:bodyPr/>
          <a:lstStyle/>
          <a:p>
            <a:pPr algn="just">
              <a:spcBef>
                <a:spcPts val="1800"/>
              </a:spcBef>
              <a:buNone/>
            </a:pPr>
            <a:r>
              <a:rPr lang="ru-RU" sz="2000" dirty="0" smtClean="0"/>
              <a:t>Участники проекта делятся на группы, каждая из которых отвечает за одно из важных или необходимых условий выживания в вынужденной автономии в дикой природе: </a:t>
            </a:r>
          </a:p>
          <a:p>
            <a:pPr algn="just">
              <a:spcBef>
                <a:spcPts val="600"/>
              </a:spcBef>
              <a:buFont typeface="+mj-lt"/>
              <a:buAutoNum type="arabicParenR"/>
            </a:pPr>
            <a:r>
              <a:rPr lang="ru-RU" sz="2000" dirty="0" smtClean="0"/>
              <a:t>Где и как добыть воду и сделать ее пригодной для питья (1 группа)</a:t>
            </a:r>
          </a:p>
          <a:p>
            <a:pPr algn="just">
              <a:spcBef>
                <a:spcPts val="600"/>
              </a:spcBef>
              <a:buFont typeface="+mj-lt"/>
              <a:buAutoNum type="arabicParenR"/>
            </a:pPr>
            <a:r>
              <a:rPr lang="ru-RU" sz="2000" dirty="0" smtClean="0"/>
              <a:t>Как обустроить временное жилище (укрытие) (2 группа)</a:t>
            </a:r>
          </a:p>
          <a:p>
            <a:pPr algn="just">
              <a:spcBef>
                <a:spcPts val="600"/>
              </a:spcBef>
              <a:buFont typeface="+mj-lt"/>
              <a:buAutoNum type="arabicParenR"/>
            </a:pPr>
            <a:r>
              <a:rPr lang="ru-RU" sz="2000" dirty="0" smtClean="0"/>
              <a:t>Как добыть огонь и развести костер (3 группа) </a:t>
            </a:r>
          </a:p>
          <a:p>
            <a:pPr algn="just">
              <a:spcBef>
                <a:spcPts val="600"/>
              </a:spcBef>
              <a:buFont typeface="+mj-lt"/>
              <a:buAutoNum type="arabicParenR"/>
            </a:pPr>
            <a:r>
              <a:rPr lang="ru-RU" sz="2000" dirty="0" smtClean="0"/>
              <a:t>Как не умереть с голоду (4 группа) </a:t>
            </a:r>
          </a:p>
          <a:p>
            <a:pPr algn="just">
              <a:spcBef>
                <a:spcPts val="1800"/>
              </a:spcBef>
              <a:buNone/>
            </a:pPr>
            <a:r>
              <a:rPr lang="ru-RU" sz="2000" dirty="0" smtClean="0"/>
              <a:t>Каждая из групп самостоятельно и разносторонне исследует  свою проблему, стараясь отыскать как можно больше способов, вариантов  ее решения в зависимости от времени года,  погодных условий,  местности нахождения, имеющихся  в наличии материалов, запасов питания и одежды,  инструментов и орудий.</a:t>
            </a:r>
          </a:p>
          <a:p>
            <a:pPr algn="just">
              <a:spcBef>
                <a:spcPts val="1800"/>
              </a:spcBef>
              <a:buNone/>
            </a:pPr>
            <a:r>
              <a:rPr lang="ru-RU" sz="2000" dirty="0" smtClean="0"/>
              <a:t>Итоги проектной деятельности представляются в виде различных типов исследований, презентаций, публикаций, фотографий, рисунков.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188640"/>
            <a:ext cx="7151340" cy="255563"/>
          </a:xfrm>
        </p:spPr>
        <p:txBody>
          <a:bodyPr/>
          <a:lstStyle/>
          <a:p>
            <a:r>
              <a:rPr lang="ru-RU" sz="2800" dirty="0" smtClean="0"/>
              <a:t>Этапы проекта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67408" y="692696"/>
          <a:ext cx="10873208" cy="6184508"/>
        </p:xfrm>
        <a:graphic>
          <a:graphicData uri="http://schemas.openxmlformats.org/drawingml/2006/table">
            <a:tbl>
              <a:tblPr/>
              <a:tblGrid>
                <a:gridCol w="552659"/>
                <a:gridCol w="2235217"/>
                <a:gridCol w="1812365"/>
                <a:gridCol w="3135992"/>
                <a:gridCol w="3136975"/>
              </a:tblGrid>
              <a:tr h="483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Такты разворачивания проектной деятельности 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Предполагаемое время   реализации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педагога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Деятельность 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проектной  команды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Инициирующий. Погружение в проект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7 минут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Формулирует ситуацию, проблему,  цель, задачи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Вживаются в ситуацию, осуществляют уточнение целей и задач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Основополагающий. Организация деятельности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13 минут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Предлагает организовать группы, разделить роли в группах, определяет задачи для каждой группы, консультирует, помогает выстроить план работы, предлагает возможные варианты оформления результатов работы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Разбиваются на  группы, разделяют роли в группах, планируют работу, выбирают форму представления результатов работы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Прагматический.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Осуществление деятельности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30 минут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Не участвует, но: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консультирует учащихся, ненавязчиво контролирует,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при необходимости дает новые задания,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репетирует презентации результатов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Работают самостоятельно, активно и сообща, каждый в соответствии со своим амплуа, консультируются, добывают недостающие знания, делают выводы, подготавливают отчет (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презентацию, буклет)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 результатами работы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0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Презентация (или отчет) результатов работы проектных групп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 минут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Принимает отчет, обобщает результаты работы каждой группы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Презентуют результаты работы своей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группы,  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делают обобщения и выводы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Заключительный.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15 минут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Организует работу учащихся по определению оптимального варианта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памятки по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разработанным критериям, помогает составить сравнительную таблицу вариантов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Объединяют результаты работы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всех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проектных групп, составляют и заполняют 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сводную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таблицу рекомендаций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изготавливают  общие памятки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Итоговый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15 минут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Подводит итоги занятия, обобщает и резюмирует сделанные выводы, оценивает умения обосновывать свое мнение, работать в группе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Проводят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рефлексию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деятельности, дают оценку результативности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365" marR="50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и результаты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196752"/>
            <a:ext cx="10515600" cy="4980211"/>
          </a:xfrm>
        </p:spPr>
        <p:txBody>
          <a:bodyPr/>
          <a:lstStyle/>
          <a:p>
            <a:r>
              <a:rPr lang="ru-RU" dirty="0" smtClean="0"/>
              <a:t>Даже в наши дни нередки случаи, когда человек в результате сложившихся обстоятельств попадает в экстремальные ситуации природного характера и становится жертвой в результате незнания основных правил поведения в природе.</a:t>
            </a:r>
          </a:p>
          <a:p>
            <a:pPr>
              <a:buNone/>
            </a:pPr>
            <a:endParaRPr lang="ru-RU" sz="1000" dirty="0" smtClean="0"/>
          </a:p>
          <a:p>
            <a:r>
              <a:rPr lang="ru-RU" dirty="0" smtClean="0"/>
              <a:t>Благоприятный исход автономного существования зависит от умения человека выживать и шансы на его выживание зависят от следующих факторов: 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умение рассчитывать необходимый минимальный объем пищи и воды;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 владение способами добычи и очистки питьевой воды в природе; 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умение ориентироваться на местности с помощью карты, компаса, GPS–навигаторов, других приборов и без них; 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владение навыками оказания первой медицинской помощи; 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владение навыками охоты на дикого зверя, рыболовства, отслеживания добычи; 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умение разводить костер при помощи подручных средств; 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знание технологии постройки временных укрытий; </a:t>
            </a:r>
          </a:p>
          <a:p>
            <a:pPr lvl="1">
              <a:spcBef>
                <a:spcPts val="600"/>
              </a:spcBef>
            </a:pPr>
            <a:r>
              <a:rPr lang="ru-RU" dirty="0" smtClean="0"/>
              <a:t>умение сигнализировать о своем местонахождении при помощи переговорных радиостанций, таблиц, визуальных и жестовых кодовых сигналов.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1376</Words>
  <Application>Microsoft Office PowerPoint</Application>
  <PresentationFormat>Широкоэкранный</PresentationFormat>
  <Paragraphs>131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Тема Office</vt:lpstr>
      <vt:lpstr>Автономное существование человека в природных условиях</vt:lpstr>
      <vt:lpstr>Автономное существование человека в природных условиях</vt:lpstr>
      <vt:lpstr>Актуальность проекта:  </vt:lpstr>
      <vt:lpstr>Цель проекта:  Формирование у обучающихся системы правил безопасного поведения в условиях вынужденной автономии в природных условиях </vt:lpstr>
      <vt:lpstr>Презентация PowerPoint</vt:lpstr>
      <vt:lpstr>Краткая аннотация проекта</vt:lpstr>
      <vt:lpstr>Презентация PowerPoint</vt:lpstr>
      <vt:lpstr>Этапы проекта</vt:lpstr>
      <vt:lpstr>Выводы и результаты</vt:lpstr>
      <vt:lpstr>Апробация проекта «Уроки выживания»</vt:lpstr>
      <vt:lpstr>Презентация PowerPoint</vt:lpstr>
      <vt:lpstr>Информационные ресурсы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проекта</dc:title>
  <dc:creator>Еремеевы</dc:creator>
  <cp:lastModifiedBy>admin7</cp:lastModifiedBy>
  <cp:revision>68</cp:revision>
  <dcterms:modified xsi:type="dcterms:W3CDTF">2020-10-07T18:48:56Z</dcterms:modified>
</cp:coreProperties>
</file>