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18"/>
  </p:notesMasterIdLst>
  <p:sldIdLst>
    <p:sldId id="256" r:id="rId3"/>
    <p:sldId id="259" r:id="rId4"/>
    <p:sldId id="276" r:id="rId5"/>
    <p:sldId id="270" r:id="rId6"/>
    <p:sldId id="271" r:id="rId7"/>
    <p:sldId id="272" r:id="rId8"/>
    <p:sldId id="273" r:id="rId9"/>
    <p:sldId id="278" r:id="rId10"/>
    <p:sldId id="274" r:id="rId11"/>
    <p:sldId id="280" r:id="rId12"/>
    <p:sldId id="275" r:id="rId13"/>
    <p:sldId id="282" r:id="rId14"/>
    <p:sldId id="283" r:id="rId15"/>
    <p:sldId id="284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30" autoAdjust="0"/>
  </p:normalViewPr>
  <p:slideViewPr>
    <p:cSldViewPr>
      <p:cViewPr>
        <p:scale>
          <a:sx n="77" d="100"/>
          <a:sy n="77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92C54-368F-4AA1-8071-D17C9BA602BA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E45C1-DB0F-4C60-B7E2-8C4DE66F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1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E45C1-DB0F-4C60-B7E2-8C4DE66F649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DFFD0-EBE5-4591-BFE5-F49D075B65A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38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E45C1-DB0F-4C60-B7E2-8C4DE66F649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5C8CE-3C42-4F35-A9A6-2744A9D56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61742-01AE-45C8-AB23-075372D082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2133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2C979-C1B9-4B5E-B457-FFB0E791B9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C8CE-3C42-4F35-A9A6-2744A9D5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73111-97B6-49EC-95CE-E38A7EAD7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B380-A872-4716-B668-420FC7D08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9BE8-0948-41BF-A069-65423ED0E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B85DD-50B6-42FD-A855-86048468E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B3B0-C0E2-476D-847C-588B61EDD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B4CB-5526-4549-9CF3-DFFBF2FB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FB03-CFAC-464F-BFD1-F0C76A24A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73111-97B6-49EC-95CE-E38A7EAD73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7EA7-7333-4731-B53C-A5E9173DD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61742-01AE-45C8-AB23-075372D082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C979-C1B9-4B5E-B457-FFB0E791B9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7B380-A872-4716-B668-420FC7D08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19BE8-0948-41BF-A069-65423ED0EA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B85DD-50B6-42FD-A855-86048468E1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8B3B0-C0E2-476D-847C-588B61EDDD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7B4CB-5526-4549-9CF3-DFFBF2FB0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8FB03-CFAC-464F-BFD1-F0C76A24A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E7EA7-7333-4731-B53C-A5E9173DD5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083F0F-020B-42E9-BCE2-74C248F55C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push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83F0F-020B-42E9-BCE2-74C248F55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push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3792" y="1340768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8000" dirty="0" smtClean="0">
                <a:solidFill>
                  <a:srgbClr val="002060"/>
                </a:solidFill>
              </a:rPr>
              <a:t>Доброе утро!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2054" name="Picture 6" descr="http://www.greenmama.ru/dn_images/01/13/38/13/1243223691de652a7c95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4688" y1="13281" x2="44688" y2="13281"/>
                        <a14:foregroundMark x1="64219" y1="11875" x2="64219" y2="11875"/>
                        <a14:foregroundMark x1="80313" y1="15469" x2="80313" y2="15469"/>
                        <a14:foregroundMark x1="88906" y1="30312" x2="88906" y2="30312"/>
                        <a14:foregroundMark x1="86563" y1="53750" x2="86563" y2="53750"/>
                        <a14:foregroundMark x1="86563" y1="70313" x2="86563" y2="70313"/>
                        <a14:foregroundMark x1="81563" y1="74531" x2="81563" y2="74531"/>
                        <a14:foregroundMark x1="79375" y1="77500" x2="79375" y2="77500"/>
                        <a14:foregroundMark x1="66719" y1="86406" x2="66719" y2="86406"/>
                        <a14:foregroundMark x1="51563" y1="85781" x2="51563" y2="85781"/>
                        <a14:foregroundMark x1="36719" y1="88125" x2="36719" y2="88125"/>
                        <a14:foregroundMark x1="23906" y1="79844" x2="23906" y2="79844"/>
                        <a14:foregroundMark x1="12344" y1="72969" x2="12344" y2="72969"/>
                        <a14:foregroundMark x1="15313" y1="54844" x2="15313" y2="54844"/>
                        <a14:foregroundMark x1="17969" y1="69688" x2="17969" y2="69688"/>
                        <a14:foregroundMark x1="15000" y1="40625" x2="15000" y2="40625"/>
                        <a14:foregroundMark x1="20000" y1="25469" x2="20000" y2="25469"/>
                        <a14:foregroundMark x1="29219" y1="15156" x2="29219" y2="15156"/>
                        <a14:foregroundMark x1="82344" y1="31406" x2="82344" y2="31406"/>
                        <a14:foregroundMark x1="71719" y1="71250" x2="71719" y2="71250"/>
                        <a14:foregroundMark x1="41719" y1="41250" x2="41719" y2="41250"/>
                        <a14:foregroundMark x1="49688" y1="52969" x2="49688" y2="52969"/>
                        <a14:backgroundMark x1="48281" y1="53125" x2="48281" y2="5312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3744416" cy="3549439"/>
          </a:xfrm>
          <a:prstGeom prst="ellipse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Ответы: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4040188" cy="6397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 вариант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196752"/>
            <a:ext cx="4536504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 Лишнее говорить -  только делу вредить.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Семь бед – один ответ.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3. Упрямство – порок слабого ума.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4. Доброе намерение – половина счастья.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5. Лгать – это прыгать с крыши ночью.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620688"/>
            <a:ext cx="4041775" cy="6397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 вариант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69150" y="1268759"/>
            <a:ext cx="4464495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1. </a:t>
            </a:r>
            <a:r>
              <a:rPr lang="ru-RU" sz="2800" b="1" dirty="0">
                <a:solidFill>
                  <a:srgbClr val="002060"/>
                </a:solidFill>
              </a:rPr>
              <a:t>Голова без ума как фонарь без света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2. </a:t>
            </a:r>
            <a:r>
              <a:rPr lang="ru-RU" sz="2800" b="1" dirty="0">
                <a:solidFill>
                  <a:srgbClr val="002060"/>
                </a:solidFill>
              </a:rPr>
              <a:t>Познания и жизнь неотделимы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3. </a:t>
            </a:r>
            <a:r>
              <a:rPr lang="ru-RU" sz="2800" b="1" dirty="0">
                <a:solidFill>
                  <a:srgbClr val="002060"/>
                </a:solidFill>
              </a:rPr>
              <a:t>Плохой товарищ  не подмога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4. </a:t>
            </a:r>
            <a:r>
              <a:rPr lang="ru-RU" sz="2800" b="1" dirty="0">
                <a:solidFill>
                  <a:srgbClr val="002060"/>
                </a:solidFill>
              </a:rPr>
              <a:t>Сердце не камень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r>
              <a:rPr lang="ru-RU" sz="2800" b="1" dirty="0">
                <a:solidFill>
                  <a:srgbClr val="002060"/>
                </a:solidFill>
              </a:rPr>
              <a:t>Учиться всегда пригодится</a:t>
            </a:r>
          </a:p>
          <a:p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6165304"/>
            <a:ext cx="287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Ответ: 1,5,7, 8, 9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6165303"/>
            <a:ext cx="287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Ответ: 2,3,4,6,10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5177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Из данных слов составьте крылатые выражения, в которых должно писаться тире между главными членами предложения: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741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1) Золото , серебро , молчание, слово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2) Себе, вредить, курить</a:t>
            </a:r>
          </a:p>
          <a:p>
            <a:pPr>
              <a:buNone/>
            </a:pPr>
            <a:r>
              <a:rPr lang="ru-RU" sz="3600" b="1" dirty="0">
                <a:solidFill>
                  <a:srgbClr val="002060"/>
                </a:solidFill>
              </a:rPr>
              <a:t>3</a:t>
            </a:r>
            <a:r>
              <a:rPr lang="ru-RU" sz="3600" b="1" dirty="0" smtClean="0">
                <a:solidFill>
                  <a:srgbClr val="002060"/>
                </a:solidFill>
              </a:rPr>
              <a:t>) Значит, понять, наполовину, простить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077072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Ответ:  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Слово -  серебро, молчание – золото.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Курить – себе вредить.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Понять – значит наполовину простить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AutoNum type="arabicParenR"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http://shimrg.rusedu.net/gallery/646/j0439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1835" y="4904492"/>
            <a:ext cx="1471021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049922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После хлеба насущного самое важная ценность  - школа.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3080" name="Picture 8" descr="http://parusdetstva.ru/wp-content/uploads/2012/08/%D1%88%D0%BA%D0%BE%D0%BB%D1%8C%D0%BD%D0%B8%D0%BA%D0%B8-%D0%B7%D0%B0-%D0%BF%D0%B0%D1%80%D1%82%D0%BE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4524375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473191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Придумайте 6 предложений на изученную </a:t>
            </a:r>
            <a:r>
              <a:rPr lang="ru-RU" dirty="0" err="1" smtClean="0">
                <a:solidFill>
                  <a:srgbClr val="C00000"/>
                </a:solidFill>
              </a:rPr>
              <a:t>пунктограмму</a:t>
            </a:r>
            <a:r>
              <a:rPr lang="ru-RU" dirty="0" smtClean="0">
                <a:solidFill>
                  <a:srgbClr val="C00000"/>
                </a:solidFill>
              </a:rPr>
              <a:t> на тему «Наша школа»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Школа 1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096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475952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Домашнее задание на выбор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Упражнение 115(списать, графически объяснить постановку тире)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Придумать игру «Третий лишний»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Сочинить лингвистическую сказку на изученную </a:t>
            </a:r>
            <a:r>
              <a:rPr lang="ru-RU" b="1" dirty="0" err="1" smtClean="0">
                <a:solidFill>
                  <a:srgbClr val="002060"/>
                </a:solidFill>
              </a:rPr>
              <a:t>пунктограмму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http://gorkschool.ucoz.ru/Risuki/25232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8104" y="3789040"/>
            <a:ext cx="3203848" cy="28158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1220783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Поставьте, где нужно, тире. Какое из перечисленных предложений является лишним, объясните почему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 Ненависть месть труса за испытанный страх.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У лжи ноги коротки.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Услужливый дурак опаснее врага.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Ответ: 1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korpus-mebel.com/wp-content/uploads/2011/09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861048"/>
            <a:ext cx="4286431" cy="2852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8704912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9163" y="111906"/>
            <a:ext cx="7967545" cy="40318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3200" dirty="0">
                <a:solidFill>
                  <a:srgbClr val="002060"/>
                </a:solidFill>
              </a:rPr>
              <a:t>.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Дайте характеристику предложению по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схемам </a:t>
            </a:r>
            <a:r>
              <a:rPr lang="en-US" sz="3200" dirty="0">
                <a:solidFill>
                  <a:srgbClr val="002060"/>
                </a:solidFill>
              </a:rPr>
              <a:t>[           ]</a:t>
            </a:r>
            <a:r>
              <a:rPr lang="ru-RU" sz="3200" dirty="0">
                <a:solidFill>
                  <a:srgbClr val="002060"/>
                </a:solidFill>
              </a:rPr>
              <a:t>, </a:t>
            </a:r>
            <a:r>
              <a:rPr lang="en-US" sz="3200" dirty="0">
                <a:solidFill>
                  <a:srgbClr val="002060"/>
                </a:solidFill>
              </a:rPr>
              <a:t>[     ]</a:t>
            </a:r>
            <a:r>
              <a:rPr lang="ru-RU" sz="3200" dirty="0">
                <a:solidFill>
                  <a:srgbClr val="002060"/>
                </a:solidFill>
              </a:rPr>
              <a:t>, </a:t>
            </a:r>
            <a:r>
              <a:rPr lang="en-US" sz="3200" dirty="0">
                <a:solidFill>
                  <a:srgbClr val="002060"/>
                </a:solidFill>
              </a:rPr>
              <a:t>[</a:t>
            </a:r>
            <a:r>
              <a:rPr lang="ru-RU" sz="3200" dirty="0">
                <a:solidFill>
                  <a:srgbClr val="002060"/>
                </a:solidFill>
              </a:rPr>
              <a:t>    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]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491880" y="5445224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69966" y="5462730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?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868144" y="4653136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513644" y="4648779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1301" y="2959187"/>
            <a:ext cx="3600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34073" y="3015926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03459" y="2924944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877072" y="2924944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877072" y="3015926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824027" y="2986630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486765" y="4695671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вспомог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глагол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935569" y="5462730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53658" y="5620598"/>
            <a:ext cx="1954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глагол - связка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939605" y="5601230"/>
            <a:ext cx="1944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именная часть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71600" y="188640"/>
            <a:ext cx="52749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1.Что такое предложение?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36105" y="692696"/>
            <a:ext cx="77336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2. Подберите синонимы к термину </a:t>
            </a:r>
            <a:r>
              <a:rPr lang="en-US" sz="3200" dirty="0" smtClean="0">
                <a:solidFill>
                  <a:srgbClr val="002060"/>
                </a:solidFill>
              </a:rPr>
              <a:t>“</a:t>
            </a:r>
            <a:r>
              <a:rPr lang="ru-RU" sz="3200" b="1" dirty="0" smtClean="0">
                <a:solidFill>
                  <a:srgbClr val="002060"/>
                </a:solidFill>
              </a:rPr>
              <a:t>грамматическая основа</a:t>
            </a:r>
            <a:r>
              <a:rPr lang="en-US" sz="3200" b="1" dirty="0" smtClean="0">
                <a:solidFill>
                  <a:srgbClr val="002060"/>
                </a:solidFill>
              </a:rPr>
              <a:t>”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19164" y="3142352"/>
            <a:ext cx="8244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4</a:t>
            </a:r>
            <a:r>
              <a:rPr lang="ru-RU" sz="3200" dirty="0" smtClean="0">
                <a:solidFill>
                  <a:srgbClr val="002060"/>
                </a:solidFill>
              </a:rPr>
              <a:t>. Подлежащее и способы его выражения.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36105" y="3564305"/>
            <a:ext cx="5004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5</a:t>
            </a:r>
            <a:r>
              <a:rPr lang="ru-RU" sz="3200" dirty="0" smtClean="0">
                <a:solidFill>
                  <a:srgbClr val="002060"/>
                </a:solidFill>
              </a:rPr>
              <a:t>. Сказуемое и его виды.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36104" y="4005064"/>
            <a:ext cx="4607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6</a:t>
            </a:r>
            <a:r>
              <a:rPr lang="ru-RU" sz="3200" dirty="0" smtClean="0">
                <a:solidFill>
                  <a:srgbClr val="002060"/>
                </a:solidFill>
              </a:rPr>
              <a:t>. Решите уравнения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607980" y="471643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83124" y="5462730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+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12866" y="4709754"/>
            <a:ext cx="453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2378" y="5482098"/>
            <a:ext cx="453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81599" y="4685654"/>
            <a:ext cx="45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+</a:t>
            </a:r>
            <a:endParaRPr lang="ru-RU" sz="3600" dirty="0"/>
          </a:p>
        </p:txBody>
      </p:sp>
      <p:sp>
        <p:nvSpPr>
          <p:cNvPr id="46" name="Овал 45"/>
          <p:cNvSpPr/>
          <p:nvPr/>
        </p:nvSpPr>
        <p:spPr>
          <a:xfrm>
            <a:off x="1008112" y="4621922"/>
            <a:ext cx="201622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СГС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70895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8" grpId="0" animBg="1"/>
      <p:bldP spid="27" grpId="0" animBg="1"/>
      <p:bldP spid="22" grpId="0" animBg="1"/>
      <p:bldP spid="31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733656" cy="66693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1. А. С. Пушкин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 великий поэт.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2. Он преемник Державина.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3.Поэзия Пушкина мудра.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4. Четырнадцать </a:t>
            </a:r>
            <a:r>
              <a:rPr lang="ru-RU" sz="2800" b="1" dirty="0" smtClean="0">
                <a:solidFill>
                  <a:srgbClr val="FF0000"/>
                </a:solidFill>
              </a:rPr>
              <a:t>–</a:t>
            </a:r>
            <a:r>
              <a:rPr lang="ru-RU" sz="2800" b="1" dirty="0" smtClean="0">
                <a:solidFill>
                  <a:srgbClr val="002060"/>
                </a:solidFill>
              </a:rPr>
              <a:t> номер комнаты в лицее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5. Крепить лицейское братство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 помнить об идеалах Лицея.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6</a:t>
            </a:r>
            <a:r>
              <a:rPr lang="ru-RU" sz="2800" b="1" dirty="0" smtClean="0">
                <a:solidFill>
                  <a:srgbClr val="002060"/>
                </a:solidFill>
              </a:rPr>
              <a:t>. Жить для общей пользы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завет выпускников Лицея.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. Друзья прямые как братья родные.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8</a:t>
            </a:r>
            <a:r>
              <a:rPr lang="ru-RU" sz="2800" b="1" dirty="0" smtClean="0">
                <a:solidFill>
                  <a:srgbClr val="002060"/>
                </a:solidFill>
              </a:rPr>
              <a:t>. С другом и горе не беда.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http://www.ipetersburg.ru/content/images/essence/wysiwyg/m_2ec37bf21a3b26f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9470" y="3789040"/>
            <a:ext cx="2274529" cy="3068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487723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 урока:</a:t>
            </a:r>
            <a:endParaRPr lang="ru-RU" sz="48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62" y="836712"/>
            <a:ext cx="867645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     Тире между подлежащим и сказуемым.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100-000-pochemu.info/wp-content/uploads/2010/05/book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365104"/>
            <a:ext cx="2615952" cy="2280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980874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 урока</a:t>
            </a:r>
            <a:r>
              <a:rPr lang="en-US" sz="5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узнать </a:t>
            </a:r>
            <a:r>
              <a:rPr lang="ru-RU" sz="3600" b="1" dirty="0">
                <a:solidFill>
                  <a:srgbClr val="002060"/>
                </a:solidFill>
              </a:rPr>
              <a:t>основные случаи постановки тире между подлежащим и сказуемым; 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научиться ставить тире между подлежащим и сказуемым; 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уметь применять </a:t>
            </a:r>
            <a:r>
              <a:rPr lang="ru-RU" sz="3600" b="1" dirty="0" smtClean="0">
                <a:solidFill>
                  <a:srgbClr val="002060"/>
                </a:solidFill>
              </a:rPr>
              <a:t>в своих </a:t>
            </a:r>
            <a:r>
              <a:rPr lang="ru-RU" sz="3600" b="1" dirty="0">
                <a:solidFill>
                  <a:srgbClr val="002060"/>
                </a:solidFill>
              </a:rPr>
              <a:t>творческих работах предложения с тире</a:t>
            </a:r>
            <a:r>
              <a:rPr lang="ru-RU" sz="3600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4" name="Picture 3" descr="C:\Users\323\Desktop\0b024dfe867ef0211927b0f5031db3c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813" y1="32983" x2="25813" y2="32983"/>
                        <a14:foregroundMark x1="7317" y1="20588" x2="7317" y2="20588"/>
                        <a14:foregroundMark x1="77846" y1="26261" x2="77846" y2="26261"/>
                        <a14:foregroundMark x1="76016" y1="17227" x2="76016" y2="17227"/>
                        <a14:foregroundMark x1="66463" y1="47269" x2="66463" y2="47269"/>
                        <a14:foregroundMark x1="67276" y1="87185" x2="67276" y2="87185"/>
                        <a14:foregroundMark x1="64431" y1="92857" x2="64431" y2="92857"/>
                        <a14:foregroundMark x1="80691" y1="85294" x2="80691" y2="85294"/>
                        <a14:foregroundMark x1="53455" y1="90126" x2="53455" y2="90126"/>
                        <a14:foregroundMark x1="46951" y1="92857" x2="46951" y2="92857"/>
                        <a14:foregroundMark x1="51220" y1="91597" x2="51220" y2="91597"/>
                        <a14:foregroundMark x1="51220" y1="94328" x2="51220" y2="94328"/>
                        <a14:foregroundMark x1="46138" y1="93908" x2="46138" y2="93908"/>
                        <a14:foregroundMark x1="30894" y1="81092" x2="30894" y2="81092"/>
                        <a14:foregroundMark x1="66870" y1="32353" x2="66870" y2="32353"/>
                        <a14:foregroundMark x1="72764" y1="33824" x2="72764" y2="338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951" y="1"/>
            <a:ext cx="2233049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85272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Тире между подлежащим и сказуемым.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72816"/>
            <a:ext cx="4032448" cy="4645144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ru-RU" sz="2400" dirty="0"/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        = ]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Сущ.,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числ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в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И.п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         = ]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Инф.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         = ]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Сущ. – Инф.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Инф. – Сущ.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 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[­        это= ]</a:t>
            </a:r>
          </a:p>
          <a:p>
            <a:pPr marL="13716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91969" y="2564904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313" y="3560662"/>
            <a:ext cx="2746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729" y="4653136"/>
            <a:ext cx="2746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716016" y="1573953"/>
            <a:ext cx="388843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Не ставится:</a:t>
            </a:r>
          </a:p>
          <a:p>
            <a:endParaRPr lang="ru-RU" sz="2800" dirty="0" smtClean="0"/>
          </a:p>
          <a:p>
            <a:r>
              <a:rPr lang="ru-RU" sz="2800" b="1" dirty="0" smtClean="0"/>
              <a:t>1)</a:t>
            </a:r>
            <a:r>
              <a:rPr lang="ru-RU" sz="3600" b="1" dirty="0" smtClean="0"/>
              <a:t>[     </a:t>
            </a:r>
            <a:r>
              <a:rPr lang="ru-RU" sz="2800" b="1" dirty="0" smtClean="0"/>
              <a:t>как</a:t>
            </a:r>
            <a:r>
              <a:rPr lang="ru-RU" sz="3600" b="1" dirty="0" smtClean="0"/>
              <a:t> =  ] </a:t>
            </a:r>
          </a:p>
          <a:p>
            <a:endParaRPr lang="ru-RU" sz="2800" b="1" dirty="0" smtClean="0"/>
          </a:p>
          <a:p>
            <a:endParaRPr lang="ru-RU" sz="2800" b="1" dirty="0"/>
          </a:p>
          <a:p>
            <a:r>
              <a:rPr lang="ru-RU" sz="2800" b="1" dirty="0" smtClean="0"/>
              <a:t>2)</a:t>
            </a:r>
            <a:r>
              <a:rPr lang="ru-RU" sz="3600" b="1" dirty="0" smtClean="0"/>
              <a:t>[     </a:t>
            </a:r>
            <a:r>
              <a:rPr lang="ru-RU" sz="2800" b="1" dirty="0" smtClean="0"/>
              <a:t>не  </a:t>
            </a:r>
            <a:r>
              <a:rPr lang="ru-RU" sz="3600" b="1" dirty="0" smtClean="0"/>
              <a:t>= ] </a:t>
            </a:r>
            <a:endParaRPr lang="ru-RU" sz="3600" b="1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248" y="2463765"/>
            <a:ext cx="2746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76861"/>
            <a:ext cx="2746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996952"/>
            <a:ext cx="2746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781629" y="2564904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85685" y="3645024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853637" y="3645024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67744" y="4653136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822950" y="4671516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409626" y="2780928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64087" y="4220073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Picture 25" descr="Картинка 642 из 134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4943" y="4807974"/>
            <a:ext cx="1662445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115616" y="1556792"/>
            <a:ext cx="2120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Ставится</a:t>
            </a:r>
            <a:r>
              <a:rPr lang="ru-RU" sz="3200" b="1" dirty="0" smtClean="0">
                <a:solidFill>
                  <a:srgbClr val="00B050"/>
                </a:solidFill>
              </a:rPr>
              <a:t>: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81628" y="6021288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191212" y="6021288"/>
            <a:ext cx="270091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70997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Алгоритм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4665"/>
            <a:ext cx="8388424" cy="47091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1.Обозначить грамматическую основу</a:t>
            </a:r>
          </a:p>
          <a:p>
            <a:pPr marL="13716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2.Определить, чем выражены главные члены предложения</a:t>
            </a:r>
          </a:p>
          <a:p>
            <a:pPr marL="13716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3.Посмотреть, нет ли между главными членами слов</a:t>
            </a:r>
            <a:r>
              <a:rPr lang="en-US" sz="3200" b="1" dirty="0" smtClean="0">
                <a:solidFill>
                  <a:srgbClr val="002060"/>
                </a:solidFill>
              </a:rPr>
              <a:t>:</a:t>
            </a:r>
            <a:r>
              <a:rPr lang="ru-RU" sz="3200" b="1" dirty="0" smtClean="0">
                <a:solidFill>
                  <a:srgbClr val="002060"/>
                </a:solidFill>
              </a:rPr>
              <a:t>«не»,  «как», «будто», «словно», «точно», «что»</a:t>
            </a:r>
          </a:p>
          <a:p>
            <a:pPr marL="13716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4.Сделать вывод об употреблении/неупотреблении тире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708493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33656" cy="66693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1. А. С. Пушкин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 великий поэт.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2. Он преемник Державина.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3.Поэзия Пушкина мудра.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4. Четырнадцать </a:t>
            </a:r>
            <a:r>
              <a:rPr lang="ru-RU" sz="2800" b="1" dirty="0" smtClean="0">
                <a:solidFill>
                  <a:srgbClr val="FF0000"/>
                </a:solidFill>
              </a:rPr>
              <a:t>–</a:t>
            </a:r>
            <a:r>
              <a:rPr lang="ru-RU" sz="2800" b="1" dirty="0" smtClean="0">
                <a:solidFill>
                  <a:srgbClr val="002060"/>
                </a:solidFill>
              </a:rPr>
              <a:t> номер комнаты в лицее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5. Крепить лицейское братство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 помнить об идеалах Лицея.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6</a:t>
            </a:r>
            <a:r>
              <a:rPr lang="ru-RU" sz="2800" b="1" dirty="0" smtClean="0">
                <a:solidFill>
                  <a:srgbClr val="002060"/>
                </a:solidFill>
              </a:rPr>
              <a:t>. Жить для общей пользы </a:t>
            </a: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завет выпускников Лицея.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. Друзья прямые как братья родные.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8</a:t>
            </a:r>
            <a:r>
              <a:rPr lang="ru-RU" sz="2800" b="1" dirty="0" smtClean="0">
                <a:solidFill>
                  <a:srgbClr val="002060"/>
                </a:solidFill>
              </a:rPr>
              <a:t>. С другом и горе не беда.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shkolazhizni.ru/img/content/i58/58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369667"/>
            <a:ext cx="2843808" cy="2488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17196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706" y="1070060"/>
            <a:ext cx="73083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1. Лишнее говорить только делу вредить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2. Голова без ума как фонарь без света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3. Познания и жизнь неотделимы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4</a:t>
            </a:r>
            <a:r>
              <a:rPr lang="ru-RU" sz="2800" b="1" dirty="0" smtClean="0">
                <a:solidFill>
                  <a:srgbClr val="002060"/>
                </a:solidFill>
              </a:rPr>
              <a:t>. Плохой товарищ  не подмога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</a:rPr>
              <a:t>. Семь бед один ответ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6. Сердце не камень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7</a:t>
            </a:r>
            <a:r>
              <a:rPr lang="ru-RU" sz="2800" b="1" dirty="0" smtClean="0">
                <a:solidFill>
                  <a:srgbClr val="002060"/>
                </a:solidFill>
              </a:rPr>
              <a:t>. Упрямство порок слабого ума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8. Доброе намерение  половина счастья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9</a:t>
            </a:r>
            <a:r>
              <a:rPr lang="ru-RU" sz="2800" b="1" dirty="0" smtClean="0">
                <a:solidFill>
                  <a:srgbClr val="002060"/>
                </a:solidFill>
              </a:rPr>
              <a:t>. Лгать это прыгать с крыши ночью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10. Учиться всегда пригодится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08520" y="239063"/>
            <a:ext cx="9982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Выпишите 1вариант предложения, в которых тире ставится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         2 вариант предложение, в которых тире не ставится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www.fresher.ru/images4/polnye-versii-poslovic-i-pogovorok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12976"/>
            <a:ext cx="2915816" cy="2021472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83526700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theme/theme1.xml><?xml version="1.0" encoding="utf-8"?>
<a:theme xmlns:a="http://schemas.openxmlformats.org/drawingml/2006/main" name="Flowers">
  <a:themeElements>
    <a:clrScheme name="">
      <a:dk1>
        <a:srgbClr val="000000"/>
      </a:dk1>
      <a:lt1>
        <a:srgbClr val="800000"/>
      </a:lt1>
      <a:dk2>
        <a:srgbClr val="A50021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Y_2010_3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580</Words>
  <Application>Microsoft Office PowerPoint</Application>
  <PresentationFormat>Экран (4:3)</PresentationFormat>
  <Paragraphs>116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Flowers</vt:lpstr>
      <vt:lpstr>1_NY_2010_3011</vt:lpstr>
      <vt:lpstr>Доброе утро!</vt:lpstr>
      <vt:lpstr>Презентация PowerPoint</vt:lpstr>
      <vt:lpstr>Презентация PowerPoint</vt:lpstr>
      <vt:lpstr>Тема урока:</vt:lpstr>
      <vt:lpstr>Цель урока:</vt:lpstr>
      <vt:lpstr>Тире между подлежащим и сказуемым.</vt:lpstr>
      <vt:lpstr>Алгоритм</vt:lpstr>
      <vt:lpstr>Презентация PowerPoint</vt:lpstr>
      <vt:lpstr>Презентация PowerPoint</vt:lpstr>
      <vt:lpstr>Ответы:</vt:lpstr>
      <vt:lpstr>Из данных слов составьте крылатые выражения, в которых должно писаться тире между главными членами предложения:</vt:lpstr>
      <vt:lpstr>Презентация PowerPoint</vt:lpstr>
      <vt:lpstr>Придумайте 6 предложений на изученную пунктограмму на тему «Наша школа»</vt:lpstr>
      <vt:lpstr>Домашнее задание на выбор</vt:lpstr>
      <vt:lpstr>Поставьте, где нужно, тире. Какое из перечисленных предложений является лишним, объясните почему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Дмитрий и Айгуль</dc:creator>
  <cp:lastModifiedBy>323</cp:lastModifiedBy>
  <cp:revision>47</cp:revision>
  <dcterms:created xsi:type="dcterms:W3CDTF">2012-11-14T13:19:01Z</dcterms:created>
  <dcterms:modified xsi:type="dcterms:W3CDTF">2013-12-08T14:25:21Z</dcterms:modified>
</cp:coreProperties>
</file>