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72" r:id="rId7"/>
    <p:sldId id="268" r:id="rId8"/>
    <p:sldId id="261" r:id="rId9"/>
    <p:sldId id="262" r:id="rId10"/>
    <p:sldId id="271" r:id="rId11"/>
    <p:sldId id="263" r:id="rId12"/>
    <p:sldId id="269" r:id="rId13"/>
    <p:sldId id="264" r:id="rId14"/>
    <p:sldId id="265" r:id="rId15"/>
    <p:sldId id="266" r:id="rId16"/>
  </p:sldIdLst>
  <p:sldSz cx="9144000" cy="6858000" type="screen4x3"/>
  <p:notesSz cx="6888163" cy="100203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1500" y="-15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05.03.2020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05.03.2020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05.03.2020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05.03.2020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05.03.2020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05.03.2020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05.03.2020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05.03.2020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05.03.2020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05.03.2020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05.03.2020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05.03.2020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https://i.ya-webdesign.com/images/wave-clipart-frame-8.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 name="AutoShape 4" descr="https://i.ya-webdesign.com/images/wave-clipart-frame-8.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1030" name="Picture 6" descr="https://i.ya-webdesign.com/images/wave-clipart-frame-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3999"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971600" y="764704"/>
            <a:ext cx="7924170" cy="646331"/>
          </a:xfrm>
          <a:prstGeom prst="rect">
            <a:avLst/>
          </a:prstGeom>
          <a:noFill/>
        </p:spPr>
        <p:txBody>
          <a:bodyPr wrap="square" rtlCol="0">
            <a:spAutoFit/>
          </a:bodyPr>
          <a:lstStyle/>
          <a:p>
            <a:pPr algn="ctr"/>
            <a:r>
              <a:rPr lang="ru-RU" b="1" dirty="0" smtClean="0">
                <a:latin typeface="Times New Roman" panose="02020603050405020304" pitchFamily="18" charset="0"/>
                <a:cs typeface="Times New Roman" panose="02020603050405020304" pitchFamily="18" charset="0"/>
              </a:rPr>
              <a:t>Муниципальное бюджетное дошкольное образовательное учреждение</a:t>
            </a:r>
          </a:p>
          <a:p>
            <a:pPr algn="ctr"/>
            <a:r>
              <a:rPr lang="ru-RU" b="1" dirty="0">
                <a:latin typeface="Times New Roman" panose="02020603050405020304" pitchFamily="18" charset="0"/>
                <a:cs typeface="Times New Roman" panose="02020603050405020304" pitchFamily="18" charset="0"/>
              </a:rPr>
              <a:t> </a:t>
            </a:r>
            <a:r>
              <a:rPr lang="ru-RU" b="1" dirty="0" smtClean="0">
                <a:latin typeface="Times New Roman" panose="02020603050405020304" pitchFamily="18" charset="0"/>
                <a:cs typeface="Times New Roman" panose="02020603050405020304" pitchFamily="18" charset="0"/>
              </a:rPr>
              <a:t>« Детский сад « Руслан»</a:t>
            </a:r>
            <a:endParaRPr lang="ru-RU" b="1" dirty="0">
              <a:latin typeface="Times New Roman" panose="02020603050405020304" pitchFamily="18" charset="0"/>
              <a:cs typeface="Times New Roman" panose="02020603050405020304" pitchFamily="18" charset="0"/>
            </a:endParaRPr>
          </a:p>
        </p:txBody>
      </p:sp>
      <p:sp>
        <p:nvSpPr>
          <p:cNvPr id="5" name="TextBox 4"/>
          <p:cNvSpPr txBox="1"/>
          <p:nvPr/>
        </p:nvSpPr>
        <p:spPr>
          <a:xfrm>
            <a:off x="1835696" y="2276872"/>
            <a:ext cx="5184576" cy="646331"/>
          </a:xfrm>
          <a:prstGeom prst="rect">
            <a:avLst/>
          </a:prstGeom>
          <a:noFill/>
        </p:spPr>
        <p:txBody>
          <a:bodyPr wrap="square" rtlCol="0">
            <a:spAutoFit/>
          </a:bodyPr>
          <a:lstStyle/>
          <a:p>
            <a:pPr algn="ctr"/>
            <a:r>
              <a:rPr lang="ru-RU" dirty="0" smtClean="0"/>
              <a:t> </a:t>
            </a:r>
            <a:r>
              <a:rPr lang="ru-RU" b="1" dirty="0" smtClean="0">
                <a:latin typeface="Times New Roman" panose="02020603050405020304" pitchFamily="18" charset="0"/>
                <a:cs typeface="Times New Roman" panose="02020603050405020304" pitchFamily="18" charset="0"/>
              </a:rPr>
              <a:t>Познавательно-исследовательский проект</a:t>
            </a:r>
          </a:p>
          <a:p>
            <a:pPr algn="ctr"/>
            <a:r>
              <a:rPr lang="ru-RU" b="1" dirty="0" smtClean="0">
                <a:latin typeface="Times New Roman" panose="02020603050405020304" pitchFamily="18" charset="0"/>
                <a:cs typeface="Times New Roman" panose="02020603050405020304" pitchFamily="18" charset="0"/>
              </a:rPr>
              <a:t>«Удивительный мир грибов»</a:t>
            </a:r>
            <a:endParaRPr lang="ru-RU" b="1" dirty="0">
              <a:latin typeface="Times New Roman" panose="02020603050405020304" pitchFamily="18" charset="0"/>
              <a:cs typeface="Times New Roman" panose="02020603050405020304" pitchFamily="18" charset="0"/>
            </a:endParaRPr>
          </a:p>
        </p:txBody>
      </p:sp>
      <p:pic>
        <p:nvPicPr>
          <p:cNvPr id="7" name="Рисунок 6" descr="C:\Users\user\Downloads\IMG-20200121-WA0003.jpg"/>
          <p:cNvPicPr/>
          <p:nvPr/>
        </p:nvPicPr>
        <p:blipFill rotWithShape="1">
          <a:blip r:embed="rId3">
            <a:extLst>
              <a:ext uri="{28A0092B-C50C-407E-A947-70E740481C1C}">
                <a14:useLocalDpi xmlns:a14="http://schemas.microsoft.com/office/drawing/2010/main" val="0"/>
              </a:ext>
            </a:extLst>
          </a:blip>
          <a:srcRect l="20481" t="3" b="22865"/>
          <a:stretch/>
        </p:blipFill>
        <p:spPr bwMode="auto">
          <a:xfrm>
            <a:off x="2411760" y="3140968"/>
            <a:ext cx="4320480" cy="2448272"/>
          </a:xfrm>
          <a:prstGeom prst="rect">
            <a:avLst/>
          </a:prstGeom>
          <a:noFill/>
          <a:ln>
            <a:noFill/>
          </a:ln>
        </p:spPr>
      </p:pic>
      <p:sp>
        <p:nvSpPr>
          <p:cNvPr id="6" name="TextBox 5"/>
          <p:cNvSpPr txBox="1"/>
          <p:nvPr/>
        </p:nvSpPr>
        <p:spPr>
          <a:xfrm>
            <a:off x="3419872" y="5949280"/>
            <a:ext cx="2393101" cy="369332"/>
          </a:xfrm>
          <a:prstGeom prst="rect">
            <a:avLst/>
          </a:prstGeom>
          <a:noFill/>
        </p:spPr>
        <p:txBody>
          <a:bodyPr wrap="square" rtlCol="0">
            <a:spAutoFit/>
          </a:bodyPr>
          <a:lstStyle/>
          <a:p>
            <a:r>
              <a:rPr lang="ru-RU" b="1" dirty="0" smtClean="0">
                <a:latin typeface="Times New Roman" panose="02020603050405020304" pitchFamily="18" charset="0"/>
                <a:cs typeface="Times New Roman" panose="02020603050405020304" pitchFamily="18" charset="0"/>
              </a:rPr>
              <a:t>Новый Уренгой </a:t>
            </a:r>
            <a:endParaRPr lang="ru-RU"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220372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https://i.ya-webdesign.com/images/wave-clipart-frame-8.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 name="AutoShape 4" descr="https://i.ya-webdesign.com/images/wave-clipart-frame-8.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1030" name="Picture 6" descr="https://i.ya-webdesign.com/images/wave-clipart-frame-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3999"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460375" y="58847"/>
            <a:ext cx="8216081" cy="4955203"/>
          </a:xfrm>
          <a:prstGeom prst="rect">
            <a:avLst/>
          </a:prstGeom>
        </p:spPr>
        <p:txBody>
          <a:bodyPr wrap="square">
            <a:spAutoFit/>
          </a:bodyPr>
          <a:lstStyle/>
          <a:p>
            <a:endParaRPr lang="ru-RU" b="1" dirty="0" smtClean="0"/>
          </a:p>
          <a:p>
            <a:endParaRPr lang="ru-RU" b="1" dirty="0"/>
          </a:p>
          <a:p>
            <a:r>
              <a:rPr lang="ru-RU" sz="2000" b="1" dirty="0" smtClean="0">
                <a:latin typeface="Times New Roman" panose="02020603050405020304" pitchFamily="18" charset="0"/>
                <a:cs typeface="Times New Roman" panose="02020603050405020304" pitchFamily="18" charset="0"/>
              </a:rPr>
              <a:t>                                 Отрицательные </a:t>
            </a:r>
            <a:r>
              <a:rPr lang="ru-RU" sz="2000" b="1" dirty="0">
                <a:latin typeface="Times New Roman" panose="02020603050405020304" pitchFamily="18" charset="0"/>
                <a:cs typeface="Times New Roman" panose="02020603050405020304" pitchFamily="18" charset="0"/>
              </a:rPr>
              <a:t>свойства дрожжей</a:t>
            </a:r>
            <a:endParaRPr lang="ru-RU" sz="2000" dirty="0">
              <a:latin typeface="Times New Roman" panose="02020603050405020304" pitchFamily="18" charset="0"/>
              <a:cs typeface="Times New Roman" panose="02020603050405020304" pitchFamily="18" charset="0"/>
            </a:endParaRPr>
          </a:p>
          <a:p>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Дрожжи </a:t>
            </a:r>
            <a:r>
              <a:rPr lang="ru-RU" sz="2000" dirty="0">
                <a:latin typeface="Times New Roman" panose="02020603050405020304" pitchFamily="18" charset="0"/>
                <a:cs typeface="Times New Roman" panose="02020603050405020304" pitchFamily="18" charset="0"/>
              </a:rPr>
              <a:t>приносят не только пользу, но и вред. Они могут стать причиной порчи пищевых продуктов, когда на поверхности продуктов образуется белый налет (например, на сыре или на мясе), перебродить соки, варенье, они же образуют белую пленку на поверхности рассола соленых огурцов.</a:t>
            </a:r>
          </a:p>
          <a:p>
            <a:r>
              <a:rPr lang="ru-RU" sz="2000" dirty="0">
                <a:latin typeface="Times New Roman" panose="02020603050405020304" pitchFamily="18" charset="0"/>
                <a:cs typeface="Times New Roman" panose="02020603050405020304" pitchFamily="18" charset="0"/>
              </a:rPr>
              <a:t>Также из беседы с медсестрой, я выяснила, что газообразование и вздутие живота – одна из причин ограничения потребления дрожжевого хлеба. Дневная норма для </a:t>
            </a:r>
            <a:r>
              <a:rPr lang="ru-RU" sz="2000" dirty="0" smtClean="0">
                <a:latin typeface="Times New Roman" panose="02020603050405020304" pitchFamily="18" charset="0"/>
                <a:cs typeface="Times New Roman" panose="02020603050405020304" pitchFamily="18" charset="0"/>
              </a:rPr>
              <a:t>дошкольника </a:t>
            </a:r>
            <a:r>
              <a:rPr lang="ru-RU" sz="2000" dirty="0">
                <a:latin typeface="Times New Roman" panose="02020603050405020304" pitchFamily="18" charset="0"/>
                <a:cs typeface="Times New Roman" panose="02020603050405020304" pitchFamily="18" charset="0"/>
              </a:rPr>
              <a:t>– 2-3 кусочка в день.</a:t>
            </a:r>
          </a:p>
          <a:p>
            <a:r>
              <a:rPr lang="ru-RU" sz="2000" dirty="0" smtClean="0">
                <a:latin typeface="Times New Roman" panose="02020603050405020304" pitchFamily="18" charset="0"/>
                <a:cs typeface="Times New Roman" panose="02020603050405020304" pitchFamily="18" charset="0"/>
              </a:rPr>
              <a:t>Наш шеф-повар Людмила Михайловна показала</a:t>
            </a:r>
            <a:r>
              <a:rPr lang="ru-RU" sz="2000" dirty="0">
                <a:latin typeface="Times New Roman" panose="02020603050405020304" pitchFamily="18" charset="0"/>
                <a:cs typeface="Times New Roman" panose="02020603050405020304" pitchFamily="18" charset="0"/>
              </a:rPr>
              <a:t>, как она замешивает тесто для булочек и пирожков. Она использует хлебопекарные дрожжи. Они проводят брожение с образованием множества пузырьков углекислого газа, которые заставляют «подниматься» тесто и придают выпечке мягкость и приятный вкус.</a:t>
            </a:r>
          </a:p>
        </p:txBody>
      </p:sp>
    </p:spTree>
    <p:extLst>
      <p:ext uri="{BB962C8B-B14F-4D97-AF65-F5344CB8AC3E}">
        <p14:creationId xmlns:p14="http://schemas.microsoft.com/office/powerpoint/2010/main" val="10146240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https://i.ya-webdesign.com/images/wave-clipart-frame-8.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 name="AutoShape 4" descr="https://i.ya-webdesign.com/images/wave-clipart-frame-8.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1030" name="Picture 6" descr="https://i.ya-webdesign.com/images/wave-clipart-frame-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9143999"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307975" y="-356651"/>
            <a:ext cx="8440489" cy="4801314"/>
          </a:xfrm>
          <a:prstGeom prst="rect">
            <a:avLst/>
          </a:prstGeom>
        </p:spPr>
        <p:txBody>
          <a:bodyPr wrap="square">
            <a:spAutoFit/>
          </a:bodyPr>
          <a:lstStyle/>
          <a:p>
            <a:endParaRPr lang="ru-RU" b="1" dirty="0" smtClean="0"/>
          </a:p>
          <a:p>
            <a:endParaRPr lang="ru-RU" b="1" dirty="0"/>
          </a:p>
          <a:p>
            <a:endParaRPr lang="ru-RU" b="1" dirty="0" smtClean="0"/>
          </a:p>
          <a:p>
            <a:r>
              <a:rPr lang="ru-RU" b="1" dirty="0" smtClean="0">
                <a:latin typeface="Times New Roman" panose="02020603050405020304" pitchFamily="18" charset="0"/>
                <a:cs typeface="Times New Roman" panose="02020603050405020304" pitchFamily="18" charset="0"/>
              </a:rPr>
              <a:t>                                                             Практическая </a:t>
            </a:r>
            <a:r>
              <a:rPr lang="ru-RU" b="1" dirty="0">
                <a:latin typeface="Times New Roman" panose="02020603050405020304" pitchFamily="18" charset="0"/>
                <a:cs typeface="Times New Roman" panose="02020603050405020304" pitchFamily="18" charset="0"/>
              </a:rPr>
              <a:t>часть</a:t>
            </a:r>
            <a:endParaRPr lang="ru-RU" dirty="0">
              <a:latin typeface="Times New Roman" panose="02020603050405020304" pitchFamily="18" charset="0"/>
              <a:cs typeface="Times New Roman" panose="02020603050405020304" pitchFamily="18" charset="0"/>
            </a:endParaRPr>
          </a:p>
          <a:p>
            <a:r>
              <a:rPr lang="ru-RU" b="1" dirty="0">
                <a:latin typeface="Times New Roman" panose="02020603050405020304" pitchFamily="18" charset="0"/>
                <a:cs typeface="Times New Roman" panose="02020603050405020304" pitchFamily="18" charset="0"/>
              </a:rPr>
              <a:t>Эксперимент №1</a:t>
            </a:r>
            <a:endParaRPr lang="ru-RU" dirty="0">
              <a:latin typeface="Times New Roman" panose="02020603050405020304" pitchFamily="18" charset="0"/>
              <a:cs typeface="Times New Roman" panose="02020603050405020304" pitchFamily="18" charset="0"/>
            </a:endParaRPr>
          </a:p>
          <a:p>
            <a:r>
              <a:rPr lang="ru-RU" dirty="0" smtClean="0">
                <a:latin typeface="Times New Roman" panose="02020603050405020304" pitchFamily="18" charset="0"/>
                <a:cs typeface="Times New Roman" panose="02020603050405020304" pitchFamily="18" charset="0"/>
              </a:rPr>
              <a:t>Я </a:t>
            </a:r>
            <a:r>
              <a:rPr lang="ru-RU" dirty="0">
                <a:latin typeface="Times New Roman" panose="02020603050405020304" pitchFamily="18" charset="0"/>
                <a:cs typeface="Times New Roman" panose="02020603050405020304" pitchFamily="18" charset="0"/>
              </a:rPr>
              <a:t>налила в два стакана теплой воды. В каждый стакан положили по кусочку дрожжей. Все хорошенько перемешали. В один стакан добавили сахар. В другой стакан сахар не добавляли </a:t>
            </a: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И стала наблюдать за процессом брожения. Через полчаса после смешивания в стакане с сахаром начался процесс брожения (появились </a:t>
            </a:r>
            <a:r>
              <a:rPr lang="ru-RU" dirty="0" smtClean="0">
                <a:latin typeface="Times New Roman" panose="02020603050405020304" pitchFamily="18" charset="0"/>
                <a:cs typeface="Times New Roman" panose="02020603050405020304" pitchFamily="18" charset="0"/>
              </a:rPr>
              <a:t>маленькие пузырьки </a:t>
            </a:r>
            <a:r>
              <a:rPr lang="ru-RU" dirty="0">
                <a:latin typeface="Times New Roman" panose="02020603050405020304" pitchFamily="18" charset="0"/>
                <a:cs typeface="Times New Roman" panose="02020603050405020304" pitchFamily="18" charset="0"/>
              </a:rPr>
              <a:t>углекислого газа</a:t>
            </a: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На следующее утро в стакане с сахаром процесс брожения активно продолжался, на поверхности появилась пена маленьких пузырьков углекислого газа. Жидкость в стакане имела кислый запах. В стакане, где не было сахара, брожения не наблюдалось, вода стала прозрачной, дрожжи в виде осадка лежали на дне .</a:t>
            </a:r>
          </a:p>
          <a:p>
            <a:r>
              <a:rPr lang="ru-RU" b="1" dirty="0">
                <a:latin typeface="Times New Roman" panose="02020603050405020304" pitchFamily="18" charset="0"/>
                <a:cs typeface="Times New Roman" panose="02020603050405020304" pitchFamily="18" charset="0"/>
              </a:rPr>
              <a:t>Вывод</a:t>
            </a:r>
            <a:r>
              <a:rPr lang="ru-RU" dirty="0">
                <a:latin typeface="Times New Roman" panose="02020603050405020304" pitchFamily="18" charset="0"/>
                <a:cs typeface="Times New Roman" panose="02020603050405020304" pitchFamily="18" charset="0"/>
              </a:rPr>
              <a:t>: Для процесса брожения необходим сахар. Дрожжи превращают сахар в спирт и углекислый газ. Таким способом они получают энергию, необходимую им для жизни.</a:t>
            </a:r>
          </a:p>
        </p:txBody>
      </p:sp>
    </p:spTree>
    <p:extLst>
      <p:ext uri="{BB962C8B-B14F-4D97-AF65-F5344CB8AC3E}">
        <p14:creationId xmlns:p14="http://schemas.microsoft.com/office/powerpoint/2010/main" val="24130278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https://i.ya-webdesign.com/images/wave-clipart-frame-8.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 name="AutoShape 4" descr="https://i.ya-webdesign.com/images/wave-clipart-frame-8.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1030" name="Picture 6" descr="https://i.ya-webdesign.com/images/wave-clipart-frame-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3999" cy="6858000"/>
          </a:xfrm>
          <a:prstGeom prst="rect">
            <a:avLst/>
          </a:prstGeom>
          <a:noFill/>
          <a:extLst>
            <a:ext uri="{909E8E84-426E-40DD-AFC4-6F175D3DCCD1}">
              <a14:hiddenFill xmlns:a14="http://schemas.microsoft.com/office/drawing/2010/main">
                <a:solidFill>
                  <a:srgbClr val="FFFFFF"/>
                </a:solidFill>
              </a14:hiddenFill>
            </a:ext>
          </a:extLst>
        </p:spPr>
      </p:pic>
      <p:pic>
        <p:nvPicPr>
          <p:cNvPr id="5" name="Рисунок 4" descr="C:\TEMP\Rar$DI00.016\IMG-20200123-WA0007.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7584" y="1268760"/>
            <a:ext cx="3024336" cy="3759200"/>
          </a:xfrm>
          <a:prstGeom prst="rect">
            <a:avLst/>
          </a:prstGeom>
          <a:noFill/>
          <a:ln>
            <a:noFill/>
          </a:ln>
        </p:spPr>
      </p:pic>
      <p:pic>
        <p:nvPicPr>
          <p:cNvPr id="6" name="Рисунок 5" descr="C:\TEMP\Rar$DI11.641\IMG-20200123-WA0004.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20072" y="1268760"/>
            <a:ext cx="2984500" cy="3759200"/>
          </a:xfrm>
          <a:prstGeom prst="rect">
            <a:avLst/>
          </a:prstGeom>
          <a:noFill/>
          <a:ln>
            <a:noFill/>
          </a:ln>
        </p:spPr>
      </p:pic>
    </p:spTree>
    <p:extLst>
      <p:ext uri="{BB962C8B-B14F-4D97-AF65-F5344CB8AC3E}">
        <p14:creationId xmlns:p14="http://schemas.microsoft.com/office/powerpoint/2010/main" val="12126336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https://i.ya-webdesign.com/images/wave-clipart-frame-8.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 name="AutoShape 4" descr="https://i.ya-webdesign.com/images/wave-clipart-frame-8.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1030" name="Picture 6" descr="https://i.ya-webdesign.com/images/wave-clipart-frame-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3999"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460375" y="612845"/>
            <a:ext cx="8360097" cy="3139321"/>
          </a:xfrm>
          <a:prstGeom prst="rect">
            <a:avLst/>
          </a:prstGeom>
        </p:spPr>
        <p:txBody>
          <a:bodyPr wrap="square">
            <a:spAutoFit/>
          </a:bodyPr>
          <a:lstStyle/>
          <a:p>
            <a:r>
              <a:rPr lang="ru-RU" b="1" dirty="0">
                <a:latin typeface="Times New Roman" panose="02020603050405020304" pitchFamily="18" charset="0"/>
                <a:cs typeface="Times New Roman" panose="02020603050405020304" pitchFamily="18" charset="0"/>
              </a:rPr>
              <a:t>Эксперимент</a:t>
            </a:r>
            <a:r>
              <a:rPr lang="ru-RU" b="1" dirty="0" smtClean="0">
                <a:latin typeface="Times New Roman" panose="02020603050405020304" pitchFamily="18" charset="0"/>
                <a:cs typeface="Times New Roman" panose="02020603050405020304" pitchFamily="18" charset="0"/>
              </a:rPr>
              <a:t>№2</a:t>
            </a:r>
            <a:endParaRPr lang="ru-RU" b="1" dirty="0">
              <a:latin typeface="Times New Roman" panose="02020603050405020304" pitchFamily="18" charset="0"/>
              <a:cs typeface="Times New Roman" panose="02020603050405020304" pitchFamily="18" charset="0"/>
            </a:endParaRPr>
          </a:p>
          <a:p>
            <a:r>
              <a:rPr lang="ru-RU" dirty="0" smtClean="0">
                <a:latin typeface="Times New Roman" panose="02020603050405020304" pitchFamily="18" charset="0"/>
                <a:cs typeface="Times New Roman" panose="02020603050405020304" pitchFamily="18" charset="0"/>
              </a:rPr>
              <a:t>Дальше </a:t>
            </a:r>
            <a:r>
              <a:rPr lang="ru-RU" dirty="0">
                <a:latin typeface="Times New Roman" panose="02020603050405020304" pitchFamily="18" charset="0"/>
                <a:cs typeface="Times New Roman" panose="02020603050405020304" pitchFamily="18" charset="0"/>
              </a:rPr>
              <a:t>я захотела выяснить, влияет ли температура окружающей среды на процесс брожения. Мы замесили тесто, разложили его в два горшочка. Один горшочек поставили </a:t>
            </a:r>
            <a:r>
              <a:rPr lang="ru-RU" dirty="0" smtClean="0">
                <a:latin typeface="Times New Roman" panose="02020603050405020304" pitchFamily="18" charset="0"/>
                <a:cs typeface="Times New Roman" panose="02020603050405020304" pitchFamily="18" charset="0"/>
              </a:rPr>
              <a:t>в теплое </a:t>
            </a:r>
            <a:r>
              <a:rPr lang="ru-RU" dirty="0">
                <a:latin typeface="Times New Roman" panose="02020603050405020304" pitchFamily="18" charset="0"/>
                <a:cs typeface="Times New Roman" panose="02020603050405020304" pitchFamily="18" charset="0"/>
              </a:rPr>
              <a:t>место, поближе к батарее. Другой горшочек - в холодное место. Через час тесто, которое стояло около батареи значительно увеличилось в объеме, поднялось. Тесто, стоявшее в холодном месте, тоже поднялось, но значительно меньше. Да, дрожжи чувствительны к температуре окружающей среды. Скорость их размножения уменьшается в ответ на понижение температуры.</a:t>
            </a:r>
          </a:p>
          <a:p>
            <a:r>
              <a:rPr lang="ru-RU" dirty="0"/>
              <a:t/>
            </a:r>
            <a:br>
              <a:rPr lang="ru-RU" dirty="0"/>
            </a:br>
            <a:endParaRPr lang="ru-RU" dirty="0"/>
          </a:p>
        </p:txBody>
      </p:sp>
      <p:pic>
        <p:nvPicPr>
          <p:cNvPr id="6" name="Рисунок 5" descr="C:\TEMP\Rar$DI05.516\IMG-20200123-WA0006.jpg"/>
          <p:cNvPicPr/>
          <p:nvPr/>
        </p:nvPicPr>
        <p:blipFill rotWithShape="1">
          <a:blip r:embed="rId3" cstate="print">
            <a:extLst>
              <a:ext uri="{28A0092B-C50C-407E-A947-70E740481C1C}">
                <a14:useLocalDpi xmlns:a14="http://schemas.microsoft.com/office/drawing/2010/main" val="0"/>
              </a:ext>
            </a:extLst>
          </a:blip>
          <a:srcRect b="19716"/>
          <a:stretch/>
        </p:blipFill>
        <p:spPr bwMode="auto">
          <a:xfrm>
            <a:off x="1475656" y="3362020"/>
            <a:ext cx="2376264" cy="2952269"/>
          </a:xfrm>
          <a:prstGeom prst="rect">
            <a:avLst/>
          </a:prstGeom>
          <a:noFill/>
          <a:ln>
            <a:noFill/>
          </a:ln>
        </p:spPr>
      </p:pic>
      <p:pic>
        <p:nvPicPr>
          <p:cNvPr id="7" name="Рисунок 6" descr="C:\TEMP\Rar$DI09.781\IMG-20200123-WA0005.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92080" y="3362020"/>
            <a:ext cx="2618858" cy="2952269"/>
          </a:xfrm>
          <a:prstGeom prst="rect">
            <a:avLst/>
          </a:prstGeom>
          <a:noFill/>
          <a:ln>
            <a:noFill/>
          </a:ln>
        </p:spPr>
      </p:pic>
    </p:spTree>
    <p:extLst>
      <p:ext uri="{BB962C8B-B14F-4D97-AF65-F5344CB8AC3E}">
        <p14:creationId xmlns:p14="http://schemas.microsoft.com/office/powerpoint/2010/main" val="24130278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https://i.ya-webdesign.com/images/wave-clipart-frame-8.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 name="AutoShape 4" descr="https://i.ya-webdesign.com/images/wave-clipart-frame-8.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1030" name="Picture 6" descr="https://i.ya-webdesign.com/images/wave-clipart-frame-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3999"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Прямоугольник 5"/>
          <p:cNvSpPr/>
          <p:nvPr/>
        </p:nvSpPr>
        <p:spPr>
          <a:xfrm>
            <a:off x="612775" y="-79653"/>
            <a:ext cx="8063681" cy="5909310"/>
          </a:xfrm>
          <a:prstGeom prst="rect">
            <a:avLst/>
          </a:prstGeom>
        </p:spPr>
        <p:txBody>
          <a:bodyPr wrap="square">
            <a:spAutoFit/>
          </a:bodyPr>
          <a:lstStyle/>
          <a:p>
            <a:endParaRPr lang="ru-RU" b="1" dirty="0" smtClean="0"/>
          </a:p>
          <a:p>
            <a:endParaRPr lang="ru-RU" b="1" dirty="0"/>
          </a:p>
          <a:p>
            <a:r>
              <a:rPr lang="ru-RU" b="1" dirty="0" smtClean="0">
                <a:latin typeface="Times New Roman" panose="02020603050405020304" pitchFamily="18" charset="0"/>
                <a:cs typeface="Times New Roman" panose="02020603050405020304" pitchFamily="18" charset="0"/>
              </a:rPr>
              <a:t>                                                                Заключение</a:t>
            </a:r>
            <a:endParaRPr lang="ru-RU" dirty="0">
              <a:latin typeface="Times New Roman" panose="02020603050405020304" pitchFamily="18" charset="0"/>
              <a:cs typeface="Times New Roman" panose="02020603050405020304" pitchFamily="18" charset="0"/>
            </a:endParaRPr>
          </a:p>
          <a:p>
            <a:endParaRPr lang="ru-RU" dirty="0" smtClean="0">
              <a:latin typeface="Times New Roman" panose="02020603050405020304" pitchFamily="18" charset="0"/>
              <a:cs typeface="Times New Roman" panose="02020603050405020304" pitchFamily="18" charset="0"/>
            </a:endParaRPr>
          </a:p>
          <a:p>
            <a:r>
              <a:rPr lang="ru-RU" dirty="0" smtClean="0">
                <a:latin typeface="Times New Roman" panose="02020603050405020304" pitchFamily="18" charset="0"/>
                <a:cs typeface="Times New Roman" panose="02020603050405020304" pitchFamily="18" charset="0"/>
              </a:rPr>
              <a:t>Изучив </a:t>
            </a:r>
            <a:r>
              <a:rPr lang="ru-RU" dirty="0">
                <a:latin typeface="Times New Roman" panose="02020603050405020304" pitchFamily="18" charset="0"/>
                <a:cs typeface="Times New Roman" panose="02020603050405020304" pitchFamily="18" charset="0"/>
              </a:rPr>
              <a:t>литературу и проделав опыты, я пришла к следующим выводам</a:t>
            </a:r>
            <a:r>
              <a:rPr lang="ru-RU" dirty="0" smtClean="0">
                <a:latin typeface="Times New Roman" panose="02020603050405020304" pitchFamily="18" charset="0"/>
                <a:cs typeface="Times New Roman" panose="02020603050405020304" pitchFamily="18" charset="0"/>
              </a:rPr>
              <a:t>:</a:t>
            </a:r>
          </a:p>
          <a:p>
            <a:endParaRPr lang="ru-RU"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ru-RU" dirty="0">
                <a:latin typeface="Times New Roman" panose="02020603050405020304" pitchFamily="18" charset="0"/>
                <a:cs typeface="Times New Roman" panose="02020603050405020304" pitchFamily="18" charset="0"/>
              </a:rPr>
              <a:t>1.Я узнала что дрожжи - это часть живой природы, это живые микроорганизмы.</a:t>
            </a:r>
          </a:p>
          <a:p>
            <a:pPr marL="285750" indent="-285750">
              <a:buFont typeface="Wingdings" panose="05000000000000000000" pitchFamily="2" charset="2"/>
              <a:buChar char="Ø"/>
            </a:pPr>
            <a:r>
              <a:rPr lang="ru-RU" dirty="0">
                <a:latin typeface="Times New Roman" panose="02020603050405020304" pitchFamily="18" charset="0"/>
                <a:cs typeface="Times New Roman" panose="02020603050405020304" pitchFamily="18" charset="0"/>
              </a:rPr>
              <a:t>2.Узнала, что дрожжей существует большое количество: пивные и винные, хлебопекарные, кормовые и патогенные.</a:t>
            </a:r>
          </a:p>
          <a:p>
            <a:pPr marL="285750" indent="-285750">
              <a:buFont typeface="Wingdings" panose="05000000000000000000" pitchFamily="2" charset="2"/>
              <a:buChar char="Ø"/>
            </a:pPr>
            <a:r>
              <a:rPr lang="ru-RU" dirty="0">
                <a:latin typeface="Times New Roman" panose="02020603050405020304" pitchFamily="18" charset="0"/>
                <a:cs typeface="Times New Roman" panose="02020603050405020304" pitchFamily="18" charset="0"/>
              </a:rPr>
              <a:t>3.Поняла, что дрожжи играют большую роль в жизни человека. Без дрожжей нельзя испечь привычный нам хлеб, приготовить вино, пиво, квас.</a:t>
            </a:r>
          </a:p>
          <a:p>
            <a:pPr marL="285750" indent="-285750">
              <a:buFont typeface="Wingdings" panose="05000000000000000000" pitchFamily="2" charset="2"/>
              <a:buChar char="Ø"/>
            </a:pPr>
            <a:r>
              <a:rPr lang="ru-RU" dirty="0">
                <a:latin typeface="Times New Roman" panose="02020603050405020304" pitchFamily="18" charset="0"/>
                <a:cs typeface="Times New Roman" panose="02020603050405020304" pitchFamily="18" charset="0"/>
              </a:rPr>
              <a:t>4.Узнала, что дрожжи используют для приготовления разных лекарств и витаминов, как удобрение для роста растений и как экологическое горючее для автомобилей</a:t>
            </a:r>
            <a:r>
              <a:rPr lang="ru-RU" dirty="0" smtClean="0">
                <a:latin typeface="Times New Roman" panose="02020603050405020304" pitchFamily="18" charset="0"/>
                <a:cs typeface="Times New Roman" panose="02020603050405020304" pitchFamily="18" charset="0"/>
              </a:rPr>
              <a:t>.</a:t>
            </a:r>
          </a:p>
          <a:p>
            <a:pPr marL="285750" indent="-285750">
              <a:buFont typeface="Wingdings" panose="05000000000000000000" pitchFamily="2" charset="2"/>
              <a:buChar char="Ø"/>
            </a:pPr>
            <a:r>
              <a:rPr lang="ru-RU" dirty="0" smtClean="0">
                <a:latin typeface="Times New Roman" panose="02020603050405020304" pitchFamily="18" charset="0"/>
                <a:cs typeface="Times New Roman" panose="02020603050405020304" pitchFamily="18" charset="0"/>
              </a:rPr>
              <a:t>5.Моя </a:t>
            </a:r>
            <a:r>
              <a:rPr lang="ru-RU" dirty="0">
                <a:latin typeface="Times New Roman" panose="02020603050405020304" pitchFamily="18" charset="0"/>
                <a:cs typeface="Times New Roman" panose="02020603050405020304" pitchFamily="18" charset="0"/>
              </a:rPr>
              <a:t>гипотеза подтвердилась: тесто поднимается из-за того, что в него добавляют дрожжи.</a:t>
            </a:r>
          </a:p>
          <a:p>
            <a:pPr marL="285750" indent="-285750">
              <a:buFont typeface="Wingdings" panose="05000000000000000000" pitchFamily="2" charset="2"/>
              <a:buChar char="Ø"/>
            </a:pPr>
            <a:r>
              <a:rPr lang="ru-RU" dirty="0">
                <a:latin typeface="Times New Roman" panose="02020603050405020304" pitchFamily="18" charset="0"/>
                <a:cs typeface="Times New Roman" panose="02020603050405020304" pitchFamily="18" charset="0"/>
              </a:rPr>
              <a:t>Дрожжи придают тесту вкус, аромат, пористость. В этом Вы можете убедиться и сами! Угощайтесь! Приятного Вам аппетита!</a:t>
            </a:r>
          </a:p>
          <a:p>
            <a:pPr marL="285750" indent="-285750">
              <a:buFont typeface="Wingdings" panose="05000000000000000000" pitchFamily="2" charset="2"/>
              <a:buChar char="Ø"/>
            </a:pP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130278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https://i.ya-webdesign.com/images/wave-clipart-frame-8.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 name="AutoShape 4" descr="https://i.ya-webdesign.com/images/wave-clipart-frame-8.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1030" name="Picture 6" descr="https://i.ya-webdesign.com/images/wave-clipart-frame-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3999"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p:cNvSpPr>
            <a:spLocks noChangeArrowheads="1"/>
          </p:cNvSpPr>
          <p:nvPr/>
        </p:nvSpPr>
        <p:spPr bwMode="auto">
          <a:xfrm rot="10800000" flipV="1">
            <a:off x="827584" y="605301"/>
            <a:ext cx="7704855" cy="538609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altLang="ru-RU" b="1" i="1" u="none" strike="noStrike" cap="none" normalizeH="0" baseline="0" dirty="0" smtClean="0">
                <a:ln>
                  <a:noFill/>
                </a:ln>
                <a:solidFill>
                  <a:srgbClr val="000000"/>
                </a:solidFill>
                <a:effectLst/>
                <a:latin typeface="Times New Roman" pitchFamily="18" charset="0"/>
                <a:cs typeface="Arial" pitchFamily="34" charset="0"/>
              </a:rPr>
              <a:t>Использованная литература</a:t>
            </a:r>
            <a:r>
              <a:rPr kumimoji="0" lang="ru-RU" altLang="ru-RU" b="0" i="0" u="none" strike="noStrike" cap="none" normalizeH="0" baseline="0" dirty="0" smtClean="0">
                <a:ln>
                  <a:noFill/>
                </a:ln>
                <a:solidFill>
                  <a:srgbClr val="000000"/>
                </a:solidFill>
                <a:effectLst/>
                <a:latin typeface="Open Sans"/>
                <a:cs typeface="Arial" pitchFamily="34" charset="0"/>
              </a:rPr>
              <a:t/>
            </a:r>
            <a:br>
              <a:rPr kumimoji="0" lang="ru-RU" altLang="ru-RU" b="0" i="0" u="none" strike="noStrike" cap="none" normalizeH="0" baseline="0" dirty="0" smtClean="0">
                <a:ln>
                  <a:noFill/>
                </a:ln>
                <a:solidFill>
                  <a:srgbClr val="000000"/>
                </a:solidFill>
                <a:effectLst/>
                <a:latin typeface="Open Sans"/>
                <a:cs typeface="Arial" pitchFamily="34" charset="0"/>
              </a:rPr>
            </a:br>
            <a:endParaRPr kumimoji="0" lang="ru-RU" altLang="ru-RU" b="0" i="0" u="none" strike="noStrike" cap="none" normalizeH="0" baseline="0" dirty="0" smtClean="0">
              <a:ln>
                <a:noFill/>
              </a:ln>
              <a:solidFill>
                <a:schemeClr val="tx1"/>
              </a:solidFill>
              <a:effectLst/>
              <a:cs typeface="Arial" pitchFamily="34" charset="0"/>
            </a:endParaRPr>
          </a:p>
          <a:p>
            <a:pPr marL="0" marR="0" lvl="0" indent="0" defTabSz="914400" rtl="0" eaLnBrk="0" fontAlgn="base" latinLnBrk="0" hangingPunct="0">
              <a:lnSpc>
                <a:spcPct val="100000"/>
              </a:lnSpc>
              <a:spcBef>
                <a:spcPct val="0"/>
              </a:spcBef>
              <a:spcAft>
                <a:spcPct val="0"/>
              </a:spcAft>
              <a:buClrTx/>
              <a:buSzTx/>
              <a:buFontTx/>
              <a:buAutoNum type="arabicPeriod"/>
              <a:tabLst/>
            </a:pPr>
            <a:r>
              <a:rPr kumimoji="0" lang="ru-RU" altLang="ru-RU" b="0" i="0" u="none" strike="noStrike" cap="none" normalizeH="0" baseline="0" dirty="0" smtClean="0">
                <a:ln>
                  <a:noFill/>
                </a:ln>
                <a:solidFill>
                  <a:srgbClr val="000000"/>
                </a:solidFill>
                <a:effectLst/>
                <a:latin typeface="Times New Roman" pitchFamily="18" charset="0"/>
                <a:cs typeface="Arial" pitchFamily="34" charset="0"/>
              </a:rPr>
              <a:t>Биология. Справочник школьника и студента. Из. “Дрофа”, 1999 год.</a:t>
            </a:r>
            <a:endParaRPr kumimoji="0" lang="ru-RU" altLang="ru-RU" b="0" i="0" u="none" strike="noStrike" cap="none" normalizeH="0" baseline="0" dirty="0" smtClean="0">
              <a:ln>
                <a:noFill/>
              </a:ln>
              <a:solidFill>
                <a:srgbClr val="000000"/>
              </a:solidFill>
              <a:effectLst/>
              <a:latin typeface="Open Sans"/>
              <a:cs typeface="Arial" pitchFamily="34" charset="0"/>
            </a:endParaRPr>
          </a:p>
          <a:p>
            <a:pPr marL="0" marR="0" lvl="0" indent="0" defTabSz="914400" rtl="0" eaLnBrk="0" fontAlgn="base" latinLnBrk="0" hangingPunct="0">
              <a:lnSpc>
                <a:spcPct val="100000"/>
              </a:lnSpc>
              <a:spcBef>
                <a:spcPct val="0"/>
              </a:spcBef>
              <a:spcAft>
                <a:spcPct val="0"/>
              </a:spcAft>
              <a:buClrTx/>
              <a:buSzTx/>
              <a:buFontTx/>
              <a:buAutoNum type="arabicPeriod" startAt="2"/>
              <a:tabLst/>
            </a:pPr>
            <a:r>
              <a:rPr kumimoji="0" lang="ru-RU" altLang="ru-RU" b="0" i="0" u="none" strike="noStrike" cap="none" normalizeH="0" baseline="0" dirty="0" smtClean="0">
                <a:ln>
                  <a:noFill/>
                </a:ln>
                <a:solidFill>
                  <a:srgbClr val="000000"/>
                </a:solidFill>
                <a:effectLst/>
                <a:latin typeface="Times New Roman" pitchFamily="18" charset="0"/>
                <a:cs typeface="Arial" pitchFamily="34" charset="0"/>
              </a:rPr>
              <a:t>И.Н.Чертков “Химический эксперимент”, М.: “Просвещение”, 1989. –168 с.</a:t>
            </a:r>
            <a:endParaRPr kumimoji="0" lang="ru-RU" altLang="ru-RU" b="0" i="0" u="none" strike="noStrike" cap="none" normalizeH="0" baseline="0" dirty="0" smtClean="0">
              <a:ln>
                <a:noFill/>
              </a:ln>
              <a:solidFill>
                <a:srgbClr val="000000"/>
              </a:solidFill>
              <a:effectLst/>
              <a:latin typeface="Open Sans"/>
              <a:cs typeface="Arial" pitchFamily="34" charset="0"/>
            </a:endParaRPr>
          </a:p>
          <a:p>
            <a:pPr marL="0" marR="0" lvl="0" indent="0" defTabSz="914400" rtl="0" eaLnBrk="0" fontAlgn="base" latinLnBrk="0" hangingPunct="0">
              <a:lnSpc>
                <a:spcPct val="100000"/>
              </a:lnSpc>
              <a:spcBef>
                <a:spcPct val="0"/>
              </a:spcBef>
              <a:spcAft>
                <a:spcPct val="0"/>
              </a:spcAft>
              <a:buClrTx/>
              <a:buSzTx/>
              <a:buFontTx/>
              <a:buAutoNum type="arabicPeriod" startAt="3"/>
              <a:tabLst/>
            </a:pPr>
            <a:r>
              <a:rPr kumimoji="0" lang="ru-RU" altLang="ru-RU" b="0" i="0" u="none" strike="noStrike" cap="none" normalizeH="0" baseline="0" dirty="0" smtClean="0">
                <a:ln>
                  <a:noFill/>
                </a:ln>
                <a:solidFill>
                  <a:srgbClr val="000000"/>
                </a:solidFill>
                <a:effectLst/>
                <a:latin typeface="Times New Roman" pitchFamily="18" charset="0"/>
                <a:cs typeface="Arial" pitchFamily="34" charset="0"/>
              </a:rPr>
              <a:t>Биология. Бактерии. Грибы. :  В.В. Пасечника / авт.-сост. Н.И. Галушкова. – Волгоград: Учитель, 2007. – 271 с.</a:t>
            </a:r>
            <a:endParaRPr kumimoji="0" lang="ru-RU" altLang="ru-RU" b="0" i="0" u="none" strike="noStrike" cap="none" normalizeH="0" baseline="0" dirty="0" smtClean="0">
              <a:ln>
                <a:noFill/>
              </a:ln>
              <a:solidFill>
                <a:srgbClr val="000000"/>
              </a:solidFill>
              <a:effectLst/>
              <a:latin typeface="Open Sans"/>
              <a:cs typeface="Arial" pitchFamily="34" charset="0"/>
            </a:endParaRPr>
          </a:p>
          <a:p>
            <a:pPr marL="0" marR="0" lvl="0" indent="0" defTabSz="914400" rtl="0" eaLnBrk="0" fontAlgn="base" latinLnBrk="0" hangingPunct="0">
              <a:lnSpc>
                <a:spcPct val="100000"/>
              </a:lnSpc>
              <a:spcBef>
                <a:spcPct val="0"/>
              </a:spcBef>
              <a:spcAft>
                <a:spcPct val="0"/>
              </a:spcAft>
              <a:buClrTx/>
              <a:buSzTx/>
              <a:buFontTx/>
              <a:buAutoNum type="arabicPeriod" startAt="4"/>
              <a:tabLst/>
            </a:pPr>
            <a:r>
              <a:rPr kumimoji="0" lang="ru-RU" altLang="ru-RU" b="0" i="0" u="none" strike="noStrike" cap="none" normalizeH="0" baseline="0" dirty="0" smtClean="0">
                <a:ln>
                  <a:noFill/>
                </a:ln>
                <a:solidFill>
                  <a:srgbClr val="000000"/>
                </a:solidFill>
                <a:effectLst/>
                <a:latin typeface="Times New Roman" pitchFamily="18" charset="0"/>
                <a:cs typeface="Arial" pitchFamily="34" charset="0"/>
              </a:rPr>
              <a:t>Яковлева М.А. Большая книга научных опытов для детей и взрослых / М.А. Яковлева, С.В. Болушевский. – М. :Эксмо, 2014. – 280 с.</a:t>
            </a:r>
            <a:endParaRPr kumimoji="0" lang="ru-RU" altLang="ru-RU" b="0" i="0" u="none" strike="noStrike" cap="none" normalizeH="0" baseline="0" dirty="0" smtClean="0">
              <a:ln>
                <a:noFill/>
              </a:ln>
              <a:solidFill>
                <a:srgbClr val="000000"/>
              </a:solidFill>
              <a:effectLst/>
              <a:latin typeface="Open Sans"/>
              <a:cs typeface="Arial" pitchFamily="34" charset="0"/>
            </a:endParaRPr>
          </a:p>
          <a:p>
            <a:pPr marL="0" marR="0" lvl="0" indent="0" defTabSz="914400" rtl="0" eaLnBrk="0" fontAlgn="base" latinLnBrk="0" hangingPunct="0">
              <a:lnSpc>
                <a:spcPct val="100000"/>
              </a:lnSpc>
              <a:spcBef>
                <a:spcPct val="0"/>
              </a:spcBef>
              <a:spcAft>
                <a:spcPct val="0"/>
              </a:spcAft>
              <a:buClrTx/>
              <a:buSzTx/>
              <a:buFontTx/>
              <a:buAutoNum type="arabicPeriod" startAt="5"/>
              <a:tabLst/>
            </a:pPr>
            <a:r>
              <a:rPr kumimoji="0" lang="ru-RU" altLang="ru-RU" b="0" i="0" u="none" strike="noStrike" cap="none" normalizeH="0" baseline="0" dirty="0" smtClean="0">
                <a:ln>
                  <a:noFill/>
                </a:ln>
                <a:solidFill>
                  <a:srgbClr val="000000"/>
                </a:solidFill>
                <a:effectLst/>
                <a:latin typeface="Open Sans"/>
                <a:cs typeface="Arial" pitchFamily="34" charset="0"/>
              </a:rPr>
              <a:t>“</a:t>
            </a:r>
            <a:r>
              <a:rPr kumimoji="0" lang="ru-RU" altLang="ru-RU" b="0" i="0" u="none" strike="noStrike" cap="none" normalizeH="0" baseline="0" dirty="0" smtClean="0">
                <a:ln>
                  <a:noFill/>
                </a:ln>
                <a:solidFill>
                  <a:srgbClr val="000000"/>
                </a:solidFill>
                <a:effectLst/>
                <a:latin typeface="Times New Roman" pitchFamily="18" charset="0"/>
                <a:cs typeface="Arial" pitchFamily="34" charset="0"/>
              </a:rPr>
              <a:t>Большая советская энциклопедия” Книга: под редакцией А.М.Прохорова (Издательство: ”Советская энциклопедия” 1975 год).</a:t>
            </a:r>
            <a:endParaRPr kumimoji="0" lang="ru-RU" altLang="ru-RU" b="0" i="0" u="none" strike="noStrike" cap="none" normalizeH="0" baseline="0" dirty="0" smtClean="0">
              <a:ln>
                <a:noFill/>
              </a:ln>
              <a:solidFill>
                <a:srgbClr val="000000"/>
              </a:solidFill>
              <a:effectLst/>
              <a:latin typeface="Open Sans"/>
              <a:cs typeface="Arial" pitchFamily="34" charset="0"/>
            </a:endParaRPr>
          </a:p>
          <a:p>
            <a:pPr marL="0" marR="0" lvl="0" indent="0" defTabSz="914400" rtl="0" eaLnBrk="0" fontAlgn="base" latinLnBrk="0" hangingPunct="0">
              <a:lnSpc>
                <a:spcPct val="100000"/>
              </a:lnSpc>
              <a:spcBef>
                <a:spcPct val="0"/>
              </a:spcBef>
              <a:spcAft>
                <a:spcPct val="0"/>
              </a:spcAft>
              <a:buClrTx/>
              <a:buSzTx/>
              <a:buFontTx/>
              <a:buAutoNum type="arabicPeriod" startAt="6"/>
              <a:tabLst/>
            </a:pPr>
            <a:r>
              <a:rPr kumimoji="0" lang="ru-RU" altLang="ru-RU" b="0" i="0" u="none" strike="noStrike" cap="none" normalizeH="0" baseline="0" dirty="0" smtClean="0">
                <a:ln>
                  <a:noFill/>
                </a:ln>
                <a:solidFill>
                  <a:srgbClr val="000000"/>
                </a:solidFill>
                <a:effectLst/>
                <a:latin typeface="Open Sans"/>
                <a:cs typeface="Arial" pitchFamily="34" charset="0"/>
              </a:rPr>
              <a:t>“</a:t>
            </a:r>
            <a:r>
              <a:rPr kumimoji="0" lang="ru-RU" altLang="ru-RU" b="0" i="0" u="none" strike="noStrike" cap="none" normalizeH="0" baseline="0" dirty="0" smtClean="0">
                <a:ln>
                  <a:noFill/>
                </a:ln>
                <a:solidFill>
                  <a:srgbClr val="000000"/>
                </a:solidFill>
                <a:effectLst/>
                <a:latin typeface="Times New Roman" pitchFamily="18" charset="0"/>
                <a:cs typeface="Arial" pitchFamily="34" charset="0"/>
              </a:rPr>
              <a:t>Всё обо всем. Популярная энциклопедия для детей” Книга: под редакцией В.Славкина </a:t>
            </a:r>
          </a:p>
          <a:p>
            <a:pPr marL="0" marR="0" lvl="0" indent="0" defTabSz="914400" rtl="0" eaLnBrk="0" fontAlgn="base" latinLnBrk="0" hangingPunct="0">
              <a:lnSpc>
                <a:spcPct val="100000"/>
              </a:lnSpc>
              <a:spcBef>
                <a:spcPct val="0"/>
              </a:spcBef>
              <a:spcAft>
                <a:spcPct val="0"/>
              </a:spcAft>
              <a:buClrTx/>
              <a:buSzTx/>
              <a:buFontTx/>
              <a:buAutoNum type="arabicPeriod" startAt="6"/>
              <a:tabLst/>
            </a:pPr>
            <a:r>
              <a:rPr kumimoji="0" lang="ru-RU" altLang="ru-RU" b="0" i="0" u="none" strike="noStrike" cap="none" normalizeH="0" baseline="0" dirty="0" smtClean="0">
                <a:ln>
                  <a:noFill/>
                </a:ln>
                <a:solidFill>
                  <a:srgbClr val="000000"/>
                </a:solidFill>
                <a:effectLst/>
                <a:latin typeface="Times New Roman" pitchFamily="18" charset="0"/>
                <a:cs typeface="Arial" pitchFamily="34" charset="0"/>
              </a:rPr>
              <a:t>(Издательство: АСТ. Москва 1995год).</a:t>
            </a:r>
            <a:endParaRPr kumimoji="0" lang="ru-RU" altLang="ru-RU" b="0" i="0" u="none" strike="noStrike" cap="none" normalizeH="0" baseline="0" dirty="0" smtClean="0">
              <a:ln>
                <a:noFill/>
              </a:ln>
              <a:solidFill>
                <a:srgbClr val="000000"/>
              </a:solidFill>
              <a:effectLst/>
              <a:latin typeface="Open Sans"/>
              <a:cs typeface="Arial" pitchFamily="34" charset="0"/>
            </a:endParaRPr>
          </a:p>
          <a:p>
            <a:pPr marL="0" marR="0" lvl="0" indent="0" defTabSz="914400" rtl="0" eaLnBrk="0" fontAlgn="base" latinLnBrk="0" hangingPunct="0">
              <a:lnSpc>
                <a:spcPct val="100000"/>
              </a:lnSpc>
              <a:spcBef>
                <a:spcPct val="0"/>
              </a:spcBef>
              <a:spcAft>
                <a:spcPct val="0"/>
              </a:spcAft>
              <a:buClrTx/>
              <a:buSzTx/>
              <a:buFontTx/>
              <a:buAutoNum type="arabicPeriod" startAt="7"/>
              <a:tabLst/>
            </a:pPr>
            <a:r>
              <a:rPr kumimoji="0" lang="ru-RU" altLang="ru-RU" b="0" i="0" u="none" strike="noStrike" cap="none" normalizeH="0" baseline="0" dirty="0" smtClean="0">
                <a:ln>
                  <a:noFill/>
                </a:ln>
                <a:solidFill>
                  <a:srgbClr val="000000"/>
                </a:solidFill>
                <a:effectLst/>
                <a:latin typeface="Open Sans"/>
                <a:cs typeface="Arial" pitchFamily="34" charset="0"/>
              </a:rPr>
              <a:t>“</a:t>
            </a:r>
            <a:r>
              <a:rPr kumimoji="0" lang="ru-RU" altLang="ru-RU" b="0" i="0" u="none" strike="noStrike" cap="none" normalizeH="0" baseline="0" dirty="0" smtClean="0">
                <a:ln>
                  <a:noFill/>
                </a:ln>
                <a:solidFill>
                  <a:srgbClr val="000000"/>
                </a:solidFill>
                <a:effectLst/>
                <a:latin typeface="Times New Roman" pitchFamily="18" charset="0"/>
                <a:cs typeface="Arial" pitchFamily="34" charset="0"/>
              </a:rPr>
              <a:t>Всё обо всем. Популярная энциклопедия для детей» Книга: под редакцией Б.М.Дроняева (Издательство: АСТ-ЛТД. Москва 1995год).</a:t>
            </a:r>
            <a:endParaRPr kumimoji="0" lang="ru-RU" altLang="ru-RU" b="0" i="0" u="none" strike="noStrike" cap="none" normalizeH="0" baseline="0" dirty="0" smtClean="0">
              <a:ln>
                <a:noFill/>
              </a:ln>
              <a:solidFill>
                <a:srgbClr val="000000"/>
              </a:solidFill>
              <a:effectLst/>
              <a:latin typeface="Open Sans"/>
              <a:cs typeface="Arial" pitchFamily="34" charset="0"/>
            </a:endParaRPr>
          </a:p>
          <a:p>
            <a:pPr marL="0" marR="0" lvl="0" indent="0" defTabSz="914400" rtl="0" eaLnBrk="0" fontAlgn="base" latinLnBrk="0" hangingPunct="0">
              <a:lnSpc>
                <a:spcPct val="100000"/>
              </a:lnSpc>
              <a:spcBef>
                <a:spcPct val="0"/>
              </a:spcBef>
              <a:spcAft>
                <a:spcPct val="0"/>
              </a:spcAft>
              <a:buClrTx/>
              <a:buSzTx/>
              <a:buFontTx/>
              <a:buAutoNum type="arabicPeriod" startAt="8"/>
              <a:tabLst/>
            </a:pPr>
            <a:r>
              <a:rPr kumimoji="0" lang="ru-RU" altLang="ru-RU" b="0" i="0" u="none" strike="noStrike" cap="none" normalizeH="0" baseline="0" dirty="0" smtClean="0">
                <a:ln>
                  <a:noFill/>
                </a:ln>
                <a:solidFill>
                  <a:srgbClr val="000000"/>
                </a:solidFill>
                <a:effectLst/>
                <a:latin typeface="Times New Roman" pitchFamily="18" charset="0"/>
                <a:cs typeface="Arial" pitchFamily="34" charset="0"/>
              </a:rPr>
              <a:t>Энциклопедия грибов [Электронный ресурс].</a:t>
            </a:r>
            <a:endParaRPr kumimoji="0" lang="ru-RU" altLang="ru-RU" b="0" i="0" u="none" strike="noStrike" cap="none" normalizeH="0" baseline="0" dirty="0" smtClean="0">
              <a:ln>
                <a:noFill/>
              </a:ln>
              <a:solidFill>
                <a:srgbClr val="000000"/>
              </a:solidFill>
              <a:effectLst/>
              <a:latin typeface="Open Sans"/>
              <a:cs typeface="Arial" pitchFamily="34" charset="0"/>
            </a:endParaRPr>
          </a:p>
          <a:p>
            <a:pPr marL="0" marR="0" lvl="0" indent="0" defTabSz="914400" rtl="0" eaLnBrk="0" fontAlgn="base" latinLnBrk="0" hangingPunct="0">
              <a:lnSpc>
                <a:spcPct val="100000"/>
              </a:lnSpc>
              <a:spcBef>
                <a:spcPct val="0"/>
              </a:spcBef>
              <a:spcAft>
                <a:spcPct val="0"/>
              </a:spcAft>
              <a:buClrTx/>
              <a:buSzTx/>
              <a:buFontTx/>
              <a:buAutoNum type="arabicPeriod" startAt="9"/>
              <a:tabLst/>
            </a:pPr>
            <a:r>
              <a:rPr kumimoji="0" lang="ru-RU" altLang="ru-RU" b="0" i="0" u="none" strike="noStrike" cap="none" normalizeH="0" baseline="0" dirty="0" smtClean="0">
                <a:ln>
                  <a:noFill/>
                </a:ln>
                <a:solidFill>
                  <a:srgbClr val="000000"/>
                </a:solidFill>
                <a:effectLst/>
                <a:latin typeface="Times New Roman" pitchFamily="18" charset="0"/>
                <a:cs typeface="Arial" pitchFamily="34" charset="0"/>
              </a:rPr>
              <a:t>http://ru.wikipedia.org/wiki</a:t>
            </a:r>
            <a:endParaRPr kumimoji="0" lang="ru-RU" altLang="ru-RU" b="0" i="0" u="none" strike="noStrike" cap="none" normalizeH="0" baseline="0" dirty="0" smtClean="0">
              <a:ln>
                <a:noFill/>
              </a:ln>
              <a:solidFill>
                <a:srgbClr val="000000"/>
              </a:solidFill>
              <a:effectLst/>
              <a:latin typeface="Open Sans"/>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ru-RU" sz="1000" b="0" i="0" u="none" strike="noStrike" cap="none" normalizeH="0" baseline="0" dirty="0" smtClean="0">
                <a:ln>
                  <a:noFill/>
                </a:ln>
                <a:solidFill>
                  <a:srgbClr val="000000"/>
                </a:solidFill>
                <a:effectLst/>
                <a:latin typeface="Open Sans"/>
                <a:cs typeface="Arial" pitchFamily="34" charset="0"/>
              </a:rPr>
              <a:t/>
            </a:r>
            <a:br>
              <a:rPr kumimoji="0" lang="ru-RU" altLang="ru-RU" sz="1000" b="0" i="0" u="none" strike="noStrike" cap="none" normalizeH="0" baseline="0" dirty="0" smtClean="0">
                <a:ln>
                  <a:noFill/>
                </a:ln>
                <a:solidFill>
                  <a:srgbClr val="000000"/>
                </a:solidFill>
                <a:effectLst/>
                <a:latin typeface="Open Sans"/>
                <a:cs typeface="Arial" pitchFamily="34" charset="0"/>
              </a:rPr>
            </a:br>
            <a:endParaRPr kumimoji="0" lang="ru-RU" altLang="ru-RU" sz="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ru-RU" sz="1000" b="0" i="0" u="none" strike="noStrike" cap="none" normalizeH="0" baseline="0" dirty="0" smtClean="0">
                <a:ln>
                  <a:noFill/>
                </a:ln>
                <a:solidFill>
                  <a:srgbClr val="000000"/>
                </a:solidFill>
                <a:effectLst/>
                <a:latin typeface="Open Sans"/>
                <a:cs typeface="Arial" pitchFamily="34" charset="0"/>
              </a:rPr>
              <a:t/>
            </a:r>
            <a:br>
              <a:rPr kumimoji="0" lang="ru-RU" altLang="ru-RU" sz="1000" b="0" i="0" u="none" strike="noStrike" cap="none" normalizeH="0" baseline="0" dirty="0" smtClean="0">
                <a:ln>
                  <a:noFill/>
                </a:ln>
                <a:solidFill>
                  <a:srgbClr val="000000"/>
                </a:solidFill>
                <a:effectLst/>
                <a:latin typeface="Open Sans"/>
                <a:cs typeface="Arial" pitchFamily="34" charset="0"/>
              </a:rPr>
            </a:br>
            <a:endParaRPr kumimoji="0" lang="ru-RU" altLang="ru-RU" sz="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ru-RU" sz="1000" b="0" i="0" u="none" strike="noStrike" cap="none" normalizeH="0" baseline="0" dirty="0" smtClean="0">
                <a:ln>
                  <a:noFill/>
                </a:ln>
                <a:solidFill>
                  <a:srgbClr val="000000"/>
                </a:solidFill>
                <a:effectLst/>
                <a:latin typeface="Open Sans"/>
                <a:cs typeface="Arial" pitchFamily="34" charset="0"/>
              </a:rPr>
              <a:t>  </a:t>
            </a:r>
            <a:endParaRPr kumimoji="0" lang="ru-RU" altLang="ru-RU" sz="20200" b="0" i="0" u="none" strike="noStrike" cap="none" normalizeH="0" baseline="0" dirty="0" smtClean="0">
              <a:ln>
                <a:noFill/>
              </a:ln>
              <a:solidFill>
                <a:srgbClr val="000000"/>
              </a:solidFill>
              <a:effectLst/>
              <a:latin typeface="Open Sans"/>
              <a:cs typeface="Arial" pitchFamily="34" charset="0"/>
            </a:endParaRPr>
          </a:p>
        </p:txBody>
      </p:sp>
      <p:pic>
        <p:nvPicPr>
          <p:cNvPr id="1028" name="Picture 4" descr="hello_html_7df0b118.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88224" y="4797152"/>
            <a:ext cx="1824037" cy="1609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30278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https://i.ya-webdesign.com/images/wave-clipart-frame-8.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 name="AutoShape 4" descr="https://i.ya-webdesign.com/images/wave-clipart-frame-8.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1030" name="Picture 6" descr="https://i.ya-webdesign.com/images/wave-clipart-frame-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3999"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827584" y="836712"/>
            <a:ext cx="7776864" cy="2031325"/>
          </a:xfrm>
          <a:prstGeom prst="rect">
            <a:avLst/>
          </a:prstGeom>
          <a:noFill/>
        </p:spPr>
        <p:txBody>
          <a:bodyPr wrap="square" rtlCol="0">
            <a:spAutoFit/>
          </a:bodyPr>
          <a:lstStyle/>
          <a:p>
            <a:r>
              <a:rPr lang="ru-RU" b="1" dirty="0">
                <a:latin typeface="Times New Roman" panose="02020603050405020304" pitchFamily="18" charset="0"/>
                <a:cs typeface="Times New Roman" panose="02020603050405020304" pitchFamily="18" charset="0"/>
              </a:rPr>
              <a:t> </a:t>
            </a:r>
            <a:r>
              <a:rPr lang="ru-RU" b="1" dirty="0" smtClean="0">
                <a:latin typeface="Times New Roman" panose="02020603050405020304" pitchFamily="18" charset="0"/>
                <a:cs typeface="Times New Roman" panose="02020603050405020304" pitchFamily="18" charset="0"/>
              </a:rPr>
              <a:t>                                                 Введение</a:t>
            </a:r>
            <a:endParaRPr lang="ru-RU" dirty="0">
              <a:latin typeface="Times New Roman" panose="02020603050405020304" pitchFamily="18" charset="0"/>
              <a:cs typeface="Times New Roman" panose="02020603050405020304" pitchFamily="18" charset="0"/>
            </a:endParaRPr>
          </a:p>
          <a:p>
            <a:r>
              <a:rPr lang="ru-RU" dirty="0">
                <a:latin typeface="Times New Roman" panose="02020603050405020304" pitchFamily="18" charset="0"/>
                <a:cs typeface="Times New Roman" panose="02020603050405020304" pitchFamily="18" charset="0"/>
              </a:rPr>
              <a:t>Я очень люблю кушать пирожки, булочки, ватрушки и хлеб. Мне стало интересно почему эти изделия такие пышные и мягкие, а еще откуда в хлебе столько дырочек? Воспитатель в детском саду рассказывала нам о ценности хлеба, как его выпекают и чтобы он получился вкусным и красивым в него добавляют дрожжи. Мне стало интересно узнать, что это – дрожжи неужели они так важны для производства продуктов и для человека?</a:t>
            </a:r>
          </a:p>
        </p:txBody>
      </p:sp>
      <p:pic>
        <p:nvPicPr>
          <p:cNvPr id="6" name="Рисунок 5" descr="C:\Users\user\Downloads\20200122_130522.jpg"/>
          <p:cNvPicPr/>
          <p:nvPr/>
        </p:nvPicPr>
        <p:blipFill>
          <a:blip r:embed="rId3">
            <a:extLst>
              <a:ext uri="{28A0092B-C50C-407E-A947-70E740481C1C}">
                <a14:useLocalDpi xmlns:a14="http://schemas.microsoft.com/office/drawing/2010/main" val="0"/>
              </a:ext>
            </a:extLst>
          </a:blip>
          <a:srcRect/>
          <a:stretch>
            <a:fillRect/>
          </a:stretch>
        </p:blipFill>
        <p:spPr bwMode="auto">
          <a:xfrm>
            <a:off x="827584" y="3068960"/>
            <a:ext cx="3594492" cy="3119006"/>
          </a:xfrm>
          <a:prstGeom prst="rect">
            <a:avLst/>
          </a:prstGeom>
          <a:noFill/>
          <a:ln>
            <a:noFill/>
          </a:ln>
        </p:spPr>
      </p:pic>
      <p:pic>
        <p:nvPicPr>
          <p:cNvPr id="7" name="Рисунок 6" descr="C:\Users\user\Downloads\20200122_130455.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04048" y="3068959"/>
            <a:ext cx="3168352" cy="3119007"/>
          </a:xfrm>
          <a:prstGeom prst="rect">
            <a:avLst/>
          </a:prstGeom>
          <a:noFill/>
          <a:ln>
            <a:noFill/>
          </a:ln>
        </p:spPr>
      </p:pic>
    </p:spTree>
    <p:extLst>
      <p:ext uri="{BB962C8B-B14F-4D97-AF65-F5344CB8AC3E}">
        <p14:creationId xmlns:p14="http://schemas.microsoft.com/office/powerpoint/2010/main" val="24130278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https://i.ya-webdesign.com/images/wave-clipart-frame-8.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 name="AutoShape 4" descr="https://i.ya-webdesign.com/images/wave-clipart-frame-8.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1030" name="Picture 6" descr="https://i.ya-webdesign.com/images/wave-clipart-frame-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528" y="0"/>
            <a:ext cx="9324528"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460375" y="620688"/>
            <a:ext cx="8072065" cy="3416320"/>
          </a:xfrm>
          <a:prstGeom prst="rect">
            <a:avLst/>
          </a:prstGeom>
        </p:spPr>
        <p:txBody>
          <a:bodyPr wrap="square">
            <a:spAutoFit/>
          </a:bodyPr>
          <a:lstStyle/>
          <a:p>
            <a:r>
              <a:rPr lang="ru-RU" sz="2400" b="1" dirty="0">
                <a:latin typeface="Times New Roman" panose="02020603050405020304" pitchFamily="18" charset="0"/>
                <a:cs typeface="Times New Roman" panose="02020603050405020304" pitchFamily="18" charset="0"/>
              </a:rPr>
              <a:t>Цель моей работы:</a:t>
            </a:r>
            <a:endParaRPr lang="ru-RU" sz="2400" dirty="0">
              <a:latin typeface="Times New Roman" panose="02020603050405020304" pitchFamily="18" charset="0"/>
              <a:cs typeface="Times New Roman" panose="02020603050405020304" pitchFamily="18" charset="0"/>
            </a:endParaRPr>
          </a:p>
          <a:p>
            <a:r>
              <a:rPr lang="ru-RU" sz="2400" dirty="0">
                <a:latin typeface="Times New Roman" panose="02020603050405020304" pitchFamily="18" charset="0"/>
                <a:cs typeface="Times New Roman" panose="02020603050405020304" pitchFamily="18" charset="0"/>
              </a:rPr>
              <a:t>Узнать, что собой представляют дрожжи и может ли человек обойтись без них.</a:t>
            </a:r>
          </a:p>
          <a:p>
            <a:r>
              <a:rPr lang="ru-RU" sz="2400" b="1" dirty="0">
                <a:latin typeface="Times New Roman" panose="02020603050405020304" pitchFamily="18" charset="0"/>
                <a:cs typeface="Times New Roman" panose="02020603050405020304" pitchFamily="18" charset="0"/>
              </a:rPr>
              <a:t>Задачи</a:t>
            </a:r>
            <a:r>
              <a:rPr lang="ru-RU" sz="2400" b="1" i="1" dirty="0">
                <a:latin typeface="Times New Roman" panose="02020603050405020304" pitchFamily="18" charset="0"/>
                <a:cs typeface="Times New Roman" panose="02020603050405020304" pitchFamily="18" charset="0"/>
              </a:rPr>
              <a:t>:</a:t>
            </a:r>
            <a:endParaRPr lang="ru-RU" sz="2400"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ru-RU" sz="2400" dirty="0">
                <a:latin typeface="Times New Roman" panose="02020603050405020304" pitchFamily="18" charset="0"/>
                <a:cs typeface="Times New Roman" panose="02020603050405020304" pitchFamily="18" charset="0"/>
              </a:rPr>
              <a:t>Узнать, что такое дрожжи и историю их происхождения.</a:t>
            </a:r>
          </a:p>
          <a:p>
            <a:pPr marL="285750" indent="-285750">
              <a:buFont typeface="Wingdings" panose="05000000000000000000" pitchFamily="2" charset="2"/>
              <a:buChar char="Ø"/>
            </a:pPr>
            <a:r>
              <a:rPr lang="ru-RU" sz="2400" dirty="0">
                <a:latin typeface="Times New Roman" panose="02020603050405020304" pitchFamily="18" charset="0"/>
                <a:cs typeface="Times New Roman" panose="02020603050405020304" pitchFamily="18" charset="0"/>
              </a:rPr>
              <a:t>Изучить виды дрожжей и как человек их использует.</a:t>
            </a:r>
          </a:p>
          <a:p>
            <a:pPr marL="285750" indent="-285750">
              <a:buFont typeface="Wingdings" panose="05000000000000000000" pitchFamily="2" charset="2"/>
              <a:buChar char="Ø"/>
            </a:pPr>
            <a:r>
              <a:rPr lang="ru-RU" sz="2400" dirty="0">
                <a:latin typeface="Times New Roman" panose="02020603050405020304" pitchFamily="18" charset="0"/>
                <a:cs typeface="Times New Roman" panose="02020603050405020304" pitchFamily="18" charset="0"/>
              </a:rPr>
              <a:t>Выяснить, какие полезные и вредные свойства имеют дрожжи.</a:t>
            </a:r>
          </a:p>
          <a:p>
            <a:pPr marL="285750" indent="-285750">
              <a:buFont typeface="Wingdings" panose="05000000000000000000" pitchFamily="2" charset="2"/>
              <a:buChar char="Ø"/>
            </a:pPr>
            <a:r>
              <a:rPr lang="ru-RU" sz="2400" dirty="0">
                <a:latin typeface="Times New Roman" panose="02020603050405020304" pitchFamily="18" charset="0"/>
                <a:cs typeface="Times New Roman" panose="02020603050405020304" pitchFamily="18" charset="0"/>
              </a:rPr>
              <a:t>Провести эксперименты.</a:t>
            </a:r>
          </a:p>
        </p:txBody>
      </p:sp>
    </p:spTree>
    <p:extLst>
      <p:ext uri="{BB962C8B-B14F-4D97-AF65-F5344CB8AC3E}">
        <p14:creationId xmlns:p14="http://schemas.microsoft.com/office/powerpoint/2010/main" val="24130278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https://i.ya-webdesign.com/images/wave-clipart-frame-8.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 name="AutoShape 4" descr="https://i.ya-webdesign.com/images/wave-clipart-frame-8.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1030" name="Picture 6" descr="https://i.ya-webdesign.com/images/wave-clipart-frame-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3999"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612775" y="620688"/>
            <a:ext cx="7919665" cy="3785652"/>
          </a:xfrm>
          <a:prstGeom prst="rect">
            <a:avLst/>
          </a:prstGeom>
        </p:spPr>
        <p:txBody>
          <a:bodyPr wrap="square">
            <a:spAutoFit/>
          </a:bodyPr>
          <a:lstStyle/>
          <a:p>
            <a:r>
              <a:rPr lang="ru-RU" sz="2400" b="1" i="1" dirty="0">
                <a:latin typeface="Times New Roman" panose="02020603050405020304" pitchFamily="18" charset="0"/>
                <a:cs typeface="Times New Roman" panose="02020603050405020304" pitchFamily="18" charset="0"/>
              </a:rPr>
              <a:t>Гипотеза</a:t>
            </a:r>
            <a:r>
              <a:rPr lang="ru-RU" sz="2400" b="1" dirty="0">
                <a:latin typeface="Times New Roman" panose="02020603050405020304" pitchFamily="18" charset="0"/>
                <a:cs typeface="Times New Roman" panose="02020603050405020304" pitchFamily="18" charset="0"/>
              </a:rPr>
              <a:t>:</a:t>
            </a:r>
            <a:r>
              <a:rPr lang="ru-RU" sz="2400" dirty="0">
                <a:latin typeface="Times New Roman" panose="02020603050405020304" pitchFamily="18" charset="0"/>
                <a:cs typeface="Times New Roman" panose="02020603050405020304" pitchFamily="18" charset="0"/>
              </a:rPr>
              <a:t> возможно, что тесто растёт из-за того, что в него добавляют дрожжи.</a:t>
            </a:r>
            <a:endParaRPr lang="ru-RU" sz="2400" dirty="0" smtClean="0">
              <a:latin typeface="Times New Roman" panose="02020603050405020304" pitchFamily="18" charset="0"/>
              <a:cs typeface="Times New Roman" panose="02020603050405020304" pitchFamily="18" charset="0"/>
            </a:endParaRPr>
          </a:p>
          <a:p>
            <a:r>
              <a:rPr lang="ru-RU" sz="2400" b="1" i="1" dirty="0" smtClean="0">
                <a:latin typeface="Times New Roman" panose="02020603050405020304" pitchFamily="18" charset="0"/>
                <a:cs typeface="Times New Roman" panose="02020603050405020304" pitchFamily="18" charset="0"/>
              </a:rPr>
              <a:t>Методы</a:t>
            </a:r>
            <a:r>
              <a:rPr lang="ru-RU" sz="2400" b="1" i="1" dirty="0">
                <a:latin typeface="Times New Roman" panose="02020603050405020304" pitchFamily="18" charset="0"/>
                <a:cs typeface="Times New Roman" panose="02020603050405020304" pitchFamily="18" charset="0"/>
              </a:rPr>
              <a:t>, которыми я пользовалась при исследовании:</a:t>
            </a:r>
          </a:p>
          <a:p>
            <a:pPr marL="285750" indent="-285750">
              <a:buFont typeface="Wingdings" panose="05000000000000000000" pitchFamily="2" charset="2"/>
              <a:buChar char="Ø"/>
            </a:pPr>
            <a:r>
              <a:rPr lang="ru-RU" sz="2400" dirty="0">
                <a:latin typeface="Times New Roman" panose="02020603050405020304" pitchFamily="18" charset="0"/>
                <a:cs typeface="Times New Roman" panose="02020603050405020304" pitchFamily="18" charset="0"/>
              </a:rPr>
              <a:t>Думала самостоятельно.</a:t>
            </a:r>
          </a:p>
          <a:p>
            <a:pPr marL="285750" indent="-285750">
              <a:buFont typeface="Wingdings" panose="05000000000000000000" pitchFamily="2" charset="2"/>
              <a:buChar char="Ø"/>
            </a:pPr>
            <a:r>
              <a:rPr lang="ru-RU" sz="2400" dirty="0">
                <a:latin typeface="Times New Roman" panose="02020603050405020304" pitchFamily="18" charset="0"/>
                <a:cs typeface="Times New Roman" panose="02020603050405020304" pitchFamily="18" charset="0"/>
              </a:rPr>
              <a:t>Опрашивала.</a:t>
            </a:r>
          </a:p>
          <a:p>
            <a:pPr marL="285750" indent="-285750">
              <a:buFont typeface="Wingdings" panose="05000000000000000000" pitchFamily="2" charset="2"/>
              <a:buChar char="Ø"/>
            </a:pPr>
            <a:r>
              <a:rPr lang="ru-RU" sz="2400" dirty="0">
                <a:latin typeface="Times New Roman" panose="02020603050405020304" pitchFamily="18" charset="0"/>
                <a:cs typeface="Times New Roman" panose="02020603050405020304" pitchFamily="18" charset="0"/>
              </a:rPr>
              <a:t>Пользовалась интернет-ресурсами.</a:t>
            </a:r>
          </a:p>
          <a:p>
            <a:pPr marL="285750" indent="-285750">
              <a:buFont typeface="Wingdings" panose="05000000000000000000" pitchFamily="2" charset="2"/>
              <a:buChar char="Ø"/>
            </a:pPr>
            <a:r>
              <a:rPr lang="ru-RU" sz="2400" dirty="0">
                <a:latin typeface="Times New Roman" panose="02020603050405020304" pitchFamily="18" charset="0"/>
                <a:cs typeface="Times New Roman" panose="02020603050405020304" pitchFamily="18" charset="0"/>
              </a:rPr>
              <a:t>Смотрела в книгах, энциклопедиях.</a:t>
            </a:r>
          </a:p>
          <a:p>
            <a:pPr marL="285750" indent="-285750">
              <a:buFont typeface="Wingdings" panose="05000000000000000000" pitchFamily="2" charset="2"/>
              <a:buChar char="Ø"/>
            </a:pPr>
            <a:r>
              <a:rPr lang="ru-RU" sz="2400" dirty="0">
                <a:latin typeface="Times New Roman" panose="02020603050405020304" pitchFamily="18" charset="0"/>
                <a:cs typeface="Times New Roman" panose="02020603050405020304" pitchFamily="18" charset="0"/>
              </a:rPr>
              <a:t>Сравнивала.</a:t>
            </a:r>
          </a:p>
          <a:p>
            <a:pPr marL="285750" indent="-285750">
              <a:buFont typeface="Wingdings" panose="05000000000000000000" pitchFamily="2" charset="2"/>
              <a:buChar char="Ø"/>
            </a:pPr>
            <a:r>
              <a:rPr lang="ru-RU" sz="2400" dirty="0">
                <a:latin typeface="Times New Roman" panose="02020603050405020304" pitchFamily="18" charset="0"/>
                <a:cs typeface="Times New Roman" panose="02020603050405020304" pitchFamily="18" charset="0"/>
              </a:rPr>
              <a:t>Наблюдала.</a:t>
            </a:r>
          </a:p>
          <a:p>
            <a:pPr marL="285750" indent="-285750">
              <a:buFont typeface="Wingdings" panose="05000000000000000000" pitchFamily="2" charset="2"/>
              <a:buChar char="Ø"/>
            </a:pPr>
            <a:r>
              <a:rPr lang="ru-RU" sz="2400" dirty="0">
                <a:latin typeface="Times New Roman" panose="02020603050405020304" pitchFamily="18" charset="0"/>
                <a:cs typeface="Times New Roman" panose="02020603050405020304" pitchFamily="18" charset="0"/>
              </a:rPr>
              <a:t>Экспериментировала.</a:t>
            </a:r>
          </a:p>
        </p:txBody>
      </p:sp>
    </p:spTree>
    <p:extLst>
      <p:ext uri="{BB962C8B-B14F-4D97-AF65-F5344CB8AC3E}">
        <p14:creationId xmlns:p14="http://schemas.microsoft.com/office/powerpoint/2010/main" val="24130278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https://i.ya-webdesign.com/images/wave-clipart-frame-8.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 name="AutoShape 4" descr="https://i.ya-webdesign.com/images/wave-clipart-frame-8.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1030" name="Picture 6" descr="https://i.ya-webdesign.com/images/wave-clipart-frame-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3999"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612775" y="-772150"/>
            <a:ext cx="7847657" cy="6463308"/>
          </a:xfrm>
          <a:prstGeom prst="rect">
            <a:avLst/>
          </a:prstGeom>
        </p:spPr>
        <p:txBody>
          <a:bodyPr wrap="square">
            <a:spAutoFit/>
          </a:bodyPr>
          <a:lstStyle/>
          <a:p>
            <a:endParaRPr lang="ru-RU" b="1" dirty="0" smtClean="0"/>
          </a:p>
          <a:p>
            <a:endParaRPr lang="ru-RU" b="1" dirty="0"/>
          </a:p>
          <a:p>
            <a:endParaRPr lang="ru-RU" b="1" dirty="0" smtClean="0"/>
          </a:p>
          <a:p>
            <a:endParaRPr lang="ru-RU" b="1" dirty="0"/>
          </a:p>
          <a:p>
            <a:endParaRPr lang="ru-RU" b="1" dirty="0" smtClean="0"/>
          </a:p>
          <a:p>
            <a:r>
              <a:rPr lang="ru-RU" b="1" dirty="0" smtClean="0">
                <a:latin typeface="Times New Roman" panose="02020603050405020304" pitchFamily="18" charset="0"/>
                <a:cs typeface="Times New Roman" panose="02020603050405020304" pitchFamily="18" charset="0"/>
              </a:rPr>
              <a:t>                                                   Сбор информации </a:t>
            </a:r>
            <a:endParaRPr lang="ru-RU" b="1" dirty="0">
              <a:latin typeface="Times New Roman" panose="02020603050405020304" pitchFamily="18" charset="0"/>
              <a:cs typeface="Times New Roman" panose="02020603050405020304" pitchFamily="18" charset="0"/>
            </a:endParaRPr>
          </a:p>
          <a:p>
            <a:r>
              <a:rPr lang="ru-RU" b="1" dirty="0" smtClean="0">
                <a:latin typeface="Times New Roman" panose="02020603050405020304" pitchFamily="18" charset="0"/>
                <a:cs typeface="Times New Roman" panose="02020603050405020304" pitchFamily="18" charset="0"/>
              </a:rPr>
              <a:t>1.Что </a:t>
            </a:r>
            <a:r>
              <a:rPr lang="ru-RU" b="1" dirty="0">
                <a:latin typeface="Times New Roman" panose="02020603050405020304" pitchFamily="18" charset="0"/>
                <a:cs typeface="Times New Roman" panose="02020603050405020304" pitchFamily="18" charset="0"/>
              </a:rPr>
              <a:t>такое дрожжи, и история их происхождения</a:t>
            </a:r>
            <a:endParaRPr lang="ru-RU" dirty="0">
              <a:latin typeface="Times New Roman" panose="02020603050405020304" pitchFamily="18" charset="0"/>
              <a:cs typeface="Times New Roman" panose="02020603050405020304" pitchFamily="18" charset="0"/>
            </a:endParaRPr>
          </a:p>
          <a:p>
            <a:r>
              <a:rPr lang="ru-RU" dirty="0">
                <a:latin typeface="Times New Roman" panose="02020603050405020304" pitchFamily="18" charset="0"/>
                <a:cs typeface="Times New Roman" panose="02020603050405020304" pitchFamily="18" charset="0"/>
              </a:rPr>
              <a:t>Так что же такое дрожжи и откуда они появились? Мы с мамой посмотрели в энциклопедии и я узнала что дрожжи - это живые существа! Если вы их зальёте кипятком или заморозите и разморозите много раз, то они погибнут. Если положите их туда, где нет воздуха – тоже умрут! Они живут и дышат!</a:t>
            </a:r>
          </a:p>
          <a:p>
            <a:r>
              <a:rPr lang="ru-RU" dirty="0">
                <a:latin typeface="Times New Roman" panose="02020603050405020304" pitchFamily="18" charset="0"/>
                <a:cs typeface="Times New Roman" panose="02020603050405020304" pitchFamily="18" charset="0"/>
              </a:rPr>
              <a:t>Из интернета мы узнали, </a:t>
            </a:r>
            <a:r>
              <a:rPr lang="ru-RU" dirty="0" smtClean="0">
                <a:latin typeface="Times New Roman" panose="02020603050405020304" pitchFamily="18" charset="0"/>
                <a:cs typeface="Times New Roman" panose="02020603050405020304" pitchFamily="18" charset="0"/>
              </a:rPr>
              <a:t>что дрожжи относятся к царству грибов, </a:t>
            </a:r>
            <a:r>
              <a:rPr lang="ru-RU" dirty="0">
                <a:latin typeface="Times New Roman" panose="02020603050405020304" pitchFamily="18" charset="0"/>
                <a:cs typeface="Times New Roman" panose="02020603050405020304" pitchFamily="18" charset="0"/>
              </a:rPr>
              <a:t>человек сумел « приручить» дрожжи ещё в древности даже не подозревая об их существовании. Люди думали, что брожение возникает само собой или по волшебству.</a:t>
            </a:r>
          </a:p>
          <a:p>
            <a:r>
              <a:rPr lang="ru-RU" dirty="0">
                <a:latin typeface="Times New Roman" panose="02020603050405020304" pitchFamily="18" charset="0"/>
                <a:cs typeface="Times New Roman" panose="02020603050405020304" pitchFamily="18" charset="0"/>
              </a:rPr>
              <a:t>Только в 1680 году, нидерландский натуралист Антони Ван Левенгук ,рассматривая в микроскоп каплю пива, увидел клетки дрожжей. А в 1857г. Французский микробиолог Луи Пастер доказал, что дрожжи и процесс брожения тесно связаны между собой. Так началось изучение дрожжей.</a:t>
            </a:r>
          </a:p>
          <a:p>
            <a:r>
              <a:rPr lang="ru-RU" dirty="0">
                <a:latin typeface="Times New Roman" panose="02020603050405020304" pitchFamily="18" charset="0"/>
                <a:cs typeface="Times New Roman" panose="02020603050405020304" pitchFamily="18" charset="0"/>
              </a:rPr>
              <a:t>Слово «дрожжи» происходит из древнегреческого языка, обозначая понятие «смятение, беспокойство». В русском языке слово «дрожжи» происходит от слов «дрожь, дрожать». В английском языке – от староанглийского «gist» - «пена, кипеть, выделять газ»</a:t>
            </a:r>
          </a:p>
        </p:txBody>
      </p:sp>
    </p:spTree>
    <p:extLst>
      <p:ext uri="{BB962C8B-B14F-4D97-AF65-F5344CB8AC3E}">
        <p14:creationId xmlns:p14="http://schemas.microsoft.com/office/powerpoint/2010/main" val="24130278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https://i.ya-webdesign.com/images/wave-clipart-frame-8.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 name="AutoShape 4" descr="https://i.ya-webdesign.com/images/wave-clipart-frame-8.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1030" name="Picture 6" descr="https://i.ya-webdesign.com/images/wave-clipart-frame-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3999"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460375" y="620689"/>
            <a:ext cx="7928049" cy="2585323"/>
          </a:xfrm>
          <a:prstGeom prst="rect">
            <a:avLst/>
          </a:prstGeom>
        </p:spPr>
        <p:txBody>
          <a:bodyPr wrap="square">
            <a:spAutoFit/>
          </a:bodyPr>
          <a:lstStyle/>
          <a:p>
            <a:r>
              <a:rPr lang="ru-RU" b="1" dirty="0" smtClean="0">
                <a:latin typeface="Times New Roman" panose="02020603050405020304" pitchFamily="18" charset="0"/>
                <a:cs typeface="Times New Roman" panose="02020603050405020304" pitchFamily="18" charset="0"/>
              </a:rPr>
              <a:t>                                                  Что </a:t>
            </a:r>
            <a:r>
              <a:rPr lang="ru-RU" b="1" dirty="0">
                <a:latin typeface="Times New Roman" panose="02020603050405020304" pitchFamily="18" charset="0"/>
                <a:cs typeface="Times New Roman" panose="02020603050405020304" pitchFamily="18" charset="0"/>
              </a:rPr>
              <a:t>такое дрожжи?</a:t>
            </a:r>
            <a:endParaRPr lang="ru-RU" dirty="0">
              <a:latin typeface="Times New Roman" panose="02020603050405020304" pitchFamily="18" charset="0"/>
              <a:cs typeface="Times New Roman" panose="02020603050405020304" pitchFamily="18" charset="0"/>
            </a:endParaRPr>
          </a:p>
          <a:p>
            <a:r>
              <a:rPr lang="ru-RU" b="1" dirty="0">
                <a:latin typeface="Times New Roman" panose="02020603050405020304" pitchFamily="18" charset="0"/>
                <a:cs typeface="Times New Roman" panose="02020603050405020304" pitchFamily="18" charset="0"/>
              </a:rPr>
              <a:t>Из энциклопедии я узнала:</a:t>
            </a:r>
            <a:endParaRPr lang="ru-RU" dirty="0">
              <a:latin typeface="Times New Roman" panose="02020603050405020304" pitchFamily="18" charset="0"/>
              <a:cs typeface="Times New Roman" panose="02020603050405020304" pitchFamily="18" charset="0"/>
            </a:endParaRPr>
          </a:p>
          <a:p>
            <a:r>
              <a:rPr lang="ru-RU" b="1" dirty="0">
                <a:latin typeface="Times New Roman" panose="02020603050405020304" pitchFamily="18" charset="0"/>
                <a:cs typeface="Times New Roman" panose="02020603050405020304" pitchFamily="18" charset="0"/>
              </a:rPr>
              <a:t>Дрожжи </a:t>
            </a:r>
            <a:r>
              <a:rPr lang="ru-RU" dirty="0">
                <a:latin typeface="Times New Roman" panose="02020603050405020304" pitchFamily="18" charset="0"/>
                <a:cs typeface="Times New Roman" panose="02020603050405020304" pitchFamily="18" charset="0"/>
              </a:rPr>
              <a:t>— это похожие на бактерии простейшие одноклеточные организмы. Они принадлежат семейству грибов. Их клетки больше и сложнее, чем у бактерий. Дрожжи размножаются почкованием.</a:t>
            </a:r>
          </a:p>
          <a:p>
            <a:r>
              <a:rPr lang="ru-RU" dirty="0">
                <a:latin typeface="Times New Roman" panose="02020603050405020304" pitchFamily="18" charset="0"/>
                <a:cs typeface="Times New Roman" panose="02020603050405020304" pitchFamily="18" charset="0"/>
              </a:rPr>
              <a:t>В природе дрожжи чаще всего можно встретить на сладких плодах и ягодах. Почти все дрожжи – настоящие «сладкоежки». Фрукты и ягоды, цветочный нектар, сладкий березовый сок, сочные части растений излюбленные места их обитания.</a:t>
            </a:r>
          </a:p>
        </p:txBody>
      </p:sp>
    </p:spTree>
    <p:extLst>
      <p:ext uri="{BB962C8B-B14F-4D97-AF65-F5344CB8AC3E}">
        <p14:creationId xmlns:p14="http://schemas.microsoft.com/office/powerpoint/2010/main" val="25132666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https://i.ya-webdesign.com/images/wave-clipart-frame-8.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 name="AutoShape 4" descr="https://i.ya-webdesign.com/images/wave-clipart-frame-8.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1030" name="Picture 6" descr="https://i.ya-webdesign.com/images/wave-clipart-frame-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3999" cy="6858000"/>
          </a:xfrm>
          <a:prstGeom prst="rect">
            <a:avLst/>
          </a:prstGeom>
          <a:noFill/>
          <a:extLst>
            <a:ext uri="{909E8E84-426E-40DD-AFC4-6F175D3DCCD1}">
              <a14:hiddenFill xmlns:a14="http://schemas.microsoft.com/office/drawing/2010/main">
                <a:solidFill>
                  <a:srgbClr val="FFFFFF"/>
                </a:solidFill>
              </a14:hiddenFill>
            </a:ext>
          </a:extLst>
        </p:spPr>
      </p:pic>
      <p:pic>
        <p:nvPicPr>
          <p:cNvPr id="5" name="Рисунок 4" descr="C:\Users\user\Downloads\IMG-20200121-WA0003.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5576" y="836712"/>
            <a:ext cx="3816423" cy="2520280"/>
          </a:xfrm>
          <a:prstGeom prst="rect">
            <a:avLst/>
          </a:prstGeom>
          <a:noFill/>
          <a:ln>
            <a:noFill/>
          </a:ln>
        </p:spPr>
      </p:pic>
      <p:pic>
        <p:nvPicPr>
          <p:cNvPr id="6" name="Рисунок 5" descr="C:\Users\user\Downloads\IMG-20200121-WA0004.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652120" y="836712"/>
            <a:ext cx="2895600" cy="3096344"/>
          </a:xfrm>
          <a:prstGeom prst="rect">
            <a:avLst/>
          </a:prstGeom>
          <a:noFill/>
          <a:ln>
            <a:noFill/>
          </a:ln>
        </p:spPr>
      </p:pic>
      <p:pic>
        <p:nvPicPr>
          <p:cNvPr id="7" name="Рисунок 6" descr="C:\Users\user\Downloads\IMG-20200123-WA0009.jp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25499" y="3505582"/>
            <a:ext cx="3746500" cy="2809875"/>
          </a:xfrm>
          <a:prstGeom prst="rect">
            <a:avLst/>
          </a:prstGeom>
          <a:noFill/>
          <a:ln>
            <a:noFill/>
          </a:ln>
        </p:spPr>
      </p:pic>
    </p:spTree>
    <p:extLst>
      <p:ext uri="{BB962C8B-B14F-4D97-AF65-F5344CB8AC3E}">
        <p14:creationId xmlns:p14="http://schemas.microsoft.com/office/powerpoint/2010/main" val="32671191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https://i.ya-webdesign.com/images/wave-clipart-frame-8.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 name="AutoShape 4" descr="https://i.ya-webdesign.com/images/wave-clipart-frame-8.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1030" name="Picture 6" descr="https://i.ya-webdesign.com/images/wave-clipart-frame-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3999"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755576" y="-1187648"/>
            <a:ext cx="7992888" cy="7571303"/>
          </a:xfrm>
          <a:prstGeom prst="rect">
            <a:avLst/>
          </a:prstGeom>
        </p:spPr>
        <p:txBody>
          <a:bodyPr wrap="square">
            <a:spAutoFit/>
          </a:bodyPr>
          <a:lstStyle/>
          <a:p>
            <a:endParaRPr lang="ru-RU" b="1" dirty="0" smtClean="0"/>
          </a:p>
          <a:p>
            <a:endParaRPr lang="ru-RU" b="1" dirty="0"/>
          </a:p>
          <a:p>
            <a:endParaRPr lang="ru-RU" b="1" dirty="0" smtClean="0"/>
          </a:p>
          <a:p>
            <a:endParaRPr lang="ru-RU" b="1" dirty="0"/>
          </a:p>
          <a:p>
            <a:endParaRPr lang="ru-RU" b="1" dirty="0" smtClean="0"/>
          </a:p>
          <a:p>
            <a:endParaRPr lang="ru-RU" b="1" dirty="0"/>
          </a:p>
          <a:p>
            <a:endParaRPr lang="ru-RU" b="1" dirty="0" smtClean="0"/>
          </a:p>
          <a:p>
            <a:r>
              <a:rPr lang="ru-RU" b="1" dirty="0" smtClean="0">
                <a:latin typeface="Times New Roman" panose="02020603050405020304" pitchFamily="18" charset="0"/>
                <a:cs typeface="Times New Roman" panose="02020603050405020304" pitchFamily="18" charset="0"/>
              </a:rPr>
              <a:t>2.Основные </a:t>
            </a:r>
            <a:r>
              <a:rPr lang="ru-RU" b="1" dirty="0">
                <a:latin typeface="Times New Roman" panose="02020603050405020304" pitchFamily="18" charset="0"/>
                <a:cs typeface="Times New Roman" panose="02020603050405020304" pitchFamily="18" charset="0"/>
              </a:rPr>
              <a:t>виды дрожжей и их применение</a:t>
            </a:r>
            <a:endParaRPr lang="ru-RU" dirty="0">
              <a:latin typeface="Times New Roman" panose="02020603050405020304" pitchFamily="18" charset="0"/>
              <a:cs typeface="Times New Roman" panose="02020603050405020304" pitchFamily="18" charset="0"/>
            </a:endParaRPr>
          </a:p>
          <a:p>
            <a:r>
              <a:rPr lang="ru-RU" dirty="0">
                <a:latin typeface="Times New Roman" panose="02020603050405020304" pitchFamily="18" charset="0"/>
                <a:cs typeface="Times New Roman" panose="02020603050405020304" pitchFamily="18" charset="0"/>
              </a:rPr>
              <a:t>В интернете я искала, как выглядят дрожжи, и какие их виды существуют, и узнала много интересной информации.</a:t>
            </a:r>
          </a:p>
          <a:p>
            <a:r>
              <a:rPr lang="ru-RU" dirty="0">
                <a:latin typeface="Times New Roman" panose="02020603050405020304" pitchFamily="18" charset="0"/>
                <a:cs typeface="Times New Roman" panose="02020603050405020304" pitchFamily="18" charset="0"/>
              </a:rPr>
              <a:t>Дрожжи используются в хлебопечении, виноделии, пивоварении, квасоварении, в сельском хозяйстве, медицине и других производствах.</a:t>
            </a:r>
          </a:p>
          <a:p>
            <a:r>
              <a:rPr lang="ru-RU" dirty="0">
                <a:latin typeface="Times New Roman" panose="02020603050405020304" pitchFamily="18" charset="0"/>
                <a:cs typeface="Times New Roman" panose="02020603050405020304" pitchFamily="18" charset="0"/>
              </a:rPr>
              <a:t>Почти все дрожжи – настоящие «сладкоежки». Фрукты и ягоды, цветочный нектар, сладкий березовый сок, сочные части растений излюбленные места их обитания. Дрожжи можно увидеть на ягодах винограда.</a:t>
            </a:r>
          </a:p>
          <a:p>
            <a:r>
              <a:rPr lang="ru-RU" dirty="0">
                <a:latin typeface="Times New Roman" panose="02020603050405020304" pitchFamily="18" charset="0"/>
                <a:cs typeface="Times New Roman" panose="02020603050405020304" pitchFamily="18" charset="0"/>
              </a:rPr>
              <a:t>Ячмень и рожь, используемые для изготовления пива и кваса тоже содержат «дикие» дрожжи.</a:t>
            </a:r>
          </a:p>
          <a:p>
            <a:r>
              <a:rPr lang="ru-RU" dirty="0">
                <a:latin typeface="Times New Roman" panose="02020603050405020304" pitchFamily="18" charset="0"/>
                <a:cs typeface="Times New Roman" panose="02020603050405020304" pitchFamily="18" charset="0"/>
              </a:rPr>
              <a:t>Хлебопекарные дрожжи - добавляют для выпечки хлеба. Они проводят спиртовое брожение с образованием множества пузырьков углекислого газа, которые заставляют тесто «подниматься» и после выпечки придают хлебу мягкость .</a:t>
            </a:r>
          </a:p>
          <a:p>
            <a:r>
              <a:rPr lang="ru-RU" dirty="0">
                <a:latin typeface="Times New Roman" panose="02020603050405020304" pitchFamily="18" charset="0"/>
                <a:cs typeface="Times New Roman" panose="02020603050405020304" pitchFamily="18" charset="0"/>
              </a:rPr>
              <a:t>Кормовые дрожжи: их выращивают на различных отходах и кормят ими животных, в том числе птиц и рыб</a:t>
            </a:r>
          </a:p>
          <a:p>
            <a:r>
              <a:rPr lang="ru-RU" dirty="0">
                <a:latin typeface="Times New Roman" panose="02020603050405020304" pitchFamily="18" charset="0"/>
                <a:cs typeface="Times New Roman" panose="02020603050405020304" pitchFamily="18" charset="0"/>
              </a:rPr>
              <a:t>Есть и патогенные дрожжи - это вредные для человека дрожжи. Они вызывают заболевание у лиц с ослабленным иммунитетом .</a:t>
            </a:r>
          </a:p>
          <a:p>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130278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https://i.ya-webdesign.com/images/wave-clipart-frame-8.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 name="AutoShape 4" descr="https://i.ya-webdesign.com/images/wave-clipart-frame-8.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1030" name="Picture 6" descr="https://i.ya-webdesign.com/images/wave-clipart-frame-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9143999"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307975" y="-2572643"/>
            <a:ext cx="8512497" cy="3139321"/>
          </a:xfrm>
          <a:prstGeom prst="rect">
            <a:avLst/>
          </a:prstGeom>
        </p:spPr>
        <p:txBody>
          <a:bodyPr wrap="square">
            <a:spAutoFit/>
          </a:bodyPr>
          <a:lstStyle/>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endParaRPr lang="ru-RU" dirty="0"/>
          </a:p>
          <a:p>
            <a:endParaRPr lang="ru-RU" dirty="0" smtClean="0"/>
          </a:p>
        </p:txBody>
      </p:sp>
      <p:sp>
        <p:nvSpPr>
          <p:cNvPr id="5" name="Прямоугольник 4"/>
          <p:cNvSpPr/>
          <p:nvPr/>
        </p:nvSpPr>
        <p:spPr>
          <a:xfrm>
            <a:off x="683568" y="692697"/>
            <a:ext cx="7992888" cy="4524315"/>
          </a:xfrm>
          <a:prstGeom prst="rect">
            <a:avLst/>
          </a:prstGeom>
        </p:spPr>
        <p:txBody>
          <a:bodyPr wrap="square">
            <a:spAutoFit/>
          </a:bodyPr>
          <a:lstStyle/>
          <a:p>
            <a:r>
              <a:rPr lang="ru-RU" b="1" dirty="0" smtClean="0">
                <a:latin typeface="Times New Roman" panose="02020603050405020304" pitchFamily="18" charset="0"/>
                <a:cs typeface="Times New Roman" panose="02020603050405020304" pitchFamily="18" charset="0"/>
              </a:rPr>
              <a:t>Медсестра Анжела Казгереевна  </a:t>
            </a:r>
            <a:r>
              <a:rPr lang="ru-RU" b="1" dirty="0">
                <a:latin typeface="Times New Roman" panose="02020603050405020304" pitchFamily="18" charset="0"/>
                <a:cs typeface="Times New Roman" panose="02020603050405020304" pitchFamily="18" charset="0"/>
              </a:rPr>
              <a:t>рассказала </a:t>
            </a:r>
            <a:r>
              <a:rPr lang="ru-RU" b="1" dirty="0" smtClean="0">
                <a:latin typeface="Times New Roman" panose="02020603050405020304" pitchFamily="18" charset="0"/>
                <a:cs typeface="Times New Roman" panose="02020603050405020304" pitchFamily="18" charset="0"/>
              </a:rPr>
              <a:t>нашей группе, </a:t>
            </a:r>
            <a:r>
              <a:rPr lang="ru-RU" b="1" dirty="0">
                <a:latin typeface="Times New Roman" panose="02020603050405020304" pitchFamily="18" charset="0"/>
                <a:cs typeface="Times New Roman" panose="02020603050405020304" pitchFamily="18" charset="0"/>
              </a:rPr>
              <a:t>что дрожжи содержат:</a:t>
            </a:r>
            <a:endParaRPr lang="ru-RU" dirty="0">
              <a:latin typeface="Times New Roman" panose="02020603050405020304" pitchFamily="18" charset="0"/>
              <a:cs typeface="Times New Roman" panose="02020603050405020304" pitchFamily="18" charset="0"/>
            </a:endParaRPr>
          </a:p>
          <a:p>
            <a:r>
              <a:rPr lang="ru-RU" dirty="0">
                <a:latin typeface="Times New Roman" panose="02020603050405020304" pitchFamily="18" charset="0"/>
                <a:cs typeface="Times New Roman" panose="02020603050405020304" pitchFamily="18" charset="0"/>
              </a:rPr>
              <a:t>1. витамины группы B,</a:t>
            </a:r>
          </a:p>
          <a:p>
            <a:r>
              <a:rPr lang="ru-RU" dirty="0">
                <a:latin typeface="Times New Roman" panose="02020603050405020304" pitchFamily="18" charset="0"/>
                <a:cs typeface="Times New Roman" panose="02020603050405020304" pitchFamily="18" charset="0"/>
              </a:rPr>
              <a:t>2. углеводы,</a:t>
            </a:r>
          </a:p>
          <a:p>
            <a:r>
              <a:rPr lang="ru-RU" dirty="0">
                <a:latin typeface="Times New Roman" panose="02020603050405020304" pitchFamily="18" charset="0"/>
                <a:cs typeface="Times New Roman" panose="02020603050405020304" pitchFamily="18" charset="0"/>
              </a:rPr>
              <a:t>3. белки,</a:t>
            </a:r>
          </a:p>
          <a:p>
            <a:r>
              <a:rPr lang="ru-RU" dirty="0">
                <a:latin typeface="Times New Roman" panose="02020603050405020304" pitchFamily="18" charset="0"/>
                <a:cs typeface="Times New Roman" panose="02020603050405020304" pitchFamily="18" charset="0"/>
              </a:rPr>
              <a:t>4. минеральные вещества.</a:t>
            </a:r>
          </a:p>
          <a:p>
            <a:r>
              <a:rPr lang="ru-RU" dirty="0" smtClean="0">
                <a:latin typeface="Times New Roman" panose="02020603050405020304" pitchFamily="18" charset="0"/>
                <a:cs typeface="Times New Roman" panose="02020603050405020304" pitchFamily="18" charset="0"/>
              </a:rPr>
              <a:t>Я спросила : </a:t>
            </a:r>
          </a:p>
          <a:p>
            <a:pPr marL="285750" indent="-285750">
              <a:buFontTx/>
              <a:buChar char="-"/>
            </a:pPr>
            <a:r>
              <a:rPr lang="ru-RU" dirty="0" smtClean="0">
                <a:latin typeface="Times New Roman" panose="02020603050405020304" pitchFamily="18" charset="0"/>
                <a:cs typeface="Times New Roman" panose="02020603050405020304" pitchFamily="18" charset="0"/>
              </a:rPr>
              <a:t>Какую пользу приносят дрожжи и где испальзуются </a:t>
            </a:r>
            <a:r>
              <a:rPr lang="en-US" dirty="0" smtClean="0">
                <a:latin typeface="Times New Roman" panose="02020603050405020304" pitchFamily="18" charset="0"/>
                <a:cs typeface="Times New Roman" panose="02020603050405020304" pitchFamily="18" charset="0"/>
              </a:rPr>
              <a:t>? </a:t>
            </a:r>
            <a:endParaRPr lang="ru-RU" dirty="0" smtClean="0">
              <a:latin typeface="Times New Roman" panose="02020603050405020304" pitchFamily="18" charset="0"/>
              <a:cs typeface="Times New Roman" panose="02020603050405020304" pitchFamily="18" charset="0"/>
            </a:endParaRPr>
          </a:p>
          <a:p>
            <a:r>
              <a:rPr lang="ru-RU" dirty="0" smtClean="0">
                <a:latin typeface="Times New Roman" panose="02020603050405020304" pitchFamily="18" charset="0"/>
                <a:cs typeface="Times New Roman" panose="02020603050405020304" pitchFamily="18" charset="0"/>
              </a:rPr>
              <a:t>      Дрожжи </a:t>
            </a:r>
            <a:r>
              <a:rPr lang="ru-RU" dirty="0">
                <a:latin typeface="Times New Roman" panose="02020603050405020304" pitchFamily="18" charset="0"/>
                <a:cs typeface="Times New Roman" panose="02020603050405020304" pitchFamily="18" charset="0"/>
              </a:rPr>
              <a:t>используются в хлебопечении, виноделии, пивоварении, в сельском хозяйстве, как пищевую добавку для корма скота и птицы. Еще их используют и в медицине</a:t>
            </a:r>
            <a:r>
              <a:rPr lang="ru-RU" dirty="0" smtClean="0">
                <a:latin typeface="Times New Roman" panose="02020603050405020304" pitchFamily="18" charset="0"/>
                <a:cs typeface="Times New Roman" panose="02020603050405020304" pitchFamily="18" charset="0"/>
              </a:rPr>
              <a:t>.</a:t>
            </a:r>
          </a:p>
          <a:p>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Высушенные пивные дрожжи используют для производства лекарственных препаратов. Пивные дрожжи используют при нарушениях обмена веществ.</a:t>
            </a:r>
          </a:p>
          <a:p>
            <a:endParaRPr lang="ru-RU" dirty="0">
              <a:latin typeface="Times New Roman" panose="02020603050405020304" pitchFamily="18" charset="0"/>
              <a:cs typeface="Times New Roman" panose="02020603050405020304" pitchFamily="18" charset="0"/>
            </a:endParaRPr>
          </a:p>
          <a:p>
            <a:pPr marL="285750" indent="-285750">
              <a:buFontTx/>
              <a:buChar char="-"/>
            </a:pPr>
            <a:endParaRPr lang="en-US" dirty="0" smtClean="0">
              <a:latin typeface="Times New Roman" panose="02020603050405020304" pitchFamily="18" charset="0"/>
              <a:cs typeface="Times New Roman" panose="02020603050405020304" pitchFamily="18" charset="0"/>
            </a:endParaRPr>
          </a:p>
          <a:p>
            <a:pPr marL="285750" indent="-285750">
              <a:buFontTx/>
              <a:buChar char="-"/>
            </a:pP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13027866"/>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119</TotalTime>
  <Words>1040</Words>
  <Application>Microsoft Office PowerPoint</Application>
  <PresentationFormat>Экран (4:3)</PresentationFormat>
  <Paragraphs>116</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RePack by Diakov</cp:lastModifiedBy>
  <cp:revision>14</cp:revision>
  <cp:lastPrinted>2020-01-23T08:00:21Z</cp:lastPrinted>
  <dcterms:created xsi:type="dcterms:W3CDTF">2020-01-22T07:38:09Z</dcterms:created>
  <dcterms:modified xsi:type="dcterms:W3CDTF">2020-03-05T03:31:34Z</dcterms:modified>
</cp:coreProperties>
</file>