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7"/>
  </p:handoutMasterIdLst>
  <p:sldIdLst>
    <p:sldId id="276" r:id="rId2"/>
    <p:sldId id="256" r:id="rId3"/>
    <p:sldId id="272" r:id="rId4"/>
    <p:sldId id="273" r:id="rId5"/>
    <p:sldId id="258" r:id="rId6"/>
    <p:sldId id="259" r:id="rId7"/>
    <p:sldId id="263" r:id="rId8"/>
    <p:sldId id="260" r:id="rId9"/>
    <p:sldId id="262" r:id="rId10"/>
    <p:sldId id="261" r:id="rId11"/>
    <p:sldId id="264" r:id="rId12"/>
    <p:sldId id="265" r:id="rId13"/>
    <p:sldId id="274" r:id="rId14"/>
    <p:sldId id="275" r:id="rId15"/>
    <p:sldId id="266"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6DC395E-8E8B-405A-8020-9D4D262C28FE}" type="datetimeFigureOut">
              <a:rPr lang="ru-RU" smtClean="0"/>
              <a:pPr/>
              <a:t>22.01.2018</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1470C4F-3050-4058-873A-50CE9A192CFD}" type="slidenum">
              <a:rPr lang="ru-RU" smtClean="0"/>
              <a:pPr/>
              <a:t>‹#›</a:t>
            </a:fld>
            <a:endParaRPr lang="ru-RU"/>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22.01.2018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22.01.2018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22.01.2018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22.01.2018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22.01.2018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22.01.2018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22.01.2018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22.01.2018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22.01.2018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22.01.2018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22.01.2018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8488C4"/>
            </a:gs>
            <a:gs pos="53000">
              <a:srgbClr val="D4DEFF"/>
            </a:gs>
            <a:gs pos="83000">
              <a:srgbClr val="D4DEFF"/>
            </a:gs>
            <a:gs pos="100000">
              <a:srgbClr val="96AB94"/>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22.01.2018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video" Target="file:///D:\&#1092;&#1086;&#1090;&#1086;\&#1053;&#1086;&#1074;&#1072;&#1103;%20&#1087;&#1072;&#1087;&#1082;&#1072;%20(2)\WP_20171205_15_35_38_Pro.mp4" TargetMode="External"/><Relationship Id="rId7" Type="http://schemas.openxmlformats.org/officeDocument/2006/relationships/image" Target="../media/image28.png"/><Relationship Id="rId2" Type="http://schemas.openxmlformats.org/officeDocument/2006/relationships/video" Target="file:///D:\&#1092;&#1086;&#1090;&#1086;\&#1089;&#1090;&#1072;&#1089;%20&#1090;&#1072;&#1085;&#1094;&#1099;%20&#1089;&#1082;&#1086;&#1087;&#1080;&#1088;&#1086;&#1074;&#1072;&#1083;&#1072;\WP_20170627_17_26_17_Pro.mp4" TargetMode="External"/><Relationship Id="rId1" Type="http://schemas.openxmlformats.org/officeDocument/2006/relationships/video" Target="file:///D:\&#1092;&#1086;&#1090;&#1086;\&#1089;&#1090;&#1072;&#1089;%20&#1090;&#1072;&#1085;&#1094;&#1099;%20&#1089;&#1082;&#1086;&#1087;&#1080;&#1088;&#1086;&#1074;&#1072;&#1083;&#1072;\WP_20160601_11_08_04_Pro.mp4" TargetMode="External"/><Relationship Id="rId6" Type="http://schemas.openxmlformats.org/officeDocument/2006/relationships/slideLayout" Target="../slideLayouts/slideLayout2.xml"/><Relationship Id="rId5" Type="http://schemas.openxmlformats.org/officeDocument/2006/relationships/video" Target="file:///F:\&#1089;&#1090;&#1091;&#1087;&#1077;&#1100;%20&#1074;%20&#1085;&#1072;&#1091;&#1082;&#1091;\WP_20170917_12_39_35_Pro.mp4" TargetMode="External"/><Relationship Id="rId4" Type="http://schemas.openxmlformats.org/officeDocument/2006/relationships/video" Target="file:///D:\&#1092;&#1086;&#1090;&#1086;\&#1089;&#1090;&#1072;&#1089;%20&#1090;&#1072;&#1085;&#1094;&#1099;%20&#1089;&#1082;&#1086;&#1087;&#1080;&#1088;&#1086;&#1074;&#1072;&#1083;&#1072;\WP_20170423_13_31_19_Pro.mp4"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audio" Target="file:///F:\&#1089;&#1090;&#1091;&#1087;&#1077;&#1100;%20&#1074;%20&#1085;&#1072;&#1091;&#1082;&#1091;\&#1076;&#1083;&#1103;%20&#1087;&#1088;&#1077;&#1079;&#1077;&#1085;&#1090;&#1072;&#1094;&#1080;&#1080;.mp3" TargetMode="Externa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2000" r="-12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0"/>
            <a:ext cx="9144000" cy="6357982"/>
          </a:xfrm>
        </p:spPr>
        <p:txBody>
          <a:bodyPr>
            <a:normAutofit fontScale="90000"/>
          </a:bodyPr>
          <a:lstStyle/>
          <a:p>
            <a:r>
              <a:rPr lang="ru-RU" b="1" dirty="0" smtClean="0"/>
              <a:t> </a:t>
            </a:r>
            <a:r>
              <a:rPr lang="ru-RU" sz="2000" b="1" dirty="0" smtClean="0">
                <a:solidFill>
                  <a:schemeClr val="bg1"/>
                </a:solidFill>
              </a:rPr>
              <a:t>Х</a:t>
            </a:r>
            <a:r>
              <a:rPr lang="en-US" sz="2000" b="1" dirty="0" smtClean="0">
                <a:solidFill>
                  <a:schemeClr val="bg1"/>
                </a:solidFill>
              </a:rPr>
              <a:t>V</a:t>
            </a:r>
            <a:r>
              <a:rPr lang="ru-RU" sz="2000" b="1" dirty="0" smtClean="0">
                <a:solidFill>
                  <a:schemeClr val="bg1"/>
                </a:solidFill>
              </a:rPr>
              <a:t> Региональный конкурс молодых исследователей «Ступень в науку» </a:t>
            </a:r>
            <a:br>
              <a:rPr lang="ru-RU" sz="2000" b="1" dirty="0" smtClean="0">
                <a:solidFill>
                  <a:schemeClr val="bg1"/>
                </a:solidFill>
              </a:rPr>
            </a:br>
            <a:r>
              <a:rPr lang="ru-RU" sz="2000" b="1" dirty="0" smtClean="0">
                <a:solidFill>
                  <a:schemeClr val="bg1"/>
                </a:solidFill>
              </a:rPr>
              <a:t>Секция: </a:t>
            </a:r>
            <a:r>
              <a:rPr lang="ru-RU" sz="2000" b="1" dirty="0" err="1" smtClean="0">
                <a:solidFill>
                  <a:schemeClr val="bg1"/>
                </a:solidFill>
              </a:rPr>
              <a:t>Культурология</a:t>
            </a:r>
            <a:r>
              <a:rPr lang="ru-RU" sz="2000" b="1" dirty="0" smtClean="0">
                <a:solidFill>
                  <a:schemeClr val="bg1"/>
                </a:solidFill>
              </a:rPr>
              <a:t>. Этнография.</a:t>
            </a:r>
            <a:br>
              <a:rPr lang="ru-RU" sz="2000" b="1" dirty="0" smtClean="0">
                <a:solidFill>
                  <a:schemeClr val="bg1"/>
                </a:solidFill>
              </a:rPr>
            </a:br>
            <a:r>
              <a:rPr lang="ru-RU" sz="3600" b="1" dirty="0" smtClean="0">
                <a:solidFill>
                  <a:srgbClr val="FF0000"/>
                </a:solidFill>
              </a:rPr>
              <a:t/>
            </a:r>
            <a:br>
              <a:rPr lang="ru-RU" sz="3600" b="1" dirty="0" smtClean="0">
                <a:solidFill>
                  <a:srgbClr val="FF0000"/>
                </a:solidFill>
              </a:rPr>
            </a:br>
            <a:r>
              <a:rPr lang="ru-RU" sz="3600" b="1" dirty="0" smtClean="0">
                <a:solidFill>
                  <a:srgbClr val="FF0000"/>
                </a:solidFill>
              </a:rPr>
              <a:t>Тема: «Осетинские танцы – </a:t>
            </a:r>
            <a:br>
              <a:rPr lang="ru-RU" sz="3600" b="1" dirty="0" smtClean="0">
                <a:solidFill>
                  <a:srgbClr val="FF0000"/>
                </a:solidFill>
              </a:rPr>
            </a:br>
            <a:r>
              <a:rPr lang="ru-RU" sz="3600" b="1" dirty="0" smtClean="0">
                <a:solidFill>
                  <a:srgbClr val="FF0000"/>
                </a:solidFill>
              </a:rPr>
              <a:t>часть культуры </a:t>
            </a:r>
            <a:br>
              <a:rPr lang="ru-RU" sz="3600" b="1" dirty="0" smtClean="0">
                <a:solidFill>
                  <a:srgbClr val="FF0000"/>
                </a:solidFill>
              </a:rPr>
            </a:br>
            <a:r>
              <a:rPr lang="ru-RU" sz="3600" b="1" dirty="0" smtClean="0">
                <a:solidFill>
                  <a:srgbClr val="FF0000"/>
                </a:solidFill>
              </a:rPr>
              <a:t>осетинского народа» </a:t>
            </a:r>
            <a:r>
              <a:rPr lang="ru-RU" sz="2000" b="1" dirty="0" smtClean="0">
                <a:solidFill>
                  <a:srgbClr val="FF0000"/>
                </a:solidFill>
              </a:rPr>
              <a:t> </a:t>
            </a:r>
            <a:br>
              <a:rPr lang="ru-RU" sz="2000" b="1" dirty="0" smtClean="0">
                <a:solidFill>
                  <a:srgbClr val="FF0000"/>
                </a:solidFill>
              </a:rPr>
            </a:br>
            <a:r>
              <a:rPr lang="ru-RU" sz="2000" b="1" dirty="0" smtClean="0"/>
              <a:t>Автор работы:                    </a:t>
            </a:r>
            <a:r>
              <a:rPr lang="ru-RU" sz="3100" b="1" dirty="0" smtClean="0">
                <a:solidFill>
                  <a:srgbClr val="FFFF00"/>
                </a:solidFill>
              </a:rPr>
              <a:t>Маслов Станислав Олегович, 3 класс</a:t>
            </a:r>
            <a:r>
              <a:rPr lang="ru-RU" sz="2000" b="1" dirty="0" smtClean="0">
                <a:solidFill>
                  <a:srgbClr val="FFFF00"/>
                </a:solidFill>
              </a:rPr>
              <a:t/>
            </a:r>
            <a:br>
              <a:rPr lang="ru-RU" sz="2000" b="1" dirty="0" smtClean="0">
                <a:solidFill>
                  <a:srgbClr val="FFFF00"/>
                </a:solidFill>
              </a:rPr>
            </a:br>
            <a:r>
              <a:rPr lang="ru-RU" sz="2000" b="1" dirty="0" smtClean="0">
                <a:solidFill>
                  <a:srgbClr val="FFFF00"/>
                </a:solidFill>
              </a:rPr>
              <a:t> </a:t>
            </a:r>
            <a:br>
              <a:rPr lang="ru-RU" sz="2000" b="1" dirty="0" smtClean="0">
                <a:solidFill>
                  <a:srgbClr val="FFFF00"/>
                </a:solidFill>
              </a:rPr>
            </a:br>
            <a:r>
              <a:rPr lang="ru-RU" sz="2000" b="1" dirty="0" smtClean="0">
                <a:solidFill>
                  <a:srgbClr val="FFFF00"/>
                </a:solidFill>
              </a:rPr>
              <a:t>       </a:t>
            </a:r>
            <a:r>
              <a:rPr lang="ru-RU" sz="2000" b="1" dirty="0" smtClean="0">
                <a:solidFill>
                  <a:srgbClr val="FFFF00"/>
                </a:solidFill>
                <a:latin typeface="Times New Roman" pitchFamily="18" charset="0"/>
                <a:cs typeface="Times New Roman" pitchFamily="18" charset="0"/>
              </a:rPr>
              <a:t>Место выполнения работы:</a:t>
            </a:r>
            <a:br>
              <a:rPr lang="ru-RU" sz="2000" b="1" dirty="0" smtClean="0">
                <a:solidFill>
                  <a:srgbClr val="FFFF00"/>
                </a:solidFill>
                <a:latin typeface="Times New Roman" pitchFamily="18" charset="0"/>
                <a:cs typeface="Times New Roman" pitchFamily="18" charset="0"/>
              </a:rPr>
            </a:br>
            <a:r>
              <a:rPr lang="ru-RU" sz="2000" b="1" dirty="0" smtClean="0">
                <a:solidFill>
                  <a:srgbClr val="FFFF00"/>
                </a:solidFill>
                <a:latin typeface="Times New Roman" pitchFamily="18" charset="0"/>
                <a:cs typeface="Times New Roman" pitchFamily="18" charset="0"/>
              </a:rPr>
              <a:t>  МБОУ СОШ № 1</a:t>
            </a:r>
            <a:br>
              <a:rPr lang="ru-RU" sz="2000" b="1" dirty="0" smtClean="0">
                <a:solidFill>
                  <a:srgbClr val="FFFF00"/>
                </a:solidFill>
                <a:latin typeface="Times New Roman" pitchFamily="18" charset="0"/>
                <a:cs typeface="Times New Roman" pitchFamily="18" charset="0"/>
              </a:rPr>
            </a:br>
            <a:r>
              <a:rPr lang="ru-RU" sz="2000" b="1" dirty="0" smtClean="0">
                <a:solidFill>
                  <a:srgbClr val="FFFF00"/>
                </a:solidFill>
                <a:latin typeface="Times New Roman" pitchFamily="18" charset="0"/>
                <a:cs typeface="Times New Roman" pitchFamily="18" charset="0"/>
              </a:rPr>
              <a:t>        с. Камбилеевское</a:t>
            </a:r>
            <a:br>
              <a:rPr lang="ru-RU" sz="2000" b="1" dirty="0" smtClean="0">
                <a:solidFill>
                  <a:srgbClr val="FFFF00"/>
                </a:solidFill>
                <a:latin typeface="Times New Roman" pitchFamily="18" charset="0"/>
                <a:cs typeface="Times New Roman" pitchFamily="18" charset="0"/>
              </a:rPr>
            </a:br>
            <a:r>
              <a:rPr lang="ru-RU" sz="2000" b="1" dirty="0" smtClean="0">
                <a:solidFill>
                  <a:srgbClr val="FFFF00"/>
                </a:solidFill>
                <a:latin typeface="Times New Roman" pitchFamily="18" charset="0"/>
                <a:cs typeface="Times New Roman" pitchFamily="18" charset="0"/>
              </a:rPr>
              <a:t> </a:t>
            </a:r>
            <a:r>
              <a:rPr lang="ru-RU" sz="2000" b="1" dirty="0" smtClean="0">
                <a:solidFill>
                  <a:srgbClr val="FFFF00"/>
                </a:solidFill>
              </a:rPr>
              <a:t/>
            </a:r>
            <a:br>
              <a:rPr lang="ru-RU" sz="2000" b="1" dirty="0" smtClean="0">
                <a:solidFill>
                  <a:srgbClr val="FFFF00"/>
                </a:solidFill>
              </a:rPr>
            </a:br>
            <a:r>
              <a:rPr lang="ru-RU" sz="2000" b="1" dirty="0" smtClean="0"/>
              <a:t>Научный руководитель:          </a:t>
            </a:r>
            <a:r>
              <a:rPr lang="ru-RU" sz="3100" b="1" dirty="0" smtClean="0">
                <a:solidFill>
                  <a:srgbClr val="FFFF00"/>
                </a:solidFill>
              </a:rPr>
              <a:t>Маслова Олеся Владимировна</a:t>
            </a:r>
            <a:r>
              <a:rPr lang="ru-RU" sz="2000" b="1" dirty="0" smtClean="0">
                <a:solidFill>
                  <a:srgbClr val="FFFF00"/>
                </a:solidFill>
              </a:rPr>
              <a:t>,</a:t>
            </a:r>
            <a:br>
              <a:rPr lang="ru-RU" sz="2000" b="1" dirty="0" smtClean="0">
                <a:solidFill>
                  <a:srgbClr val="FFFF00"/>
                </a:solidFill>
              </a:rPr>
            </a:br>
            <a:r>
              <a:rPr lang="ru-RU" sz="2000" b="1" dirty="0" smtClean="0">
                <a:solidFill>
                  <a:srgbClr val="FFFF00"/>
                </a:solidFill>
              </a:rPr>
              <a:t>                          учитель начальных классов</a:t>
            </a:r>
            <a:endParaRPr lang="ru-RU" sz="2000" b="1" dirty="0">
              <a:solidFill>
                <a:srgbClr val="FFFF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54032"/>
          </a:xfrm>
        </p:spPr>
        <p:txBody>
          <a:bodyPr>
            <a:normAutofit/>
          </a:bodyPr>
          <a:lstStyle/>
          <a:p>
            <a:r>
              <a:rPr lang="ru-RU" sz="3200" dirty="0" smtClean="0">
                <a:solidFill>
                  <a:srgbClr val="C00000"/>
                </a:solidFill>
                <a:latin typeface="Times New Roman" pitchFamily="18" charset="0"/>
                <a:cs typeface="Times New Roman" pitchFamily="18" charset="0"/>
              </a:rPr>
              <a:t>ОБРЯДОВЫЙ ТАНЕЦ «ЧЕПЕНА»</a:t>
            </a:r>
            <a:endParaRPr lang="ru-RU" sz="3200" dirty="0">
              <a:solidFill>
                <a:srgbClr val="C00000"/>
              </a:solidFill>
              <a:latin typeface="Times New Roman" pitchFamily="18" charset="0"/>
              <a:cs typeface="Times New Roman" pitchFamily="18" charset="0"/>
            </a:endParaRPr>
          </a:p>
        </p:txBody>
      </p:sp>
      <p:pic>
        <p:nvPicPr>
          <p:cNvPr id="4" name="Содержимое 3" descr="http://erebuni.ossetia.ru/upload/resizer2/8_41df27bf6fe2b14af1e40596302e7499.jpg"/>
          <p:cNvPicPr>
            <a:picLocks noGrp="1"/>
          </p:cNvPicPr>
          <p:nvPr>
            <p:ph idx="1"/>
          </p:nvPr>
        </p:nvPicPr>
        <p:blipFill>
          <a:blip r:embed="rId2"/>
          <a:srcRect/>
          <a:stretch>
            <a:fillRect/>
          </a:stretch>
        </p:blipFill>
        <p:spPr bwMode="auto">
          <a:xfrm>
            <a:off x="1428728" y="2571744"/>
            <a:ext cx="6286544" cy="3857652"/>
          </a:xfrm>
          <a:prstGeom prst="rect">
            <a:avLst/>
          </a:prstGeom>
          <a:noFill/>
          <a:ln w="9525">
            <a:noFill/>
            <a:miter lim="800000"/>
            <a:headEnd/>
            <a:tailEnd/>
          </a:ln>
        </p:spPr>
      </p:pic>
      <p:sp>
        <p:nvSpPr>
          <p:cNvPr id="5" name="TextBox 4"/>
          <p:cNvSpPr txBox="1"/>
          <p:nvPr/>
        </p:nvSpPr>
        <p:spPr>
          <a:xfrm>
            <a:off x="142844" y="785794"/>
            <a:ext cx="8786874" cy="1815882"/>
          </a:xfrm>
          <a:prstGeom prst="rect">
            <a:avLst/>
          </a:prstGeom>
          <a:noFill/>
        </p:spPr>
        <p:txBody>
          <a:bodyPr wrap="square" rtlCol="0">
            <a:spAutoFit/>
          </a:bodyPr>
          <a:lstStyle/>
          <a:p>
            <a:r>
              <a:rPr lang="ru-RU" sz="2800" dirty="0" smtClean="0">
                <a:latin typeface="Times New Roman" pitchFamily="18" charset="0"/>
                <a:cs typeface="Times New Roman" pitchFamily="18" charset="0"/>
              </a:rPr>
              <a:t>К древнейшим видам «</a:t>
            </a:r>
            <a:r>
              <a:rPr lang="ru-RU" sz="2800" dirty="0" err="1" smtClean="0">
                <a:latin typeface="Times New Roman" pitchFamily="18" charset="0"/>
                <a:cs typeface="Times New Roman" pitchFamily="18" charset="0"/>
              </a:rPr>
              <a:t>Симда</a:t>
            </a:r>
            <a:r>
              <a:rPr lang="ru-RU" sz="2800" dirty="0" smtClean="0">
                <a:latin typeface="Times New Roman" pitchFamily="18" charset="0"/>
                <a:cs typeface="Times New Roman" pitchFamily="18" charset="0"/>
              </a:rPr>
              <a:t>»» очень близко примыкает другой массовый танец – «</a:t>
            </a:r>
            <a:r>
              <a:rPr lang="ru-RU" sz="2800" dirty="0" err="1" smtClean="0">
                <a:latin typeface="Times New Roman" pitchFamily="18" charset="0"/>
                <a:cs typeface="Times New Roman" pitchFamily="18" charset="0"/>
              </a:rPr>
              <a:t>танец</a:t>
            </a:r>
            <a:r>
              <a:rPr lang="ru-RU" sz="2800" dirty="0" smtClean="0">
                <a:latin typeface="Times New Roman" pitchFamily="18" charset="0"/>
                <a:cs typeface="Times New Roman" pitchFamily="18" charset="0"/>
              </a:rPr>
              <a:t> сплошного смеха и веселья» «</a:t>
            </a:r>
            <a:r>
              <a:rPr lang="ru-RU" sz="2800" dirty="0" err="1" smtClean="0">
                <a:latin typeface="Times New Roman" pitchFamily="18" charset="0"/>
                <a:cs typeface="Times New Roman" pitchFamily="18" charset="0"/>
              </a:rPr>
              <a:t>Чепена</a:t>
            </a:r>
            <a:r>
              <a:rPr lang="ru-RU" sz="2800" dirty="0" smtClean="0">
                <a:latin typeface="Times New Roman" pitchFamily="18" charset="0"/>
                <a:cs typeface="Times New Roman" pitchFamily="18" charset="0"/>
              </a:rPr>
              <a:t>», исполнявшийся на свадьбах исключительно взрослыми мужчинами.</a:t>
            </a:r>
            <a:endParaRPr lang="ru-RU"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0" fill="hold"/>
                                        <p:tgtEl>
                                          <p:spTgt spid="4"/>
                                        </p:tgtEl>
                                        <p:attrNameLst>
                                          <p:attrName>ppt_x</p:attrName>
                                        </p:attrNameLst>
                                      </p:cBhvr>
                                      <p:tavLst>
                                        <p:tav tm="0">
                                          <p:val>
                                            <p:strVal val="#ppt_x-.2"/>
                                          </p:val>
                                        </p:tav>
                                        <p:tav tm="100000">
                                          <p:val>
                                            <p:strVal val="#ppt_x"/>
                                          </p:val>
                                        </p:tav>
                                      </p:tavLst>
                                    </p:anim>
                                    <p:anim calcmode="lin" valueType="num">
                                      <p:cBhvr>
                                        <p:cTn id="8" dur="5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785794"/>
          </a:xfrm>
        </p:spPr>
        <p:style>
          <a:lnRef idx="2">
            <a:schemeClr val="accent2"/>
          </a:lnRef>
          <a:fillRef idx="1">
            <a:schemeClr val="lt1"/>
          </a:fillRef>
          <a:effectRef idx="0">
            <a:schemeClr val="accent2"/>
          </a:effectRef>
          <a:fontRef idx="minor">
            <a:schemeClr val="dk1"/>
          </a:fontRef>
        </p:style>
        <p:txBody>
          <a:bodyPr/>
          <a:lstStyle/>
          <a:p>
            <a:r>
              <a:rPr lang="ru-RU" dirty="0" smtClean="0"/>
              <a:t>«ТАНЕЦ НА НОСКАХ» </a:t>
            </a:r>
            <a:endParaRPr lang="ru-RU" dirty="0"/>
          </a:p>
        </p:txBody>
      </p:sp>
      <p:pic>
        <p:nvPicPr>
          <p:cNvPr id="4" name="Содержимое 3" descr="http://lifeglobe.net/x/entry/0/25.jpeg"/>
          <p:cNvPicPr>
            <a:picLocks noGrp="1"/>
          </p:cNvPicPr>
          <p:nvPr>
            <p:ph idx="1"/>
          </p:nvPr>
        </p:nvPicPr>
        <p:blipFill>
          <a:blip r:embed="rId2"/>
          <a:srcRect/>
          <a:stretch>
            <a:fillRect/>
          </a:stretch>
        </p:blipFill>
        <p:spPr bwMode="auto">
          <a:xfrm rot="20403058">
            <a:off x="146423" y="3132709"/>
            <a:ext cx="3929090" cy="3643338"/>
          </a:xfrm>
          <a:prstGeom prst="rect">
            <a:avLst/>
          </a:prstGeom>
          <a:noFill/>
          <a:ln w="9525">
            <a:noFill/>
            <a:miter lim="800000"/>
            <a:headEnd/>
            <a:tailEnd/>
          </a:ln>
        </p:spPr>
      </p:pic>
      <p:pic>
        <p:nvPicPr>
          <p:cNvPr id="2050" name="Picture 2" descr="D:\фото\стас танцы скопировала\0_1251ad_8aceccdf_orig.jpg"/>
          <p:cNvPicPr>
            <a:picLocks noChangeAspect="1" noChangeArrowheads="1"/>
          </p:cNvPicPr>
          <p:nvPr/>
        </p:nvPicPr>
        <p:blipFill>
          <a:blip r:embed="rId3" cstate="print"/>
          <a:srcRect/>
          <a:stretch>
            <a:fillRect/>
          </a:stretch>
        </p:blipFill>
        <p:spPr bwMode="auto">
          <a:xfrm rot="1236027">
            <a:off x="5325868" y="4231413"/>
            <a:ext cx="3804544" cy="2540168"/>
          </a:xfrm>
          <a:prstGeom prst="rect">
            <a:avLst/>
          </a:prstGeom>
          <a:noFill/>
        </p:spPr>
      </p:pic>
      <p:sp>
        <p:nvSpPr>
          <p:cNvPr id="5" name="TextBox 4"/>
          <p:cNvSpPr txBox="1"/>
          <p:nvPr/>
        </p:nvSpPr>
        <p:spPr>
          <a:xfrm>
            <a:off x="214282" y="928670"/>
            <a:ext cx="8715436" cy="1631216"/>
          </a:xfrm>
          <a:prstGeom prst="rect">
            <a:avLst/>
          </a:prstGeom>
          <a:noFill/>
        </p:spPr>
        <p:txBody>
          <a:bodyPr wrap="square" rtlCol="0">
            <a:spAutoFit/>
          </a:bodyPr>
          <a:lstStyle/>
          <a:p>
            <a:pPr algn="ctr" fontAlgn="base"/>
            <a:r>
              <a:rPr lang="ru-RU" sz="2000" dirty="0" smtClean="0">
                <a:latin typeface="Times New Roman" pitchFamily="18" charset="0"/>
                <a:cs typeface="Times New Roman" pitchFamily="18" charset="0"/>
              </a:rPr>
              <a:t>Соревнование на носках» - старинный народный танец.</a:t>
            </a:r>
          </a:p>
          <a:p>
            <a:pPr algn="ctr" fontAlgn="base"/>
            <a:r>
              <a:rPr lang="ru-RU" sz="2000" dirty="0" smtClean="0">
                <a:latin typeface="Times New Roman" pitchFamily="18" charset="0"/>
                <a:cs typeface="Times New Roman" pitchFamily="18" charset="0"/>
              </a:rPr>
              <a:t>Исполнялся признанными танцорами – юношами и девушками, которые в дни народных праздников и на различных семейных торжествах соревновались в лучшем исполнении танца на носках, демонстрируя пластичность, ритмическую четкость и виртуозность сложнейших движений на носках.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30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circle(in)">
                                      <p:cBhvr>
                                        <p:cTn id="10" dur="3000"/>
                                        <p:tgtEl>
                                          <p:spTgt spid="205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785794"/>
          </a:xfrm>
        </p:spPr>
        <p:txBody>
          <a:bodyPr>
            <a:normAutofit/>
          </a:bodyPr>
          <a:lstStyle/>
          <a:p>
            <a:r>
              <a:rPr lang="ru-RU" sz="2000" dirty="0" smtClean="0">
                <a:solidFill>
                  <a:srgbClr val="C00000"/>
                </a:solidFill>
                <a:latin typeface="Times New Roman" pitchFamily="18" charset="0"/>
                <a:cs typeface="Times New Roman" pitchFamily="18" charset="0"/>
              </a:rPr>
              <a:t>«ХОНГА КАФТ» - </a:t>
            </a:r>
            <a:br>
              <a:rPr lang="ru-RU" sz="2000" dirty="0" smtClean="0">
                <a:solidFill>
                  <a:srgbClr val="C00000"/>
                </a:solidFill>
                <a:latin typeface="Times New Roman" pitchFamily="18" charset="0"/>
                <a:cs typeface="Times New Roman" pitchFamily="18" charset="0"/>
              </a:rPr>
            </a:br>
            <a:r>
              <a:rPr lang="ru-RU" sz="2000" dirty="0" smtClean="0">
                <a:solidFill>
                  <a:srgbClr val="C00000"/>
                </a:solidFill>
                <a:latin typeface="Times New Roman" pitchFamily="18" charset="0"/>
                <a:cs typeface="Times New Roman" pitchFamily="18" charset="0"/>
              </a:rPr>
              <a:t>ТАНЕЦ – ПРИГЛАШЕНИЕ </a:t>
            </a:r>
            <a:endParaRPr lang="ru-RU" sz="2000" dirty="0">
              <a:solidFill>
                <a:srgbClr val="C00000"/>
              </a:solidFill>
              <a:latin typeface="Times New Roman" pitchFamily="18" charset="0"/>
              <a:cs typeface="Times New Roman" pitchFamily="18" charset="0"/>
            </a:endParaRPr>
          </a:p>
        </p:txBody>
      </p:sp>
      <p:pic>
        <p:nvPicPr>
          <p:cNvPr id="4" name="Содержимое 3" descr="https://otvet.imgsmail.ru/download/5e9d021514cebf1218520d2e93916ca8_s-6706.jpg"/>
          <p:cNvPicPr>
            <a:picLocks noGrp="1"/>
          </p:cNvPicPr>
          <p:nvPr>
            <p:ph idx="1"/>
          </p:nvPr>
        </p:nvPicPr>
        <p:blipFill>
          <a:blip r:embed="rId2"/>
          <a:srcRect/>
          <a:stretch>
            <a:fillRect/>
          </a:stretch>
        </p:blipFill>
        <p:spPr bwMode="auto">
          <a:xfrm rot="20797514">
            <a:off x="-273435" y="3394421"/>
            <a:ext cx="5013402" cy="3165222"/>
          </a:xfrm>
          <a:prstGeom prst="rect">
            <a:avLst/>
          </a:prstGeom>
          <a:noFill/>
          <a:ln w="9525">
            <a:noFill/>
            <a:miter lim="800000"/>
            <a:headEnd/>
            <a:tailEnd/>
          </a:ln>
        </p:spPr>
      </p:pic>
      <p:pic>
        <p:nvPicPr>
          <p:cNvPr id="5" name="Рисунок 4" descr="D:\фото\стас танцы скопировала\0_1251ab_4353e8ba_orig.jpg"/>
          <p:cNvPicPr/>
          <p:nvPr/>
        </p:nvPicPr>
        <p:blipFill>
          <a:blip r:embed="rId3" cstate="print"/>
          <a:srcRect/>
          <a:stretch>
            <a:fillRect/>
          </a:stretch>
        </p:blipFill>
        <p:spPr bwMode="auto">
          <a:xfrm rot="392963">
            <a:off x="5872316" y="2896447"/>
            <a:ext cx="3429024" cy="4207192"/>
          </a:xfrm>
          <a:prstGeom prst="rect">
            <a:avLst/>
          </a:prstGeom>
          <a:noFill/>
          <a:ln w="9525">
            <a:noFill/>
            <a:miter lim="800000"/>
            <a:headEnd/>
            <a:tailEnd/>
          </a:ln>
        </p:spPr>
      </p:pic>
      <p:sp>
        <p:nvSpPr>
          <p:cNvPr id="6" name="TextBox 5"/>
          <p:cNvSpPr txBox="1"/>
          <p:nvPr/>
        </p:nvSpPr>
        <p:spPr>
          <a:xfrm>
            <a:off x="0" y="785795"/>
            <a:ext cx="9144000" cy="2585323"/>
          </a:xfrm>
          <a:prstGeom prst="rect">
            <a:avLst/>
          </a:prstGeom>
          <a:noFill/>
        </p:spPr>
        <p:txBody>
          <a:bodyPr wrap="square" rtlCol="0">
            <a:spAutoFit/>
          </a:bodyPr>
          <a:lstStyle/>
          <a:p>
            <a:r>
              <a:rPr lang="ru-RU" dirty="0" smtClean="0"/>
              <a:t> </a:t>
            </a:r>
            <a:r>
              <a:rPr lang="ru-RU" dirty="0" smtClean="0">
                <a:latin typeface="Times New Roman" pitchFamily="18" charset="0"/>
                <a:cs typeface="Times New Roman" pitchFamily="18" charset="0"/>
              </a:rPr>
              <a:t>В настоящее время в Осетии наиболее распространенными народными танцами наряду с «</a:t>
            </a:r>
            <a:r>
              <a:rPr lang="ru-RU" dirty="0" err="1" smtClean="0">
                <a:latin typeface="Times New Roman" pitchFamily="18" charset="0"/>
                <a:cs typeface="Times New Roman" pitchFamily="18" charset="0"/>
              </a:rPr>
              <a:t>Симдом</a:t>
            </a:r>
            <a:r>
              <a:rPr lang="ru-RU" dirty="0" smtClean="0">
                <a:latin typeface="Times New Roman" pitchFamily="18" charset="0"/>
                <a:cs typeface="Times New Roman" pitchFamily="18" charset="0"/>
              </a:rPr>
              <a:t>» остаются «</a:t>
            </a:r>
            <a:r>
              <a:rPr lang="ru-RU" dirty="0" err="1" smtClean="0">
                <a:latin typeface="Times New Roman" pitchFamily="18" charset="0"/>
                <a:cs typeface="Times New Roman" pitchFamily="18" charset="0"/>
              </a:rPr>
              <a:t>Хонга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кафт</a:t>
            </a:r>
            <a:r>
              <a:rPr lang="ru-RU" dirty="0" smtClean="0">
                <a:latin typeface="Times New Roman" pitchFamily="18" charset="0"/>
                <a:cs typeface="Times New Roman" pitchFamily="18" charset="0"/>
              </a:rPr>
              <a:t>» (танец приглашения), «</a:t>
            </a:r>
            <a:r>
              <a:rPr lang="ru-RU" dirty="0" err="1" smtClean="0">
                <a:latin typeface="Times New Roman" pitchFamily="18" charset="0"/>
                <a:cs typeface="Times New Roman" pitchFamily="18" charset="0"/>
              </a:rPr>
              <a:t>Хонга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кафт</a:t>
            </a:r>
            <a:r>
              <a:rPr lang="ru-RU" dirty="0" smtClean="0">
                <a:latin typeface="Times New Roman" pitchFamily="18" charset="0"/>
                <a:cs typeface="Times New Roman" pitchFamily="18" charset="0"/>
              </a:rPr>
              <a:t>» - медленный, глубоко лирический танец – отличается от других своей умеренностью. Основным содержанием  «</a:t>
            </a:r>
            <a:r>
              <a:rPr lang="ru-RU" dirty="0" err="1" smtClean="0">
                <a:latin typeface="Times New Roman" pitchFamily="18" charset="0"/>
                <a:cs typeface="Times New Roman" pitchFamily="18" charset="0"/>
              </a:rPr>
              <a:t>Хонга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кафт</a:t>
            </a:r>
            <a:r>
              <a:rPr lang="ru-RU" dirty="0" smtClean="0">
                <a:latin typeface="Times New Roman" pitchFamily="18" charset="0"/>
                <a:cs typeface="Times New Roman" pitchFamily="18" charset="0"/>
              </a:rPr>
              <a:t>» является приглашение юношами девушек.   </a:t>
            </a:r>
          </a:p>
          <a:p>
            <a:r>
              <a:rPr lang="ru-RU" dirty="0" smtClean="0">
                <a:latin typeface="Times New Roman" pitchFamily="18" charset="0"/>
                <a:cs typeface="Times New Roman" pitchFamily="18" charset="0"/>
              </a:rPr>
              <a:t>     В старину «</a:t>
            </a:r>
            <a:r>
              <a:rPr lang="ru-RU" dirty="0" err="1" smtClean="0">
                <a:latin typeface="Times New Roman" pitchFamily="18" charset="0"/>
                <a:cs typeface="Times New Roman" pitchFamily="18" charset="0"/>
              </a:rPr>
              <a:t>Хонга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кафт</a:t>
            </a:r>
            <a:r>
              <a:rPr lang="ru-RU" dirty="0" smtClean="0">
                <a:latin typeface="Times New Roman" pitchFamily="18" charset="0"/>
                <a:cs typeface="Times New Roman" pitchFamily="18" charset="0"/>
              </a:rPr>
              <a:t>» исполнялся только одной парой. Со временем он изменился, пополнился новыми элементами. Рисунок танца стал красочнее, принял более оттеночную форму. Движения исполняются мягко, выразительно, непринуждённо. Девушками движения исполняются плавно.</a:t>
            </a:r>
          </a:p>
          <a:p>
            <a:pPr fontAlgn="base"/>
            <a:endParaRPr lang="ru-RU"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0" fill="hold"/>
                                        <p:tgtEl>
                                          <p:spTgt spid="4"/>
                                        </p:tgtEl>
                                        <p:attrNameLst>
                                          <p:attrName>ppt_w</p:attrName>
                                        </p:attrNameLst>
                                      </p:cBhvr>
                                      <p:tavLst>
                                        <p:tav tm="0">
                                          <p:val>
                                            <p:strVal val="#ppt_w*0.70"/>
                                          </p:val>
                                        </p:tav>
                                        <p:tav tm="100000">
                                          <p:val>
                                            <p:strVal val="#ppt_w"/>
                                          </p:val>
                                        </p:tav>
                                      </p:tavLst>
                                    </p:anim>
                                    <p:anim calcmode="lin" valueType="num">
                                      <p:cBhvr>
                                        <p:cTn id="8" dur="5000" fill="hold"/>
                                        <p:tgtEl>
                                          <p:spTgt spid="4"/>
                                        </p:tgtEl>
                                        <p:attrNameLst>
                                          <p:attrName>ppt_h</p:attrName>
                                        </p:attrNameLst>
                                      </p:cBhvr>
                                      <p:tavLst>
                                        <p:tav tm="0">
                                          <p:val>
                                            <p:strVal val="#ppt_h"/>
                                          </p:val>
                                        </p:tav>
                                        <p:tav tm="100000">
                                          <p:val>
                                            <p:strVal val="#ppt_h"/>
                                          </p:val>
                                        </p:tav>
                                      </p:tavLst>
                                    </p:anim>
                                    <p:animEffect transition="in" filter="fade">
                                      <p:cBhvr>
                                        <p:cTn id="9" dur="5000"/>
                                        <p:tgtEl>
                                          <p:spTgt spid="4"/>
                                        </p:tgtEl>
                                      </p:cBhvr>
                                    </p:animEffect>
                                  </p:childTnLst>
                                </p:cTn>
                              </p:par>
                              <p:par>
                                <p:cTn id="10" presetID="55"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0" fill="hold"/>
                                        <p:tgtEl>
                                          <p:spTgt spid="5"/>
                                        </p:tgtEl>
                                        <p:attrNameLst>
                                          <p:attrName>ppt_w</p:attrName>
                                        </p:attrNameLst>
                                      </p:cBhvr>
                                      <p:tavLst>
                                        <p:tav tm="0">
                                          <p:val>
                                            <p:strVal val="#ppt_w*0.70"/>
                                          </p:val>
                                        </p:tav>
                                        <p:tav tm="100000">
                                          <p:val>
                                            <p:strVal val="#ppt_w"/>
                                          </p:val>
                                        </p:tav>
                                      </p:tavLst>
                                    </p:anim>
                                    <p:anim calcmode="lin" valueType="num">
                                      <p:cBhvr>
                                        <p:cTn id="13" dur="5000" fill="hold"/>
                                        <p:tgtEl>
                                          <p:spTgt spid="5"/>
                                        </p:tgtEl>
                                        <p:attrNameLst>
                                          <p:attrName>ppt_h</p:attrName>
                                        </p:attrNameLst>
                                      </p:cBhvr>
                                      <p:tavLst>
                                        <p:tav tm="0">
                                          <p:val>
                                            <p:strVal val="#ppt_h"/>
                                          </p:val>
                                        </p:tav>
                                        <p:tav tm="100000">
                                          <p:val>
                                            <p:strVal val="#ppt_h"/>
                                          </p:val>
                                        </p:tav>
                                      </p:tavLst>
                                    </p:anim>
                                    <p:animEffect transition="in" filter="fade">
                                      <p:cBhvr>
                                        <p:cTn id="14" dur="5000"/>
                                        <p:tgtEl>
                                          <p:spTgt spid="5"/>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0" fill="hold"/>
                                        <p:tgtEl>
                                          <p:spTgt spid="2"/>
                                        </p:tgtEl>
                                        <p:attrNameLst>
                                          <p:attrName>ppt_x</p:attrName>
                                        </p:attrNameLst>
                                      </p:cBhvr>
                                      <p:tavLst>
                                        <p:tav tm="0">
                                          <p:val>
                                            <p:strVal val="#ppt_x-.2"/>
                                          </p:val>
                                        </p:tav>
                                        <p:tav tm="100000">
                                          <p:val>
                                            <p:strVal val="#ppt_x"/>
                                          </p:val>
                                        </p:tav>
                                      </p:tavLst>
                                    </p:anim>
                                    <p:anim calcmode="lin" valueType="num">
                                      <p:cBhvr>
                                        <p:cTn id="18" dur="5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D:\фото\Новая папка (2)\WP_20171109_17_35_16_Pro.jpg"/>
          <p:cNvPicPr>
            <a:picLocks noGrp="1" noChangeAspect="1" noChangeArrowheads="1"/>
          </p:cNvPicPr>
          <p:nvPr>
            <p:ph idx="1"/>
          </p:nvPr>
        </p:nvPicPr>
        <p:blipFill>
          <a:blip r:embed="rId2" cstate="print"/>
          <a:srcRect/>
          <a:stretch>
            <a:fillRect/>
          </a:stretch>
        </p:blipFill>
        <p:spPr bwMode="auto">
          <a:xfrm>
            <a:off x="0" y="785794"/>
            <a:ext cx="9029407" cy="507207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after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blinds(vertical)">
                                      <p:cBhvr>
                                        <p:cTn id="7" dur="30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D:\фото\Новая папка (2)\WP_20171109_17_32_07_Pro.jpg"/>
          <p:cNvPicPr>
            <a:picLocks noGrp="1" noChangeAspect="1" noChangeArrowheads="1"/>
          </p:cNvPicPr>
          <p:nvPr>
            <p:ph idx="1"/>
          </p:nvPr>
        </p:nvPicPr>
        <p:blipFill>
          <a:blip r:embed="rId2" cstate="print"/>
          <a:srcRect/>
          <a:stretch>
            <a:fillRect/>
          </a:stretch>
        </p:blipFill>
        <p:spPr bwMode="auto">
          <a:xfrm>
            <a:off x="285720" y="0"/>
            <a:ext cx="3429024" cy="6104416"/>
          </a:xfrm>
          <a:prstGeom prst="rect">
            <a:avLst/>
          </a:prstGeom>
          <a:noFill/>
        </p:spPr>
      </p:pic>
      <p:pic>
        <p:nvPicPr>
          <p:cNvPr id="32771" name="Picture 3" descr="D:\фото\Новая папка (2)\WP_20170917_12_27_29_Pro.jpg"/>
          <p:cNvPicPr>
            <a:picLocks noChangeAspect="1" noChangeArrowheads="1"/>
          </p:cNvPicPr>
          <p:nvPr/>
        </p:nvPicPr>
        <p:blipFill>
          <a:blip r:embed="rId3" cstate="print"/>
          <a:srcRect/>
          <a:stretch>
            <a:fillRect/>
          </a:stretch>
        </p:blipFill>
        <p:spPr bwMode="auto">
          <a:xfrm>
            <a:off x="4045996" y="214290"/>
            <a:ext cx="5098004" cy="2863693"/>
          </a:xfrm>
          <a:prstGeom prst="rect">
            <a:avLst/>
          </a:prstGeom>
          <a:noFill/>
        </p:spPr>
      </p:pic>
      <p:pic>
        <p:nvPicPr>
          <p:cNvPr id="32772" name="Picture 4" descr="D:\фото\стас танцы скопировала\DSCN6353.JPG"/>
          <p:cNvPicPr>
            <a:picLocks noChangeAspect="1" noChangeArrowheads="1"/>
          </p:cNvPicPr>
          <p:nvPr/>
        </p:nvPicPr>
        <p:blipFill>
          <a:blip r:embed="rId4" cstate="print"/>
          <a:srcRect/>
          <a:stretch>
            <a:fillRect/>
          </a:stretch>
        </p:blipFill>
        <p:spPr bwMode="auto">
          <a:xfrm>
            <a:off x="5429256" y="3071810"/>
            <a:ext cx="3714744" cy="2786058"/>
          </a:xfrm>
          <a:prstGeom prst="rect">
            <a:avLst/>
          </a:prstGeom>
          <a:noFill/>
        </p:spPr>
      </p:pic>
      <p:pic>
        <p:nvPicPr>
          <p:cNvPr id="32774" name="Picture 6" descr="D:\фото\стас танцы скопировала\WP_20170423_15_14_06_Pro.jpg"/>
          <p:cNvPicPr>
            <a:picLocks noChangeAspect="1" noChangeArrowheads="1"/>
          </p:cNvPicPr>
          <p:nvPr/>
        </p:nvPicPr>
        <p:blipFill>
          <a:blip r:embed="rId5" cstate="print"/>
          <a:srcRect/>
          <a:stretch>
            <a:fillRect/>
          </a:stretch>
        </p:blipFill>
        <p:spPr bwMode="auto">
          <a:xfrm>
            <a:off x="-1538687" y="0"/>
            <a:ext cx="10682687" cy="6000768"/>
          </a:xfrm>
          <a:prstGeom prst="rect">
            <a:avLst/>
          </a:prstGeom>
          <a:noFill/>
        </p:spPr>
      </p:pic>
      <p:pic>
        <p:nvPicPr>
          <p:cNvPr id="32775" name="Picture 7" descr="D:\фото\стас танцы скопировала\0_1251aa_48069c43_orig.jpg"/>
          <p:cNvPicPr>
            <a:picLocks noChangeAspect="1" noChangeArrowheads="1"/>
          </p:cNvPicPr>
          <p:nvPr/>
        </p:nvPicPr>
        <p:blipFill>
          <a:blip r:embed="rId6" cstate="print"/>
          <a:srcRect/>
          <a:stretch>
            <a:fillRect/>
          </a:stretch>
        </p:blipFill>
        <p:spPr bwMode="auto">
          <a:xfrm>
            <a:off x="-1500230" y="-1001654"/>
            <a:ext cx="10644230" cy="7106798"/>
          </a:xfrm>
          <a:prstGeom prst="rect">
            <a:avLst/>
          </a:prstGeom>
          <a:noFill/>
        </p:spPr>
      </p:pic>
      <p:pic>
        <p:nvPicPr>
          <p:cNvPr id="32776" name="Picture 8" descr="D:\фото\стас танцы скопировала\0_125092_9c4b80af_orig.jpg"/>
          <p:cNvPicPr>
            <a:picLocks noChangeAspect="1" noChangeArrowheads="1"/>
          </p:cNvPicPr>
          <p:nvPr/>
        </p:nvPicPr>
        <p:blipFill>
          <a:blip r:embed="rId7" cstate="print"/>
          <a:srcRect/>
          <a:stretch>
            <a:fillRect/>
          </a:stretch>
        </p:blipFill>
        <p:spPr bwMode="auto">
          <a:xfrm>
            <a:off x="-1357386" y="-546951"/>
            <a:ext cx="9715600" cy="6486782"/>
          </a:xfrm>
          <a:prstGeom prst="rect">
            <a:avLst/>
          </a:prstGeom>
          <a:noFill/>
        </p:spPr>
      </p:pic>
      <p:pic>
        <p:nvPicPr>
          <p:cNvPr id="32779" name="Picture 11" descr="D:\фото\стас танцы скопировала\WP_20170423_15_15_13_Pro.jpg"/>
          <p:cNvPicPr>
            <a:picLocks noChangeAspect="1" noChangeArrowheads="1"/>
          </p:cNvPicPr>
          <p:nvPr/>
        </p:nvPicPr>
        <p:blipFill>
          <a:blip r:embed="rId8"/>
          <a:srcRect/>
          <a:stretch>
            <a:fillRect/>
          </a:stretch>
        </p:blipFill>
        <p:spPr bwMode="auto">
          <a:xfrm>
            <a:off x="-1500231" y="-1000156"/>
            <a:ext cx="11954483" cy="671517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after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additive="base">
                                        <p:cTn id="7" dur="3000" fill="hold"/>
                                        <p:tgtEl>
                                          <p:spTgt spid="32770"/>
                                        </p:tgtEl>
                                        <p:attrNameLst>
                                          <p:attrName>ppt_x</p:attrName>
                                        </p:attrNameLst>
                                      </p:cBhvr>
                                      <p:tavLst>
                                        <p:tav tm="0">
                                          <p:val>
                                            <p:strVal val="#ppt_x"/>
                                          </p:val>
                                        </p:tav>
                                        <p:tav tm="100000">
                                          <p:val>
                                            <p:strVal val="#ppt_x"/>
                                          </p:val>
                                        </p:tav>
                                      </p:tavLst>
                                    </p:anim>
                                    <p:anim calcmode="lin" valueType="num">
                                      <p:cBhvr additive="base">
                                        <p:cTn id="8" dur="3000" fill="hold"/>
                                        <p:tgtEl>
                                          <p:spTgt spid="32770"/>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29" presetClass="entr" presetSubtype="0" fill="hold" nodeType="afterEffect">
                                  <p:stCondLst>
                                    <p:cond delay="0"/>
                                  </p:stCondLst>
                                  <p:childTnLst>
                                    <p:set>
                                      <p:cBhvr>
                                        <p:cTn id="11" dur="1" fill="hold">
                                          <p:stCondLst>
                                            <p:cond delay="0"/>
                                          </p:stCondLst>
                                        </p:cTn>
                                        <p:tgtEl>
                                          <p:spTgt spid="32771"/>
                                        </p:tgtEl>
                                        <p:attrNameLst>
                                          <p:attrName>style.visibility</p:attrName>
                                        </p:attrNameLst>
                                      </p:cBhvr>
                                      <p:to>
                                        <p:strVal val="visible"/>
                                      </p:to>
                                    </p:set>
                                    <p:anim calcmode="lin" valueType="num">
                                      <p:cBhvr>
                                        <p:cTn id="12" dur="5000" fill="hold"/>
                                        <p:tgtEl>
                                          <p:spTgt spid="32771"/>
                                        </p:tgtEl>
                                        <p:attrNameLst>
                                          <p:attrName>ppt_x</p:attrName>
                                        </p:attrNameLst>
                                      </p:cBhvr>
                                      <p:tavLst>
                                        <p:tav tm="0">
                                          <p:val>
                                            <p:strVal val="#ppt_x-.2"/>
                                          </p:val>
                                        </p:tav>
                                        <p:tav tm="100000">
                                          <p:val>
                                            <p:strVal val="#ppt_x"/>
                                          </p:val>
                                        </p:tav>
                                      </p:tavLst>
                                    </p:anim>
                                    <p:anim calcmode="lin" valueType="num">
                                      <p:cBhvr>
                                        <p:cTn id="13" dur="5000" fill="hold"/>
                                        <p:tgtEl>
                                          <p:spTgt spid="32771"/>
                                        </p:tgtEl>
                                        <p:attrNameLst>
                                          <p:attrName>ppt_y</p:attrName>
                                        </p:attrNameLst>
                                      </p:cBhvr>
                                      <p:tavLst>
                                        <p:tav tm="0">
                                          <p:val>
                                            <p:strVal val="#ppt_y"/>
                                          </p:val>
                                        </p:tav>
                                        <p:tav tm="100000">
                                          <p:val>
                                            <p:strVal val="#ppt_y"/>
                                          </p:val>
                                        </p:tav>
                                      </p:tavLst>
                                    </p:anim>
                                    <p:animEffect transition="in" filter="wipe(right)" prLst="gradientSize: 0.1">
                                      <p:cBhvr>
                                        <p:cTn id="14" dur="5000"/>
                                        <p:tgtEl>
                                          <p:spTgt spid="32771"/>
                                        </p:tgtEl>
                                      </p:cBhvr>
                                    </p:animEffect>
                                  </p:childTnLst>
                                </p:cTn>
                              </p:par>
                            </p:childTnLst>
                          </p:cTn>
                        </p:par>
                        <p:par>
                          <p:cTn id="15" fill="hold">
                            <p:stCondLst>
                              <p:cond delay="8000"/>
                            </p:stCondLst>
                            <p:childTnLst>
                              <p:par>
                                <p:cTn id="16" presetID="7" presetClass="entr" presetSubtype="4" fill="hold" nodeType="afterEffect">
                                  <p:stCondLst>
                                    <p:cond delay="0"/>
                                  </p:stCondLst>
                                  <p:childTnLst>
                                    <p:set>
                                      <p:cBhvr>
                                        <p:cTn id="17" dur="1" fill="hold">
                                          <p:stCondLst>
                                            <p:cond delay="0"/>
                                          </p:stCondLst>
                                        </p:cTn>
                                        <p:tgtEl>
                                          <p:spTgt spid="32772"/>
                                        </p:tgtEl>
                                        <p:attrNameLst>
                                          <p:attrName>style.visibility</p:attrName>
                                        </p:attrNameLst>
                                      </p:cBhvr>
                                      <p:to>
                                        <p:strVal val="visible"/>
                                      </p:to>
                                    </p:set>
                                    <p:anim calcmode="lin" valueType="num">
                                      <p:cBhvr additive="base">
                                        <p:cTn id="18" dur="5000" fill="hold"/>
                                        <p:tgtEl>
                                          <p:spTgt spid="32772"/>
                                        </p:tgtEl>
                                        <p:attrNameLst>
                                          <p:attrName>ppt_x</p:attrName>
                                        </p:attrNameLst>
                                      </p:cBhvr>
                                      <p:tavLst>
                                        <p:tav tm="0">
                                          <p:val>
                                            <p:strVal val="#ppt_x"/>
                                          </p:val>
                                        </p:tav>
                                        <p:tav tm="100000">
                                          <p:val>
                                            <p:strVal val="#ppt_x"/>
                                          </p:val>
                                        </p:tav>
                                      </p:tavLst>
                                    </p:anim>
                                    <p:anim calcmode="lin" valueType="num">
                                      <p:cBhvr additive="base">
                                        <p:cTn id="19" dur="5000" fill="hold"/>
                                        <p:tgtEl>
                                          <p:spTgt spid="32772"/>
                                        </p:tgtEl>
                                        <p:attrNameLst>
                                          <p:attrName>ppt_y</p:attrName>
                                        </p:attrNameLst>
                                      </p:cBhvr>
                                      <p:tavLst>
                                        <p:tav tm="0">
                                          <p:val>
                                            <p:strVal val="1+#ppt_h/2"/>
                                          </p:val>
                                        </p:tav>
                                        <p:tav tm="100000">
                                          <p:val>
                                            <p:strVal val="#ppt_y"/>
                                          </p:val>
                                        </p:tav>
                                      </p:tavLst>
                                    </p:anim>
                                  </p:childTnLst>
                                </p:cTn>
                              </p:par>
                            </p:childTnLst>
                          </p:cTn>
                        </p:par>
                        <p:par>
                          <p:cTn id="20" fill="hold">
                            <p:stCondLst>
                              <p:cond delay="13000"/>
                            </p:stCondLst>
                            <p:childTnLst>
                              <p:par>
                                <p:cTn id="21" presetID="29" presetClass="entr" presetSubtype="0" fill="hold" nodeType="afterEffect">
                                  <p:stCondLst>
                                    <p:cond delay="0"/>
                                  </p:stCondLst>
                                  <p:childTnLst>
                                    <p:set>
                                      <p:cBhvr>
                                        <p:cTn id="22" dur="1" fill="hold">
                                          <p:stCondLst>
                                            <p:cond delay="0"/>
                                          </p:stCondLst>
                                        </p:cTn>
                                        <p:tgtEl>
                                          <p:spTgt spid="32774"/>
                                        </p:tgtEl>
                                        <p:attrNameLst>
                                          <p:attrName>style.visibility</p:attrName>
                                        </p:attrNameLst>
                                      </p:cBhvr>
                                      <p:to>
                                        <p:strVal val="visible"/>
                                      </p:to>
                                    </p:set>
                                    <p:anim calcmode="lin" valueType="num">
                                      <p:cBhvr>
                                        <p:cTn id="23" dur="5000" fill="hold"/>
                                        <p:tgtEl>
                                          <p:spTgt spid="32774"/>
                                        </p:tgtEl>
                                        <p:attrNameLst>
                                          <p:attrName>ppt_x</p:attrName>
                                        </p:attrNameLst>
                                      </p:cBhvr>
                                      <p:tavLst>
                                        <p:tav tm="0">
                                          <p:val>
                                            <p:strVal val="#ppt_x-.2"/>
                                          </p:val>
                                        </p:tav>
                                        <p:tav tm="100000">
                                          <p:val>
                                            <p:strVal val="#ppt_x"/>
                                          </p:val>
                                        </p:tav>
                                      </p:tavLst>
                                    </p:anim>
                                    <p:anim calcmode="lin" valueType="num">
                                      <p:cBhvr>
                                        <p:cTn id="24" dur="5000" fill="hold"/>
                                        <p:tgtEl>
                                          <p:spTgt spid="32774"/>
                                        </p:tgtEl>
                                        <p:attrNameLst>
                                          <p:attrName>ppt_y</p:attrName>
                                        </p:attrNameLst>
                                      </p:cBhvr>
                                      <p:tavLst>
                                        <p:tav tm="0">
                                          <p:val>
                                            <p:strVal val="#ppt_y"/>
                                          </p:val>
                                        </p:tav>
                                        <p:tav tm="100000">
                                          <p:val>
                                            <p:strVal val="#ppt_y"/>
                                          </p:val>
                                        </p:tav>
                                      </p:tavLst>
                                    </p:anim>
                                    <p:animEffect transition="in" filter="wipe(right)" prLst="gradientSize: 0.1">
                                      <p:cBhvr>
                                        <p:cTn id="25" dur="5000"/>
                                        <p:tgtEl>
                                          <p:spTgt spid="32774"/>
                                        </p:tgtEl>
                                      </p:cBhvr>
                                    </p:animEffect>
                                  </p:childTnLst>
                                </p:cTn>
                              </p:par>
                            </p:childTnLst>
                          </p:cTn>
                        </p:par>
                        <p:par>
                          <p:cTn id="26" fill="hold">
                            <p:stCondLst>
                              <p:cond delay="18000"/>
                            </p:stCondLst>
                            <p:childTnLst>
                              <p:par>
                                <p:cTn id="27" presetID="29" presetClass="entr" presetSubtype="0" fill="hold" nodeType="afterEffect">
                                  <p:stCondLst>
                                    <p:cond delay="0"/>
                                  </p:stCondLst>
                                  <p:childTnLst>
                                    <p:set>
                                      <p:cBhvr>
                                        <p:cTn id="28" dur="1" fill="hold">
                                          <p:stCondLst>
                                            <p:cond delay="0"/>
                                          </p:stCondLst>
                                        </p:cTn>
                                        <p:tgtEl>
                                          <p:spTgt spid="32775"/>
                                        </p:tgtEl>
                                        <p:attrNameLst>
                                          <p:attrName>style.visibility</p:attrName>
                                        </p:attrNameLst>
                                      </p:cBhvr>
                                      <p:to>
                                        <p:strVal val="visible"/>
                                      </p:to>
                                    </p:set>
                                    <p:anim calcmode="lin" valueType="num">
                                      <p:cBhvr>
                                        <p:cTn id="29" dur="5000" fill="hold"/>
                                        <p:tgtEl>
                                          <p:spTgt spid="32775"/>
                                        </p:tgtEl>
                                        <p:attrNameLst>
                                          <p:attrName>ppt_x</p:attrName>
                                        </p:attrNameLst>
                                      </p:cBhvr>
                                      <p:tavLst>
                                        <p:tav tm="0">
                                          <p:val>
                                            <p:strVal val="#ppt_x-.2"/>
                                          </p:val>
                                        </p:tav>
                                        <p:tav tm="100000">
                                          <p:val>
                                            <p:strVal val="#ppt_x"/>
                                          </p:val>
                                        </p:tav>
                                      </p:tavLst>
                                    </p:anim>
                                    <p:anim calcmode="lin" valueType="num">
                                      <p:cBhvr>
                                        <p:cTn id="30" dur="5000" fill="hold"/>
                                        <p:tgtEl>
                                          <p:spTgt spid="32775"/>
                                        </p:tgtEl>
                                        <p:attrNameLst>
                                          <p:attrName>ppt_y</p:attrName>
                                        </p:attrNameLst>
                                      </p:cBhvr>
                                      <p:tavLst>
                                        <p:tav tm="0">
                                          <p:val>
                                            <p:strVal val="#ppt_y"/>
                                          </p:val>
                                        </p:tav>
                                        <p:tav tm="100000">
                                          <p:val>
                                            <p:strVal val="#ppt_y"/>
                                          </p:val>
                                        </p:tav>
                                      </p:tavLst>
                                    </p:anim>
                                    <p:animEffect transition="in" filter="wipe(right)" prLst="gradientSize: 0.1">
                                      <p:cBhvr>
                                        <p:cTn id="31" dur="5000"/>
                                        <p:tgtEl>
                                          <p:spTgt spid="32775"/>
                                        </p:tgtEl>
                                      </p:cBhvr>
                                    </p:animEffect>
                                  </p:childTnLst>
                                </p:cTn>
                              </p:par>
                            </p:childTnLst>
                          </p:cTn>
                        </p:par>
                        <p:par>
                          <p:cTn id="32" fill="hold">
                            <p:stCondLst>
                              <p:cond delay="23000"/>
                            </p:stCondLst>
                            <p:childTnLst>
                              <p:par>
                                <p:cTn id="33" presetID="3" presetClass="entr" presetSubtype="10" fill="hold" nodeType="afterEffect">
                                  <p:stCondLst>
                                    <p:cond delay="0"/>
                                  </p:stCondLst>
                                  <p:childTnLst>
                                    <p:set>
                                      <p:cBhvr>
                                        <p:cTn id="34" dur="1" fill="hold">
                                          <p:stCondLst>
                                            <p:cond delay="0"/>
                                          </p:stCondLst>
                                        </p:cTn>
                                        <p:tgtEl>
                                          <p:spTgt spid="32776"/>
                                        </p:tgtEl>
                                        <p:attrNameLst>
                                          <p:attrName>style.visibility</p:attrName>
                                        </p:attrNameLst>
                                      </p:cBhvr>
                                      <p:to>
                                        <p:strVal val="visible"/>
                                      </p:to>
                                    </p:set>
                                    <p:animEffect transition="in" filter="blinds(horizontal)">
                                      <p:cBhvr>
                                        <p:cTn id="35" dur="5000"/>
                                        <p:tgtEl>
                                          <p:spTgt spid="32776"/>
                                        </p:tgtEl>
                                      </p:cBhvr>
                                    </p:animEffect>
                                  </p:childTnLst>
                                </p:cTn>
                              </p:par>
                            </p:childTnLst>
                          </p:cTn>
                        </p:par>
                        <p:par>
                          <p:cTn id="36" fill="hold">
                            <p:stCondLst>
                              <p:cond delay="28000"/>
                            </p:stCondLst>
                            <p:childTnLst>
                              <p:par>
                                <p:cTn id="37" presetID="22" presetClass="entr" presetSubtype="8" fill="hold" nodeType="afterEffect">
                                  <p:stCondLst>
                                    <p:cond delay="0"/>
                                  </p:stCondLst>
                                  <p:childTnLst>
                                    <p:set>
                                      <p:cBhvr>
                                        <p:cTn id="38" dur="1" fill="hold">
                                          <p:stCondLst>
                                            <p:cond delay="0"/>
                                          </p:stCondLst>
                                        </p:cTn>
                                        <p:tgtEl>
                                          <p:spTgt spid="32779"/>
                                        </p:tgtEl>
                                        <p:attrNameLst>
                                          <p:attrName>style.visibility</p:attrName>
                                        </p:attrNameLst>
                                      </p:cBhvr>
                                      <p:to>
                                        <p:strVal val="visible"/>
                                      </p:to>
                                    </p:set>
                                    <p:animEffect transition="in" filter="wipe(left)">
                                      <p:cBhvr>
                                        <p:cTn id="39" dur="5000"/>
                                        <p:tgtEl>
                                          <p:spTgt spid="32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85728"/>
            <a:ext cx="8229600" cy="1143000"/>
          </a:xfrm>
        </p:spPr>
        <p:txBody>
          <a:bodyPr>
            <a:normAutofit fontScale="90000"/>
          </a:bodyPr>
          <a:lstStyle/>
          <a:p>
            <a:r>
              <a:rPr lang="ru-RU" dirty="0" smtClean="0"/>
              <a:t>Ансамбль «Ритмы Кавказа» </a:t>
            </a:r>
            <a:r>
              <a:rPr lang="ru-RU" dirty="0" err="1" smtClean="0"/>
              <a:t>с.Камбилеевское</a:t>
            </a:r>
            <a:r>
              <a:rPr lang="ru-RU" dirty="0" smtClean="0"/>
              <a:t>.</a:t>
            </a:r>
            <a:endParaRPr lang="ru-RU" dirty="0"/>
          </a:p>
        </p:txBody>
      </p:sp>
      <p:pic>
        <p:nvPicPr>
          <p:cNvPr id="4" name="WP_20160601_11_08_04_Pro.mp4">
            <a:hlinkClick r:id="" action="ppaction://media"/>
          </p:cNvPr>
          <p:cNvPicPr>
            <a:picLocks noGrp="1" noRot="1" noChangeAspect="1"/>
          </p:cNvPicPr>
          <p:nvPr>
            <p:ph idx="1"/>
            <a:videoFile r:link="rId1"/>
          </p:nvPr>
        </p:nvPicPr>
        <p:blipFill>
          <a:blip r:embed="rId7"/>
          <a:stretch>
            <a:fillRect/>
          </a:stretch>
        </p:blipFill>
        <p:spPr>
          <a:xfrm>
            <a:off x="-214346" y="1500174"/>
            <a:ext cx="3411547" cy="2558661"/>
          </a:xfrm>
          <a:prstGeom prst="rect">
            <a:avLst/>
          </a:prstGeom>
        </p:spPr>
      </p:pic>
      <p:pic>
        <p:nvPicPr>
          <p:cNvPr id="6" name="WP_20170627_17_26_17_Pro.mp4">
            <a:hlinkClick r:id="" action="ppaction://media"/>
          </p:cNvPr>
          <p:cNvPicPr>
            <a:picLocks noRot="1" noChangeAspect="1"/>
          </p:cNvPicPr>
          <p:nvPr>
            <a:videoFile r:link="rId2"/>
          </p:nvPr>
        </p:nvPicPr>
        <p:blipFill>
          <a:blip r:embed="rId7"/>
          <a:stretch>
            <a:fillRect/>
          </a:stretch>
        </p:blipFill>
        <p:spPr>
          <a:xfrm>
            <a:off x="6096000" y="1357298"/>
            <a:ext cx="3048000" cy="2286000"/>
          </a:xfrm>
          <a:prstGeom prst="rect">
            <a:avLst/>
          </a:prstGeom>
        </p:spPr>
      </p:pic>
      <p:pic>
        <p:nvPicPr>
          <p:cNvPr id="7" name="WP_20171205_15_35_38_Pro.mp4">
            <a:hlinkClick r:id="" action="ppaction://media"/>
          </p:cNvPr>
          <p:cNvPicPr>
            <a:picLocks noRot="1" noChangeAspect="1"/>
          </p:cNvPicPr>
          <p:nvPr>
            <a:videoFile r:link="rId3"/>
          </p:nvPr>
        </p:nvPicPr>
        <p:blipFill>
          <a:blip r:embed="rId7"/>
          <a:stretch>
            <a:fillRect/>
          </a:stretch>
        </p:blipFill>
        <p:spPr>
          <a:xfrm>
            <a:off x="0" y="4572000"/>
            <a:ext cx="3048000" cy="2286000"/>
          </a:xfrm>
          <a:prstGeom prst="rect">
            <a:avLst/>
          </a:prstGeom>
        </p:spPr>
      </p:pic>
      <p:pic>
        <p:nvPicPr>
          <p:cNvPr id="8" name="WP_20170423_13_31_19_Pro.mp4">
            <a:hlinkClick r:id="" action="ppaction://media"/>
          </p:cNvPr>
          <p:cNvPicPr>
            <a:picLocks noRot="1" noChangeAspect="1"/>
          </p:cNvPicPr>
          <p:nvPr>
            <a:videoFile r:link="rId4"/>
          </p:nvPr>
        </p:nvPicPr>
        <p:blipFill>
          <a:blip r:embed="rId7"/>
          <a:stretch>
            <a:fillRect/>
          </a:stretch>
        </p:blipFill>
        <p:spPr>
          <a:xfrm>
            <a:off x="6096000" y="4572000"/>
            <a:ext cx="3048000" cy="2286000"/>
          </a:xfrm>
          <a:prstGeom prst="rect">
            <a:avLst/>
          </a:prstGeom>
        </p:spPr>
      </p:pic>
      <p:pic>
        <p:nvPicPr>
          <p:cNvPr id="12" name="WP_20170917_12_39_35_Pro.mp4">
            <a:hlinkClick r:id="" action="ppaction://media"/>
          </p:cNvPr>
          <p:cNvPicPr>
            <a:picLocks noRot="1" noChangeAspect="1"/>
          </p:cNvPicPr>
          <p:nvPr>
            <a:videoFile r:link="rId5"/>
          </p:nvPr>
        </p:nvPicPr>
        <p:blipFill>
          <a:blip r:embed="rId7"/>
          <a:stretch>
            <a:fillRect/>
          </a:stretch>
        </p:blipFill>
        <p:spPr>
          <a:xfrm>
            <a:off x="3048000" y="2286000"/>
            <a:ext cx="3048000" cy="2286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1" fill="hold"/>
                                        <p:tgtEl>
                                          <p:spTgt spid="6"/>
                                        </p:tgtEl>
                                      </p:cBhvr>
                                    </p:cmd>
                                  </p:childTnLst>
                                </p:cTn>
                              </p:par>
                            </p:childTnLst>
                          </p:cTn>
                        </p:par>
                        <p:par>
                          <p:cTn id="10" fill="hold">
                            <p:stCondLst>
                              <p:cond delay="0"/>
                            </p:stCondLst>
                            <p:childTnLst>
                              <p:par>
                                <p:cTn id="11" presetID="1" presetClass="mediacall" presetSubtype="0" fill="hold" nodeType="afterEffect">
                                  <p:stCondLst>
                                    <p:cond delay="0"/>
                                  </p:stCondLst>
                                  <p:childTnLst>
                                    <p:cmd type="call" cmd="playFrom(0.0)">
                                      <p:cBhvr>
                                        <p:cTn id="12" dur="1" fill="hold"/>
                                        <p:tgtEl>
                                          <p:spTgt spid="7"/>
                                        </p:tgtEl>
                                      </p:cBhvr>
                                    </p:cmd>
                                  </p:childTnLst>
                                </p:cTn>
                              </p:par>
                            </p:childTnLst>
                          </p:cTn>
                        </p:par>
                        <p:par>
                          <p:cTn id="13" fill="hold">
                            <p:stCondLst>
                              <p:cond delay="0"/>
                            </p:stCondLst>
                            <p:childTnLst>
                              <p:par>
                                <p:cTn id="14" presetID="1" presetClass="mediacall" presetSubtype="0" fill="hold" nodeType="afterEffect">
                                  <p:stCondLst>
                                    <p:cond delay="0"/>
                                  </p:stCondLst>
                                  <p:childTnLst>
                                    <p:cmd type="call" cmd="playFrom(0.0)">
                                      <p:cBhvr>
                                        <p:cTn id="15" dur="1" fill="hold"/>
                                        <p:tgtEl>
                                          <p:spTgt spid="8"/>
                                        </p:tgtEl>
                                      </p:cBhvr>
                                    </p:cmd>
                                  </p:childTnLst>
                                </p:cTn>
                              </p:par>
                            </p:childTnLst>
                          </p:cTn>
                        </p:par>
                        <p:par>
                          <p:cTn id="16" fill="hold">
                            <p:stCondLst>
                              <p:cond delay="0"/>
                            </p:stCondLst>
                            <p:childTnLst>
                              <p:par>
                                <p:cTn id="17" presetID="1" presetClass="mediacall" presetSubtype="0" fill="hold" nodeType="afterEffect">
                                  <p:stCondLst>
                                    <p:cond delay="0"/>
                                  </p:stCondLst>
                                  <p:childTnLst>
                                    <p:cmd type="call" cmd="playFrom(0.0)">
                                      <p:cBhvr>
                                        <p:cTn id="18" dur="1" fill="hold"/>
                                        <p:tgtEl>
                                          <p:spTgt spid="12"/>
                                        </p:tgtEl>
                                      </p:cBhvr>
                                    </p:cmd>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circle(in)">
                                      <p:cBhvr>
                                        <p:cTn id="23" dur="2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ircle(in)">
                                      <p:cBhvr>
                                        <p:cTn id="28" dur="20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circle(in)">
                                      <p:cBhvr>
                                        <p:cTn id="33" dur="20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circle(in)">
                                      <p:cBhvr>
                                        <p:cTn id="38" dur="20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circle(in)">
                                      <p:cBhvr>
                                        <p:cTn id="43" dur="2000"/>
                                        <p:tgtEl>
                                          <p:spTgt spid="8"/>
                                        </p:tgtEl>
                                      </p:cBhvr>
                                    </p:animEffect>
                                  </p:childTnLst>
                                </p:cTn>
                              </p:par>
                            </p:childTnLst>
                          </p:cTn>
                        </p:par>
                        <p:par>
                          <p:cTn id="44" fill="hold">
                            <p:stCondLst>
                              <p:cond delay="2000"/>
                            </p:stCondLst>
                            <p:childTnLst>
                              <p:par>
                                <p:cTn id="45" presetID="22" presetClass="entr" presetSubtype="4"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down)">
                                      <p:cBhvr>
                                        <p:cTn id="47" dur="5000"/>
                                        <p:tgtEl>
                                          <p:spTgt spid="4"/>
                                        </p:tgtEl>
                                      </p:cBhvr>
                                    </p:animEffect>
                                  </p:childTnLst>
                                </p:cTn>
                              </p:par>
                            </p:childTnLst>
                          </p:cTn>
                        </p:par>
                        <p:par>
                          <p:cTn id="48" fill="hold">
                            <p:stCondLst>
                              <p:cond delay="7000"/>
                            </p:stCondLst>
                            <p:childTnLst>
                              <p:par>
                                <p:cTn id="49" presetID="6" presetClass="entr" presetSubtype="16"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circle(in)">
                                      <p:cBhvr>
                                        <p:cTn id="51" dur="5000"/>
                                        <p:tgtEl>
                                          <p:spTgt spid="12"/>
                                        </p:tgtEl>
                                      </p:cBhvr>
                                    </p:animEffect>
                                  </p:childTnLst>
                                </p:cTn>
                              </p:par>
                            </p:childTnLst>
                          </p:cTn>
                        </p:par>
                        <p:par>
                          <p:cTn id="52" fill="hold">
                            <p:stCondLst>
                              <p:cond delay="12000"/>
                            </p:stCondLst>
                            <p:childTnLst>
                              <p:par>
                                <p:cTn id="53" presetID="6" presetClass="entr" presetSubtype="16"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circle(in)">
                                      <p:cBhvr>
                                        <p:cTn id="55" dur="5000"/>
                                        <p:tgtEl>
                                          <p:spTgt spid="6"/>
                                        </p:tgtEl>
                                      </p:cBhvr>
                                    </p:animEffect>
                                  </p:childTnLst>
                                </p:cTn>
                              </p:par>
                            </p:childTnLst>
                          </p:cTn>
                        </p:par>
                        <p:par>
                          <p:cTn id="56" fill="hold">
                            <p:stCondLst>
                              <p:cond delay="17000"/>
                            </p:stCondLst>
                            <p:childTnLst>
                              <p:par>
                                <p:cTn id="57" presetID="7" presetClass="entr" presetSubtype="4"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0" fill="hold"/>
                                        <p:tgtEl>
                                          <p:spTgt spid="8"/>
                                        </p:tgtEl>
                                        <p:attrNameLst>
                                          <p:attrName>ppt_x</p:attrName>
                                        </p:attrNameLst>
                                      </p:cBhvr>
                                      <p:tavLst>
                                        <p:tav tm="0">
                                          <p:val>
                                            <p:strVal val="#ppt_x"/>
                                          </p:val>
                                        </p:tav>
                                        <p:tav tm="100000">
                                          <p:val>
                                            <p:strVal val="#ppt_x"/>
                                          </p:val>
                                        </p:tav>
                                      </p:tavLst>
                                    </p:anim>
                                    <p:anim calcmode="lin" valueType="num">
                                      <p:cBhvr additive="base">
                                        <p:cTn id="60" dur="5000" fill="hold"/>
                                        <p:tgtEl>
                                          <p:spTgt spid="8"/>
                                        </p:tgtEl>
                                        <p:attrNameLst>
                                          <p:attrName>ppt_y</p:attrName>
                                        </p:attrNameLst>
                                      </p:cBhvr>
                                      <p:tavLst>
                                        <p:tav tm="0">
                                          <p:val>
                                            <p:strVal val="1+#ppt_h/2"/>
                                          </p:val>
                                        </p:tav>
                                        <p:tav tm="100000">
                                          <p:val>
                                            <p:strVal val="#ppt_y"/>
                                          </p:val>
                                        </p:tav>
                                      </p:tavLst>
                                    </p:anim>
                                  </p:childTnLst>
                                </p:cTn>
                              </p:par>
                            </p:childTnLst>
                          </p:cTn>
                        </p:par>
                        <p:par>
                          <p:cTn id="61" fill="hold">
                            <p:stCondLst>
                              <p:cond delay="22000"/>
                            </p:stCondLst>
                            <p:childTnLst>
                              <p:par>
                                <p:cTn id="62" presetID="3" presetClass="entr" presetSubtype="10" fill="hold" nodeType="after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blinds(horizontal)">
                                      <p:cBhvr>
                                        <p:cTn id="64" dur="5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65" fill="hold" display="0">
                  <p:stCondLst>
                    <p:cond delay="indefinite"/>
                  </p:stCondLst>
                  <p:endCondLst>
                    <p:cond evt="onNext" delay="0">
                      <p:tgtEl>
                        <p:sldTgt/>
                      </p:tgtEl>
                    </p:cond>
                    <p:cond evt="onPrev" delay="0">
                      <p:tgtEl>
                        <p:sldTgt/>
                      </p:tgtEl>
                    </p:cond>
                  </p:endCondLst>
                </p:cTn>
                <p:tgtEl>
                  <p:spTgt spid="4"/>
                </p:tgtEl>
              </p:cMediaNode>
            </p:video>
            <p:seq concurrent="1" nextAc="seek">
              <p:cTn id="66" restart="whenNotActive" fill="hold" evtFilter="cancelBubble" nodeType="interactiveSeq">
                <p:stCondLst>
                  <p:cond evt="onClick" delay="0">
                    <p:tgtEl>
                      <p:spTgt spid="4"/>
                    </p:tgtEl>
                  </p:cond>
                </p:stCondLst>
                <p:endSync evt="end" delay="0">
                  <p:rtn val="all"/>
                </p:endSync>
                <p:childTnLst>
                  <p:par>
                    <p:cTn id="67" fill="hold">
                      <p:stCondLst>
                        <p:cond delay="0"/>
                      </p:stCondLst>
                      <p:childTnLst>
                        <p:par>
                          <p:cTn id="68" fill="hold">
                            <p:stCondLst>
                              <p:cond delay="0"/>
                            </p:stCondLst>
                            <p:childTnLst>
                              <p:par>
                                <p:cTn id="69" presetID="2" presetClass="mediacall" presetSubtype="0" fill="hold" nodeType="clickEffect">
                                  <p:stCondLst>
                                    <p:cond delay="0"/>
                                  </p:stCondLst>
                                  <p:childTnLst>
                                    <p:cmd type="call" cmd="togglePause">
                                      <p:cBhvr>
                                        <p:cTn id="70" dur="1" fill="hold"/>
                                        <p:tgtEl>
                                          <p:spTgt spid="4"/>
                                        </p:tgtEl>
                                      </p:cBhvr>
                                    </p:cmd>
                                  </p:childTnLst>
                                </p:cTn>
                              </p:par>
                            </p:childTnLst>
                          </p:cTn>
                        </p:par>
                      </p:childTnLst>
                    </p:cTn>
                  </p:par>
                </p:childTnLst>
              </p:cTn>
              <p:nextCondLst>
                <p:cond evt="onClick" delay="0">
                  <p:tgtEl>
                    <p:spTgt spid="4"/>
                  </p:tgtEl>
                </p:cond>
              </p:nextCondLst>
            </p:seq>
            <p:video>
              <p:cMediaNode>
                <p:cTn id="71" fill="hold" display="0">
                  <p:stCondLst>
                    <p:cond delay="indefinite"/>
                  </p:stCondLst>
                  <p:endCondLst>
                    <p:cond evt="onNext" delay="0">
                      <p:tgtEl>
                        <p:sldTgt/>
                      </p:tgtEl>
                    </p:cond>
                    <p:cond evt="onPrev" delay="0">
                      <p:tgtEl>
                        <p:sldTgt/>
                      </p:tgtEl>
                    </p:cond>
                  </p:endCondLst>
                </p:cTn>
                <p:tgtEl>
                  <p:spTgt spid="6"/>
                </p:tgtEl>
              </p:cMediaNode>
            </p:video>
            <p:seq concurrent="1" nextAc="seek">
              <p:cTn id="72" restart="whenNotActive" fill="hold" evtFilter="cancelBubble" nodeType="interactiveSeq">
                <p:stCondLst>
                  <p:cond evt="onClick" delay="0">
                    <p:tgtEl>
                      <p:spTgt spid="6"/>
                    </p:tgtEl>
                  </p:cond>
                </p:stCondLst>
                <p:endSync evt="end" delay="0">
                  <p:rtn val="all"/>
                </p:endSync>
                <p:childTnLst>
                  <p:par>
                    <p:cTn id="73" fill="hold">
                      <p:stCondLst>
                        <p:cond delay="0"/>
                      </p:stCondLst>
                      <p:childTnLst>
                        <p:par>
                          <p:cTn id="74" fill="hold">
                            <p:stCondLst>
                              <p:cond delay="0"/>
                            </p:stCondLst>
                            <p:childTnLst>
                              <p:par>
                                <p:cTn id="75" presetID="2" presetClass="mediacall" presetSubtype="0" fill="hold" nodeType="clickEffect">
                                  <p:stCondLst>
                                    <p:cond delay="0"/>
                                  </p:stCondLst>
                                  <p:childTnLst>
                                    <p:cmd type="call" cmd="togglePause">
                                      <p:cBhvr>
                                        <p:cTn id="76" dur="1" fill="hold"/>
                                        <p:tgtEl>
                                          <p:spTgt spid="6"/>
                                        </p:tgtEl>
                                      </p:cBhvr>
                                    </p:cmd>
                                  </p:childTnLst>
                                </p:cTn>
                              </p:par>
                            </p:childTnLst>
                          </p:cTn>
                        </p:par>
                      </p:childTnLst>
                    </p:cTn>
                  </p:par>
                </p:childTnLst>
              </p:cTn>
              <p:nextCondLst>
                <p:cond evt="onClick" delay="0">
                  <p:tgtEl>
                    <p:spTgt spid="6"/>
                  </p:tgtEl>
                </p:cond>
              </p:nextCondLst>
            </p:seq>
            <p:video>
              <p:cMediaNode>
                <p:cTn id="77" fill="hold" display="0">
                  <p:stCondLst>
                    <p:cond delay="indefinite"/>
                  </p:stCondLst>
                  <p:endCondLst>
                    <p:cond evt="onNext" delay="0">
                      <p:tgtEl>
                        <p:sldTgt/>
                      </p:tgtEl>
                    </p:cond>
                    <p:cond evt="onPrev" delay="0">
                      <p:tgtEl>
                        <p:sldTgt/>
                      </p:tgtEl>
                    </p:cond>
                  </p:endCondLst>
                </p:cTn>
                <p:tgtEl>
                  <p:spTgt spid="7"/>
                </p:tgtEl>
              </p:cMediaNode>
            </p:video>
            <p:seq concurrent="1" nextAc="seek">
              <p:cTn id="78" restart="whenNotActive" fill="hold" evtFilter="cancelBubble" nodeType="interactiveSeq">
                <p:stCondLst>
                  <p:cond evt="onClick" delay="0">
                    <p:tgtEl>
                      <p:spTgt spid="7"/>
                    </p:tgtEl>
                  </p:cond>
                </p:stCondLst>
                <p:endSync evt="end" delay="0">
                  <p:rtn val="all"/>
                </p:endSync>
                <p:childTnLst>
                  <p:par>
                    <p:cTn id="79" fill="hold">
                      <p:stCondLst>
                        <p:cond delay="0"/>
                      </p:stCondLst>
                      <p:childTnLst>
                        <p:par>
                          <p:cTn id="80" fill="hold">
                            <p:stCondLst>
                              <p:cond delay="0"/>
                            </p:stCondLst>
                            <p:childTnLst>
                              <p:par>
                                <p:cTn id="81" presetID="2" presetClass="mediacall" presetSubtype="0" fill="hold" nodeType="clickEffect">
                                  <p:stCondLst>
                                    <p:cond delay="0"/>
                                  </p:stCondLst>
                                  <p:childTnLst>
                                    <p:cmd type="call" cmd="togglePause">
                                      <p:cBhvr>
                                        <p:cTn id="82" dur="1" fill="hold"/>
                                        <p:tgtEl>
                                          <p:spTgt spid="7"/>
                                        </p:tgtEl>
                                      </p:cBhvr>
                                    </p:cmd>
                                  </p:childTnLst>
                                </p:cTn>
                              </p:par>
                            </p:childTnLst>
                          </p:cTn>
                        </p:par>
                      </p:childTnLst>
                    </p:cTn>
                  </p:par>
                </p:childTnLst>
              </p:cTn>
              <p:nextCondLst>
                <p:cond evt="onClick" delay="0">
                  <p:tgtEl>
                    <p:spTgt spid="7"/>
                  </p:tgtEl>
                </p:cond>
              </p:nextCondLst>
            </p:seq>
            <p:video>
              <p:cMediaNode>
                <p:cTn id="83" fill="hold" display="0">
                  <p:stCondLst>
                    <p:cond delay="indefinite"/>
                  </p:stCondLst>
                  <p:endCondLst>
                    <p:cond evt="onNext" delay="0">
                      <p:tgtEl>
                        <p:sldTgt/>
                      </p:tgtEl>
                    </p:cond>
                    <p:cond evt="onPrev" delay="0">
                      <p:tgtEl>
                        <p:sldTgt/>
                      </p:tgtEl>
                    </p:cond>
                  </p:endCondLst>
                </p:cTn>
                <p:tgtEl>
                  <p:spTgt spid="8"/>
                </p:tgtEl>
              </p:cMediaNode>
            </p:video>
            <p:seq concurrent="1" nextAc="seek">
              <p:cTn id="84" restart="whenNotActive" fill="hold" evtFilter="cancelBubble" nodeType="interactiveSeq">
                <p:stCondLst>
                  <p:cond evt="onClick" delay="0">
                    <p:tgtEl>
                      <p:spTgt spid="8"/>
                    </p:tgtEl>
                  </p:cond>
                </p:stCondLst>
                <p:endSync evt="end" delay="0">
                  <p:rtn val="all"/>
                </p:endSync>
                <p:childTnLst>
                  <p:par>
                    <p:cTn id="85" fill="hold">
                      <p:stCondLst>
                        <p:cond delay="0"/>
                      </p:stCondLst>
                      <p:childTnLst>
                        <p:par>
                          <p:cTn id="86" fill="hold">
                            <p:stCondLst>
                              <p:cond delay="0"/>
                            </p:stCondLst>
                            <p:childTnLst>
                              <p:par>
                                <p:cTn id="87" presetID="2" presetClass="mediacall" presetSubtype="0" fill="hold" nodeType="clickEffect">
                                  <p:stCondLst>
                                    <p:cond delay="0"/>
                                  </p:stCondLst>
                                  <p:childTnLst>
                                    <p:cmd type="call" cmd="togglePause">
                                      <p:cBhvr>
                                        <p:cTn id="88" dur="1" fill="hold"/>
                                        <p:tgtEl>
                                          <p:spTgt spid="8"/>
                                        </p:tgtEl>
                                      </p:cBhvr>
                                    </p:cmd>
                                  </p:childTnLst>
                                </p:cTn>
                              </p:par>
                            </p:childTnLst>
                          </p:cTn>
                        </p:par>
                      </p:childTnLst>
                    </p:cTn>
                  </p:par>
                </p:childTnLst>
              </p:cTn>
              <p:nextCondLst>
                <p:cond evt="onClick" delay="0">
                  <p:tgtEl>
                    <p:spTgt spid="8"/>
                  </p:tgtEl>
                </p:cond>
              </p:nextCondLst>
            </p:seq>
            <p:video>
              <p:cMediaNode>
                <p:cTn id="89" fill="hold" display="0">
                  <p:stCondLst>
                    <p:cond delay="indefinite"/>
                  </p:stCondLst>
                  <p:endCondLst>
                    <p:cond evt="onNext" delay="0">
                      <p:tgtEl>
                        <p:sldTgt/>
                      </p:tgtEl>
                    </p:cond>
                    <p:cond evt="onPrev" delay="0">
                      <p:tgtEl>
                        <p:sldTgt/>
                      </p:tgtEl>
                    </p:cond>
                  </p:endCondLst>
                </p:cTn>
                <p:tgtEl>
                  <p:spTgt spid="12"/>
                </p:tgtEl>
              </p:cMediaNode>
            </p:video>
            <p:seq concurrent="1" nextAc="seek">
              <p:cTn id="90" restart="whenNotActive" fill="hold" evtFilter="cancelBubble" nodeType="interactiveSeq">
                <p:stCondLst>
                  <p:cond evt="onClick" delay="0">
                    <p:tgtEl>
                      <p:spTgt spid="12"/>
                    </p:tgtEl>
                  </p:cond>
                </p:stCondLst>
                <p:endSync evt="end" delay="0">
                  <p:rtn val="all"/>
                </p:endSync>
                <p:childTnLst>
                  <p:par>
                    <p:cTn id="91" fill="hold">
                      <p:stCondLst>
                        <p:cond delay="0"/>
                      </p:stCondLst>
                      <p:childTnLst>
                        <p:par>
                          <p:cTn id="92" fill="hold">
                            <p:stCondLst>
                              <p:cond delay="0"/>
                            </p:stCondLst>
                            <p:childTnLst>
                              <p:par>
                                <p:cTn id="93" presetID="2" presetClass="mediacall" presetSubtype="0" fill="hold" nodeType="clickEffect">
                                  <p:stCondLst>
                                    <p:cond delay="0"/>
                                  </p:stCondLst>
                                  <p:childTnLst>
                                    <p:cmd type="call" cmd="togglePause">
                                      <p:cBhvr>
                                        <p:cTn id="94"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a:buNone/>
            </a:pPr>
            <a:endParaRPr lang="ru-RU" dirty="0" smtClean="0"/>
          </a:p>
          <a:p>
            <a:pPr>
              <a:buNone/>
            </a:pPr>
            <a:endParaRPr lang="ru-RU" dirty="0" smtClean="0"/>
          </a:p>
          <a:p>
            <a:pPr>
              <a:buNone/>
            </a:pPr>
            <a:endParaRPr lang="ru-RU" dirty="0" smtClean="0"/>
          </a:p>
          <a:p>
            <a:pPr>
              <a:buNone/>
            </a:pPr>
            <a:endParaRPr lang="ru-RU" dirty="0" smtClean="0"/>
          </a:p>
          <a:p>
            <a:pPr algn="r">
              <a:buNone/>
            </a:pPr>
            <a:endParaRPr lang="ru-RU" sz="1800" dirty="0" smtClean="0">
              <a:latin typeface="Times New Roman" pitchFamily="18" charset="0"/>
              <a:cs typeface="Times New Roman" pitchFamily="18" charset="0"/>
            </a:endParaRPr>
          </a:p>
          <a:p>
            <a:pPr algn="r">
              <a:buNone/>
            </a:pPr>
            <a:endParaRPr lang="ru-RU" sz="1800" dirty="0" smtClean="0">
              <a:latin typeface="Times New Roman" pitchFamily="18" charset="0"/>
              <a:cs typeface="Times New Roman" pitchFamily="18" charset="0"/>
            </a:endParaRPr>
          </a:p>
          <a:p>
            <a:pPr algn="r">
              <a:buNone/>
            </a:pPr>
            <a:endParaRPr lang="ru-RU" sz="1800" dirty="0" smtClean="0">
              <a:latin typeface="Times New Roman" pitchFamily="18" charset="0"/>
              <a:cs typeface="Times New Roman" pitchFamily="18" charset="0"/>
            </a:endParaRPr>
          </a:p>
          <a:p>
            <a:pPr algn="r">
              <a:buNone/>
            </a:pPr>
            <a:endParaRPr lang="ru-RU" sz="1800" dirty="0" smtClean="0">
              <a:latin typeface="Times New Roman" pitchFamily="18" charset="0"/>
              <a:cs typeface="Times New Roman" pitchFamily="18" charset="0"/>
            </a:endParaRPr>
          </a:p>
          <a:p>
            <a:pPr algn="r">
              <a:buNone/>
            </a:pPr>
            <a:endParaRPr lang="ru-RU" sz="1800" dirty="0" smtClean="0">
              <a:latin typeface="Times New Roman" pitchFamily="18" charset="0"/>
              <a:cs typeface="Times New Roman" pitchFamily="18" charset="0"/>
            </a:endParaRPr>
          </a:p>
          <a:p>
            <a:pPr algn="r">
              <a:buNone/>
            </a:pPr>
            <a:endParaRPr lang="ru-RU" sz="1800" dirty="0" smtClean="0">
              <a:latin typeface="Times New Roman" pitchFamily="18" charset="0"/>
              <a:cs typeface="Times New Roman" pitchFamily="18" charset="0"/>
            </a:endParaRPr>
          </a:p>
        </p:txBody>
      </p:sp>
      <p:pic>
        <p:nvPicPr>
          <p:cNvPr id="1026" name="Picture 2" descr="D:\фото\стас танцы скопировала\0_1251ab_4353e8ba_orig.jpg"/>
          <p:cNvPicPr>
            <a:picLocks noChangeAspect="1" noChangeArrowheads="1"/>
          </p:cNvPicPr>
          <p:nvPr/>
        </p:nvPicPr>
        <p:blipFill>
          <a:blip r:embed="rId3" cstate="print"/>
          <a:srcRect/>
          <a:stretch>
            <a:fillRect/>
          </a:stretch>
        </p:blipFill>
        <p:spPr bwMode="auto">
          <a:xfrm rot="923818">
            <a:off x="6354505" y="290678"/>
            <a:ext cx="2745496" cy="4112076"/>
          </a:xfrm>
          <a:prstGeom prst="ellipse">
            <a:avLst/>
          </a:prstGeom>
          <a:ln>
            <a:noFill/>
          </a:ln>
          <a:effectLst>
            <a:softEdge rad="112500"/>
          </a:effectLst>
        </p:spPr>
      </p:pic>
      <p:pic>
        <p:nvPicPr>
          <p:cNvPr id="1027" name="Picture 3" descr="D:\фото\стас танцы скопировала\WP_20170423_15_14_06_Pro.jpg"/>
          <p:cNvPicPr>
            <a:picLocks noChangeAspect="1" noChangeArrowheads="1"/>
          </p:cNvPicPr>
          <p:nvPr/>
        </p:nvPicPr>
        <p:blipFill>
          <a:blip r:embed="rId4" cstate="print"/>
          <a:srcRect/>
          <a:stretch>
            <a:fillRect/>
          </a:stretch>
        </p:blipFill>
        <p:spPr bwMode="auto">
          <a:xfrm>
            <a:off x="1928794" y="4143380"/>
            <a:ext cx="3904913" cy="2193501"/>
          </a:xfrm>
          <a:prstGeom prst="rect">
            <a:avLst/>
          </a:prstGeom>
          <a:ln>
            <a:noFill/>
          </a:ln>
          <a:effectLst>
            <a:softEdge rad="112500"/>
          </a:effectLst>
        </p:spPr>
      </p:pic>
      <p:pic>
        <p:nvPicPr>
          <p:cNvPr id="1028" name="Picture 4" descr="D:\фото\стас танцы скопировала\0_125092_9c4b80af_orig.jpg"/>
          <p:cNvPicPr>
            <a:picLocks noChangeAspect="1" noChangeArrowheads="1"/>
          </p:cNvPicPr>
          <p:nvPr/>
        </p:nvPicPr>
        <p:blipFill>
          <a:blip r:embed="rId5" cstate="print"/>
          <a:srcRect/>
          <a:stretch>
            <a:fillRect/>
          </a:stretch>
        </p:blipFill>
        <p:spPr bwMode="auto">
          <a:xfrm rot="20528448">
            <a:off x="17759" y="192595"/>
            <a:ext cx="2964837" cy="1979523"/>
          </a:xfrm>
          <a:prstGeom prst="ellipse">
            <a:avLst/>
          </a:prstGeom>
          <a:ln>
            <a:noFill/>
          </a:ln>
          <a:effectLst>
            <a:softEdge rad="112500"/>
          </a:effectLst>
        </p:spPr>
      </p:pic>
      <p:pic>
        <p:nvPicPr>
          <p:cNvPr id="1029" name="Picture 5" descr="D:\фото\стас танцы скопировала\WP_20170601_11_04_58_Pro.jpg"/>
          <p:cNvPicPr>
            <a:picLocks noChangeAspect="1" noChangeArrowheads="1"/>
          </p:cNvPicPr>
          <p:nvPr/>
        </p:nvPicPr>
        <p:blipFill>
          <a:blip r:embed="rId6" cstate="print"/>
          <a:srcRect/>
          <a:stretch>
            <a:fillRect/>
          </a:stretch>
        </p:blipFill>
        <p:spPr bwMode="auto">
          <a:xfrm>
            <a:off x="1928794" y="1071546"/>
            <a:ext cx="4578311" cy="2571768"/>
          </a:xfrm>
          <a:prstGeom prst="ellipse">
            <a:avLst/>
          </a:prstGeom>
          <a:ln>
            <a:noFill/>
          </a:ln>
          <a:effectLst>
            <a:softEdge rad="112500"/>
          </a:effectLst>
        </p:spPr>
      </p:pic>
      <p:sp>
        <p:nvSpPr>
          <p:cNvPr id="11" name="TextBox 10"/>
          <p:cNvSpPr txBox="1"/>
          <p:nvPr/>
        </p:nvSpPr>
        <p:spPr>
          <a:xfrm>
            <a:off x="4786314" y="4500570"/>
            <a:ext cx="1500198" cy="369332"/>
          </a:xfrm>
          <a:prstGeom prst="rect">
            <a:avLst/>
          </a:prstGeom>
          <a:noFill/>
        </p:spPr>
        <p:txBody>
          <a:bodyPr wrap="square" rtlCol="0">
            <a:spAutoFit/>
          </a:bodyPr>
          <a:lstStyle/>
          <a:p>
            <a:endParaRPr lang="ru-RU" dirty="0"/>
          </a:p>
        </p:txBody>
      </p:sp>
      <p:pic>
        <p:nvPicPr>
          <p:cNvPr id="13" name="для презентации.mp3">
            <a:hlinkClick r:id="" action="ppaction://media"/>
          </p:cNvPr>
          <p:cNvPicPr>
            <a:picLocks noRot="1" noChangeAspect="1"/>
          </p:cNvPicPr>
          <p:nvPr>
            <a:audioFile r:link="rId1"/>
          </p:nvPr>
        </p:nvPicPr>
        <p:blipFill>
          <a:blip r:embed="rId7"/>
          <a:stretch>
            <a:fillRect/>
          </a:stretch>
        </p:blipFill>
        <p:spPr>
          <a:xfrm>
            <a:off x="214282" y="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6" presetClass="entr" presetSubtype="16" fill="hold" nodeType="after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circle(in)">
                                      <p:cBhvr>
                                        <p:cTn id="10" dur="3000"/>
                                        <p:tgtEl>
                                          <p:spTgt spid="1028"/>
                                        </p:tgtEl>
                                      </p:cBhvr>
                                    </p:animEffect>
                                  </p:childTnLst>
                                </p:cTn>
                              </p:par>
                            </p:childTnLst>
                          </p:cTn>
                        </p:par>
                        <p:par>
                          <p:cTn id="11" fill="hold">
                            <p:stCondLst>
                              <p:cond delay="3000"/>
                            </p:stCondLst>
                            <p:childTnLst>
                              <p:par>
                                <p:cTn id="12" presetID="5" presetClass="entr" presetSubtype="10" fill="hold" nodeType="after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checkerboard(across)">
                                      <p:cBhvr>
                                        <p:cTn id="14" dur="3000"/>
                                        <p:tgtEl>
                                          <p:spTgt spid="1027"/>
                                        </p:tgtEl>
                                      </p:cBhvr>
                                    </p:animEffect>
                                  </p:childTnLst>
                                </p:cTn>
                              </p:par>
                            </p:childTnLst>
                          </p:cTn>
                        </p:par>
                        <p:par>
                          <p:cTn id="15" fill="hold">
                            <p:stCondLst>
                              <p:cond delay="6000"/>
                            </p:stCondLst>
                            <p:childTnLst>
                              <p:par>
                                <p:cTn id="16" presetID="6" presetClass="entr" presetSubtype="16" fill="hold" nodeType="afterEffect">
                                  <p:stCondLst>
                                    <p:cond delay="0"/>
                                  </p:stCondLst>
                                  <p:childTnLst>
                                    <p:set>
                                      <p:cBhvr>
                                        <p:cTn id="17" dur="1" fill="hold">
                                          <p:stCondLst>
                                            <p:cond delay="0"/>
                                          </p:stCondLst>
                                        </p:cTn>
                                        <p:tgtEl>
                                          <p:spTgt spid="1029"/>
                                        </p:tgtEl>
                                        <p:attrNameLst>
                                          <p:attrName>style.visibility</p:attrName>
                                        </p:attrNameLst>
                                      </p:cBhvr>
                                      <p:to>
                                        <p:strVal val="visible"/>
                                      </p:to>
                                    </p:set>
                                    <p:animEffect transition="in" filter="circle(in)">
                                      <p:cBhvr>
                                        <p:cTn id="18" dur="3000"/>
                                        <p:tgtEl>
                                          <p:spTgt spid="1029"/>
                                        </p:tgtEl>
                                      </p:cBhvr>
                                    </p:animEffect>
                                  </p:childTnLst>
                                </p:cTn>
                              </p:par>
                            </p:childTnLst>
                          </p:cTn>
                        </p:par>
                        <p:par>
                          <p:cTn id="19" fill="hold">
                            <p:stCondLst>
                              <p:cond delay="9000"/>
                            </p:stCondLst>
                            <p:childTnLst>
                              <p:par>
                                <p:cTn id="20" presetID="6" presetClass="entr" presetSubtype="16" fill="hold" nodeType="after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circle(in)">
                                      <p:cBhvr>
                                        <p:cTn id="22" dur="3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23" repeatCount="indefinite" fill="hold" display="0">
                  <p:stCondLst>
                    <p:cond delay="indefinite"/>
                  </p:stCondLst>
                  <p:endCondLst>
                    <p:cond evt="onPrev" delay="0">
                      <p:tgtEl>
                        <p:sldTgt/>
                      </p:tgtEl>
                    </p:cond>
                    <p:cond evt="onStopAudio" delay="0">
                      <p:tgtEl>
                        <p:sldTgt/>
                      </p:tgtEl>
                    </p:cond>
                  </p:endCondLst>
                </p:cTn>
                <p:tgtEl>
                  <p:spTgt spid="1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lin ang="5400000" scaled="0"/>
          <a:tileRect/>
        </a:gradFill>
        <a:effectLst/>
      </p:bgPr>
    </p:bg>
    <p:spTree>
      <p:nvGrpSpPr>
        <p:cNvPr id="1" name=""/>
        <p:cNvGrpSpPr/>
        <p:nvPr/>
      </p:nvGrpSpPr>
      <p:grpSpPr>
        <a:xfrm>
          <a:off x="0" y="0"/>
          <a:ext cx="0" cy="0"/>
          <a:chOff x="0" y="0"/>
          <a:chExt cx="0" cy="0"/>
        </a:xfrm>
      </p:grpSpPr>
      <p:pic>
        <p:nvPicPr>
          <p:cNvPr id="5" name="Picture 6" descr="C:\Users\Наташа\Desktop\0_63e36_d8d74400_XL.jpg"/>
          <p:cNvPicPr>
            <a:picLocks noChangeAspect="1" noChangeArrowheads="1"/>
          </p:cNvPicPr>
          <p:nvPr/>
        </p:nvPicPr>
        <p:blipFill>
          <a:blip r:embed="rId2" cstate="print"/>
          <a:srcRect/>
          <a:stretch>
            <a:fillRect/>
          </a:stretch>
        </p:blipFill>
        <p:spPr bwMode="auto">
          <a:xfrm>
            <a:off x="214282" y="2714620"/>
            <a:ext cx="8159285" cy="3500462"/>
          </a:xfrm>
          <a:prstGeom prst="round2DiagRect">
            <a:avLst>
              <a:gd name="adj1" fmla="val 16667"/>
              <a:gd name="adj2" fmla="val 50000"/>
            </a:avLst>
          </a:prstGeom>
          <a:ln w="88900" cap="sq">
            <a:solidFill>
              <a:srgbClr val="FFFFFF"/>
            </a:solidFill>
            <a:miter lim="800000"/>
          </a:ln>
          <a:effectLst>
            <a:outerShdw blurRad="254000" algn="tl" rotWithShape="0">
              <a:srgbClr val="000000">
                <a:alpha val="43000"/>
              </a:srgbClr>
            </a:outerShdw>
          </a:effectLst>
        </p:spPr>
      </p:pic>
      <p:sp>
        <p:nvSpPr>
          <p:cNvPr id="8" name="Прямоугольник 7"/>
          <p:cNvSpPr/>
          <p:nvPr/>
        </p:nvSpPr>
        <p:spPr>
          <a:xfrm>
            <a:off x="214282" y="214291"/>
            <a:ext cx="8929718" cy="2246769"/>
          </a:xfrm>
          <a:prstGeom prst="rect">
            <a:avLst/>
          </a:prstGeom>
        </p:spPr>
        <p:txBody>
          <a:bodyPr wrap="square">
            <a:spAutoFit/>
          </a:bodyPr>
          <a:lstStyle/>
          <a:p>
            <a:pPr lvl="0" fontAlgn="base">
              <a:spcBef>
                <a:spcPct val="0"/>
              </a:spcBef>
              <a:spcAft>
                <a:spcPct val="0"/>
              </a:spcAft>
            </a:pPr>
            <a:r>
              <a:rPr lang="ru-RU" sz="2000" dirty="0" smtClean="0">
                <a:latin typeface="Times New Roman" pitchFamily="18" charset="0"/>
                <a:ea typeface="Times New Roman" pitchFamily="18" charset="0"/>
                <a:cs typeface="Times New Roman" pitchFamily="18" charset="0"/>
              </a:rPr>
              <a:t>Осетинская хореография является зеркалом духовной жизни, создавшего их народа. В танцах отражена не только его героическая история с самых древних времён и до наших дней, но и раскрываются лучшие черты национального характера. Так, перед исследователями осетинской традиционной хореографии стала проблема содержания танцев. Во многом постановка этой проблемы была предопределена самой традиции, поскольку понимание присуще каждому танцу особого содержания было заложено в самом названии</a:t>
            </a:r>
            <a:r>
              <a:rPr lang="ru-RU" dirty="0" smtClean="0">
                <a:solidFill>
                  <a:srgbClr val="000000"/>
                </a:solidFill>
                <a:latin typeface="Times New Roman" pitchFamily="18" charset="0"/>
                <a:ea typeface="Times New Roman" pitchFamily="18" charset="0"/>
                <a:cs typeface="Times New Roman" pitchFamily="18" charset="0"/>
              </a:rPr>
              <a:t>. </a:t>
            </a:r>
            <a:endParaRPr lang="ru-RU" sz="2000" dirty="0"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0" fill="hold"/>
                                        <p:tgtEl>
                                          <p:spTgt spid="8"/>
                                        </p:tgtEl>
                                        <p:attrNameLst>
                                          <p:attrName>ppt_x</p:attrName>
                                        </p:attrNameLst>
                                      </p:cBhvr>
                                      <p:tavLst>
                                        <p:tav tm="0">
                                          <p:val>
                                            <p:strVal val="1+#ppt_w/2"/>
                                          </p:val>
                                        </p:tav>
                                        <p:tav tm="100000">
                                          <p:val>
                                            <p:strVal val="#ppt_x"/>
                                          </p:val>
                                        </p:tav>
                                      </p:tavLst>
                                    </p:anim>
                                    <p:anim calcmode="lin" valueType="num">
                                      <p:cBhvr additive="base">
                                        <p:cTn id="8" dur="50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500438"/>
            <a:ext cx="8801072" cy="3357562"/>
          </a:xfrm>
        </p:spPr>
        <p:txBody>
          <a:bodyPr>
            <a:normAutofit fontScale="90000"/>
          </a:bodyPr>
          <a:lstStyle/>
          <a:p>
            <a:r>
              <a:rPr lang="ru-RU" sz="1600" b="1" dirty="0" smtClean="0">
                <a:latin typeface="Times New Roman" pitchFamily="18" charset="0"/>
                <a:cs typeface="Times New Roman" pitchFamily="18" charset="0"/>
              </a:rPr>
              <a:t>Танец у осетин лишь в редких случаях имел обрядовое значение. О том, какое значение имел танец в быту предков осетин, свидетельствует эпическое наследие осетинского народа. Так, в сказании «Женитьба Сослана» безымянные творцы героического эпоса описывают блестящий сольный мужской танец.</a:t>
            </a:r>
            <a:br>
              <a:rPr lang="ru-RU" sz="16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И вскочил тут Сослан, да и начал пляску,</a:t>
            </a:r>
            <a:br>
              <a:rPr lang="ru-RU" sz="16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Он сперва на земле проплясал немало…</a:t>
            </a:r>
            <a:br>
              <a:rPr lang="ru-RU" sz="16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А затем на </a:t>
            </a:r>
            <a:r>
              <a:rPr lang="ru-RU" sz="1600" b="1" dirty="0" err="1" smtClean="0">
                <a:latin typeface="Times New Roman" pitchFamily="18" charset="0"/>
                <a:cs typeface="Times New Roman" pitchFamily="18" charset="0"/>
              </a:rPr>
              <a:t>фынге</a:t>
            </a:r>
            <a:r>
              <a:rPr lang="ru-RU" sz="1600" b="1" dirty="0" smtClean="0">
                <a:latin typeface="Times New Roman" pitchFamily="18" charset="0"/>
                <a:cs typeface="Times New Roman" pitchFamily="18" charset="0"/>
              </a:rPr>
              <a:t> продолжал он пляску</a:t>
            </a:r>
            <a:br>
              <a:rPr lang="ru-RU" sz="16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Тут он начал плясать еще искуснее,</a:t>
            </a:r>
            <a:br>
              <a:rPr lang="ru-RU" sz="16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Закружился волчком по самому краю,</a:t>
            </a:r>
            <a:br>
              <a:rPr lang="ru-RU" sz="16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Ни капли не пролил ,не сбросил ни крохи…</a:t>
            </a:r>
            <a:br>
              <a:rPr lang="ru-RU" sz="1600" b="1" dirty="0" smtClean="0">
                <a:latin typeface="Times New Roman" pitchFamily="18" charset="0"/>
                <a:cs typeface="Times New Roman" pitchFamily="18" charset="0"/>
              </a:rPr>
            </a:br>
            <a:r>
              <a:rPr lang="ru-RU" sz="1600" b="1" dirty="0" err="1" smtClean="0">
                <a:latin typeface="Times New Roman" pitchFamily="18" charset="0"/>
                <a:cs typeface="Times New Roman" pitchFamily="18" charset="0"/>
              </a:rPr>
              <a:t>Сослану</a:t>
            </a:r>
            <a:r>
              <a:rPr lang="ru-RU" sz="1600" b="1" dirty="0" smtClean="0">
                <a:latin typeface="Times New Roman" pitchFamily="18" charset="0"/>
                <a:cs typeface="Times New Roman" pitchFamily="18" charset="0"/>
              </a:rPr>
              <a:t> под ноги мечи подставляли,</a:t>
            </a:r>
            <a:br>
              <a:rPr lang="ru-RU" sz="16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Мечи уставили остриями кверху,</a:t>
            </a:r>
            <a:br>
              <a:rPr lang="ru-RU" sz="16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А Сослан пляшет – на мечах вертится,</a:t>
            </a:r>
            <a:br>
              <a:rPr lang="ru-RU" sz="16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Будто бы вертится колесо мельницы.</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endParaRPr lang="ru-RU" sz="1600" dirty="0">
              <a:latin typeface="Times New Roman" pitchFamily="18" charset="0"/>
              <a:cs typeface="Times New Roman" pitchFamily="18" charset="0"/>
            </a:endParaRPr>
          </a:p>
        </p:txBody>
      </p:sp>
      <p:pic>
        <p:nvPicPr>
          <p:cNvPr id="4" name="Picture 2" descr="C:\Users\Наташа\Desktop\dancing_ossetin.JPG"/>
          <p:cNvPicPr>
            <a:picLocks noGrp="1" noChangeAspect="1" noChangeArrowheads="1"/>
          </p:cNvPicPr>
          <p:nvPr>
            <p:ph idx="1"/>
          </p:nvPr>
        </p:nvPicPr>
        <p:blipFill>
          <a:blip r:embed="rId3" cstate="print"/>
          <a:srcRect/>
          <a:stretch>
            <a:fillRect/>
          </a:stretch>
        </p:blipFill>
        <p:spPr bwMode="auto">
          <a:xfrm>
            <a:off x="1928794" y="0"/>
            <a:ext cx="5357850" cy="344911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0" fill="hold"/>
                                        <p:tgtEl>
                                          <p:spTgt spid="4"/>
                                        </p:tgtEl>
                                        <p:attrNameLst>
                                          <p:attrName>ppt_w</p:attrName>
                                        </p:attrNameLst>
                                      </p:cBhvr>
                                      <p:tavLst>
                                        <p:tav tm="0">
                                          <p:val>
                                            <p:strVal val="#ppt_w*0.70"/>
                                          </p:val>
                                        </p:tav>
                                        <p:tav tm="100000">
                                          <p:val>
                                            <p:strVal val="#ppt_w"/>
                                          </p:val>
                                        </p:tav>
                                      </p:tavLst>
                                    </p:anim>
                                    <p:anim calcmode="lin" valueType="num">
                                      <p:cBhvr>
                                        <p:cTn id="8" dur="3000" fill="hold"/>
                                        <p:tgtEl>
                                          <p:spTgt spid="4"/>
                                        </p:tgtEl>
                                        <p:attrNameLst>
                                          <p:attrName>ppt_h</p:attrName>
                                        </p:attrNameLst>
                                      </p:cBhvr>
                                      <p:tavLst>
                                        <p:tav tm="0">
                                          <p:val>
                                            <p:strVal val="#ppt_h"/>
                                          </p:val>
                                        </p:tav>
                                        <p:tav tm="100000">
                                          <p:val>
                                            <p:strVal val="#ppt_h"/>
                                          </p:val>
                                        </p:tav>
                                      </p:tavLst>
                                    </p:anim>
                                    <p:animEffect transition="in" filter="fade">
                                      <p:cBhvr>
                                        <p:cTn id="9" dur="3000"/>
                                        <p:tgtEl>
                                          <p:spTgt spid="4"/>
                                        </p:tgtEl>
                                      </p:cBhvr>
                                    </p:animEffect>
                                  </p:childTnLst>
                                </p:cTn>
                              </p:par>
                              <p:par>
                                <p:cTn id="10" presetID="22" presetClass="entr" presetSubtype="4"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928670"/>
          </a:xfrm>
        </p:spPr>
        <p:txBody>
          <a:bodyPr>
            <a:normAutofit fontScale="90000"/>
          </a:bodyPr>
          <a:lstStyle/>
          <a:p>
            <a:r>
              <a:rPr lang="ru-RU" dirty="0" smtClean="0">
                <a:solidFill>
                  <a:srgbClr val="C00000"/>
                </a:solidFill>
              </a:rPr>
              <a:t>Обрядовый танец «</a:t>
            </a:r>
            <a:r>
              <a:rPr lang="ru-RU" dirty="0" err="1" smtClean="0">
                <a:solidFill>
                  <a:srgbClr val="C00000"/>
                </a:solidFill>
              </a:rPr>
              <a:t>Цоппай</a:t>
            </a:r>
            <a:r>
              <a:rPr lang="ru-RU" dirty="0" smtClean="0">
                <a:solidFill>
                  <a:srgbClr val="C00000"/>
                </a:solidFill>
              </a:rPr>
              <a:t>»</a:t>
            </a:r>
            <a:r>
              <a:rPr lang="ru-RU" dirty="0" smtClean="0"/>
              <a:t/>
            </a:r>
            <a:br>
              <a:rPr lang="ru-RU" dirty="0" smtClean="0"/>
            </a:br>
            <a:endParaRPr lang="ru-RU" dirty="0"/>
          </a:p>
        </p:txBody>
      </p:sp>
      <p:pic>
        <p:nvPicPr>
          <p:cNvPr id="4" name="Содержимое 3" descr="Цоппай"/>
          <p:cNvPicPr>
            <a:picLocks noGrp="1"/>
          </p:cNvPicPr>
          <p:nvPr>
            <p:ph idx="1"/>
          </p:nvPr>
        </p:nvPicPr>
        <p:blipFill>
          <a:blip r:embed="rId2"/>
          <a:srcRect/>
          <a:stretch>
            <a:fillRect/>
          </a:stretch>
        </p:blipFill>
        <p:spPr bwMode="auto">
          <a:xfrm>
            <a:off x="642910" y="2857496"/>
            <a:ext cx="8072494" cy="3500462"/>
          </a:xfrm>
          <a:prstGeom prst="rect">
            <a:avLst/>
          </a:prstGeom>
          <a:noFill/>
          <a:ln w="9525">
            <a:noFill/>
            <a:miter lim="800000"/>
            <a:headEnd/>
            <a:tailEnd/>
          </a:ln>
        </p:spPr>
      </p:pic>
      <p:sp>
        <p:nvSpPr>
          <p:cNvPr id="6" name="TextBox 5"/>
          <p:cNvSpPr txBox="1"/>
          <p:nvPr/>
        </p:nvSpPr>
        <p:spPr>
          <a:xfrm>
            <a:off x="285720" y="642919"/>
            <a:ext cx="8858280" cy="203132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lvl="0" fontAlgn="base">
              <a:spcBef>
                <a:spcPct val="0"/>
              </a:spcBef>
              <a:spcAft>
                <a:spcPct val="0"/>
              </a:spcAft>
            </a:pPr>
            <a:r>
              <a:rPr lang="ru-RU" dirty="0" smtClean="0">
                <a:latin typeface="Times New Roman" pitchFamily="18" charset="0"/>
                <a:ea typeface="Times New Roman" pitchFamily="18" charset="0"/>
                <a:cs typeface="Times New Roman" pitchFamily="18" charset="0"/>
              </a:rPr>
              <a:t>К танцу </a:t>
            </a:r>
            <a:r>
              <a:rPr lang="ru-RU" dirty="0" smtClean="0">
                <a:ea typeface="Times New Roman" pitchFamily="18" charset="0"/>
                <a:cs typeface="Times New Roman" pitchFamily="18" charset="0"/>
              </a:rPr>
              <a:t>«</a:t>
            </a:r>
            <a:r>
              <a:rPr lang="ru-RU" dirty="0" err="1" smtClean="0">
                <a:latin typeface="Times New Roman" pitchFamily="18" charset="0"/>
                <a:ea typeface="Times New Roman" pitchFamily="18" charset="0"/>
                <a:cs typeface="Times New Roman" pitchFamily="18" charset="0"/>
              </a:rPr>
              <a:t>Цоппай</a:t>
            </a:r>
            <a:r>
              <a:rPr lang="ru-RU" dirty="0" smtClean="0">
                <a:ea typeface="Times New Roman" pitchFamily="18" charset="0"/>
                <a:cs typeface="Times New Roman" pitchFamily="18" charset="0"/>
              </a:rPr>
              <a:t>»</a:t>
            </a:r>
            <a:r>
              <a:rPr lang="ru-RU" dirty="0" smtClean="0">
                <a:latin typeface="Times New Roman" pitchFamily="18" charset="0"/>
                <a:ea typeface="Times New Roman" pitchFamily="18" charset="0"/>
                <a:cs typeface="Times New Roman" pitchFamily="18" charset="0"/>
              </a:rPr>
              <a:t> прибегали в двух случаях: при поражении человека молнией и при продолжительной  засухе в летнее время. </a:t>
            </a:r>
            <a:r>
              <a:rPr lang="ru-RU" dirty="0" smtClean="0">
                <a:ea typeface="Times New Roman" pitchFamily="18" charset="0"/>
                <a:cs typeface="Times New Roman" pitchFamily="18" charset="0"/>
              </a:rPr>
              <a:t>«</a:t>
            </a:r>
            <a:r>
              <a:rPr lang="ru-RU" dirty="0" smtClean="0">
                <a:latin typeface="Times New Roman" pitchFamily="18" charset="0"/>
                <a:ea typeface="Times New Roman" pitchFamily="18" charset="0"/>
                <a:cs typeface="Times New Roman" pitchFamily="18" charset="0"/>
              </a:rPr>
              <a:t>Смерть поражённого молнией в народе считалась особой милостью бога и оплакивать покойника ни в коем случае не полагалось.</a:t>
            </a:r>
            <a:r>
              <a:rPr lang="ru-RU" dirty="0" smtClean="0">
                <a:latin typeface="Calibri" pitchFamily="34" charset="0"/>
                <a:ea typeface="Times New Roman" pitchFamily="18" charset="0"/>
                <a:cs typeface="Times New Roman" pitchFamily="18" charset="0"/>
              </a:rPr>
              <a:t> </a:t>
            </a:r>
            <a:r>
              <a:rPr lang="ru-RU" dirty="0" smtClean="0">
                <a:latin typeface="Times New Roman" pitchFamily="18" charset="0"/>
                <a:ea typeface="Times New Roman" pitchFamily="18" charset="0"/>
                <a:cs typeface="Times New Roman" pitchFamily="18" charset="0"/>
              </a:rPr>
              <a:t>ибо, по народному поверью, пораженный </a:t>
            </a:r>
            <a:r>
              <a:rPr lang="ru-RU" dirty="0" smtClean="0">
                <a:ea typeface="Times New Roman" pitchFamily="18" charset="0"/>
                <a:cs typeface="Times New Roman" pitchFamily="18" charset="0"/>
              </a:rPr>
              <a:t>«</a:t>
            </a:r>
            <a:r>
              <a:rPr lang="ru-RU" dirty="0" smtClean="0">
                <a:latin typeface="Times New Roman" pitchFamily="18" charset="0"/>
                <a:ea typeface="Times New Roman" pitchFamily="18" charset="0"/>
                <a:cs typeface="Times New Roman" pitchFamily="18" charset="0"/>
              </a:rPr>
              <a:t>божественным огнем</a:t>
            </a:r>
            <a:r>
              <a:rPr lang="ru-RU" dirty="0" smtClean="0">
                <a:ea typeface="Times New Roman" pitchFamily="18" charset="0"/>
                <a:cs typeface="Times New Roman" pitchFamily="18" charset="0"/>
              </a:rPr>
              <a:t>»</a:t>
            </a:r>
            <a:r>
              <a:rPr lang="ru-RU" dirty="0" smtClean="0">
                <a:latin typeface="Times New Roman" pitchFamily="18" charset="0"/>
                <a:ea typeface="Times New Roman" pitchFamily="18" charset="0"/>
                <a:cs typeface="Times New Roman" pitchFamily="18" charset="0"/>
              </a:rPr>
              <a:t>(молнией)человек считался избранником божьим. Вполне понятно, что со временем этот массовый танец ушел в предание и в настоящее время представляет лишь этническую ценность</a:t>
            </a:r>
            <a:endParaRPr lang="ru-RU" dirty="0" smtClean="0">
              <a:latin typeface="Arial" pitchFamily="34" charset="0"/>
              <a:cs typeface="Arial" pitchFamily="34" charset="0"/>
            </a:endParaRPr>
          </a:p>
        </p:txBody>
      </p:sp>
      <p:sp>
        <p:nvSpPr>
          <p:cNvPr id="15362" name="Rectangle 2"/>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30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3000"/>
                                        <p:tgtEl>
                                          <p:spTgt spid="6"/>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3000"/>
                                        <p:tgtEl>
                                          <p:spTgt spid="2"/>
                                        </p:tgtEl>
                                      </p:cBhvr>
                                    </p:animEffect>
                                    <p:anim calcmode="lin" valueType="num">
                                      <p:cBhvr>
                                        <p:cTn id="14" dur="3000" fill="hold"/>
                                        <p:tgtEl>
                                          <p:spTgt spid="2"/>
                                        </p:tgtEl>
                                        <p:attrNameLst>
                                          <p:attrName>ppt_x</p:attrName>
                                        </p:attrNameLst>
                                      </p:cBhvr>
                                      <p:tavLst>
                                        <p:tav tm="0">
                                          <p:val>
                                            <p:strVal val="#ppt_x"/>
                                          </p:val>
                                        </p:tav>
                                        <p:tav tm="100000">
                                          <p:val>
                                            <p:strVal val="#ppt_x"/>
                                          </p:val>
                                        </p:tav>
                                      </p:tavLst>
                                    </p:anim>
                                    <p:anim calcmode="lin" valueType="num">
                                      <p:cBhvr>
                                        <p:cTn id="15" dur="3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142984"/>
          </a:xfrm>
        </p:spPr>
        <p:txBody>
          <a:bodyPr>
            <a:normAutofit/>
          </a:bodyPr>
          <a:lstStyle/>
          <a:p>
            <a:r>
              <a:rPr lang="ru-RU" sz="2800" dirty="0" smtClean="0">
                <a:solidFill>
                  <a:srgbClr val="C00000"/>
                </a:solidFill>
              </a:rPr>
              <a:t>СТАРИННЫЙ МАССОВЫЙ ТАНЕЦ «СИМД» </a:t>
            </a:r>
            <a:endParaRPr lang="ru-RU" sz="2800" dirty="0">
              <a:solidFill>
                <a:srgbClr val="C00000"/>
              </a:solidFill>
            </a:endParaRPr>
          </a:p>
        </p:txBody>
      </p:sp>
      <p:pic>
        <p:nvPicPr>
          <p:cNvPr id="4" name="Содержимое 3" descr="C:\Users\Олег\AppData\Downloads\1467920116_13620705_1127530323957039_8716929658127852220_n.jpg"/>
          <p:cNvPicPr>
            <a:picLocks noGrp="1"/>
          </p:cNvPicPr>
          <p:nvPr>
            <p:ph idx="1"/>
          </p:nvPr>
        </p:nvPicPr>
        <p:blipFill>
          <a:blip r:embed="rId2"/>
          <a:srcRect/>
          <a:stretch>
            <a:fillRect/>
          </a:stretch>
        </p:blipFill>
        <p:spPr bwMode="auto">
          <a:xfrm>
            <a:off x="1285852" y="2643182"/>
            <a:ext cx="7286676" cy="3786214"/>
          </a:xfrm>
          <a:prstGeom prst="rect">
            <a:avLst/>
          </a:prstGeom>
          <a:noFill/>
          <a:ln w="9525">
            <a:noFill/>
            <a:miter lim="800000"/>
            <a:headEnd/>
            <a:tailEnd/>
          </a:ln>
        </p:spPr>
      </p:pic>
      <p:sp>
        <p:nvSpPr>
          <p:cNvPr id="5" name="TextBox 4"/>
          <p:cNvSpPr txBox="1"/>
          <p:nvPr/>
        </p:nvSpPr>
        <p:spPr>
          <a:xfrm>
            <a:off x="571472" y="928670"/>
            <a:ext cx="8572528" cy="1815882"/>
          </a:xfrm>
          <a:prstGeom prst="rect">
            <a:avLst/>
          </a:prstGeom>
          <a:noFill/>
        </p:spPr>
        <p:txBody>
          <a:bodyPr wrap="square" rtlCol="0">
            <a:spAutoFit/>
          </a:bodyPr>
          <a:lstStyle/>
          <a:p>
            <a:pPr lvl="0" algn="ctr" fontAlgn="base">
              <a:spcBef>
                <a:spcPct val="0"/>
              </a:spcBef>
              <a:spcAft>
                <a:spcPct val="0"/>
              </a:spcAft>
            </a:pPr>
            <a:r>
              <a:rPr lang="ru-RU" sz="2800" dirty="0" smtClean="0">
                <a:latin typeface="Times New Roman" pitchFamily="18" charset="0"/>
                <a:ea typeface="Times New Roman" pitchFamily="18" charset="0"/>
                <a:cs typeface="Times New Roman" pitchFamily="18" charset="0"/>
              </a:rPr>
              <a:t>Широким распространением пользуется в наше время старинный массовый танец </a:t>
            </a:r>
            <a:r>
              <a:rPr lang="ru-RU" sz="2800" dirty="0" smtClean="0">
                <a:ea typeface="Times New Roman" pitchFamily="18" charset="0"/>
                <a:cs typeface="Times New Roman" pitchFamily="18" charset="0"/>
              </a:rPr>
              <a:t>«</a:t>
            </a:r>
            <a:r>
              <a:rPr lang="ru-RU" sz="2800" dirty="0" smtClean="0">
                <a:latin typeface="Times New Roman" pitchFamily="18" charset="0"/>
                <a:ea typeface="Times New Roman" pitchFamily="18" charset="0"/>
                <a:cs typeface="Times New Roman" pitchFamily="18" charset="0"/>
              </a:rPr>
              <a:t>Симд</a:t>
            </a:r>
            <a:r>
              <a:rPr lang="ru-RU" sz="2800" dirty="0" smtClean="0">
                <a:ea typeface="Times New Roman" pitchFamily="18" charset="0"/>
                <a:cs typeface="Times New Roman" pitchFamily="18" charset="0"/>
              </a:rPr>
              <a:t>»</a:t>
            </a:r>
            <a:r>
              <a:rPr lang="ru-RU" sz="2800" dirty="0" smtClean="0">
                <a:latin typeface="Times New Roman" pitchFamily="18" charset="0"/>
                <a:ea typeface="Times New Roman" pitchFamily="18" charset="0"/>
                <a:cs typeface="Times New Roman" pitchFamily="18" charset="0"/>
              </a:rPr>
              <a:t> </a:t>
            </a:r>
            <a:r>
              <a:rPr lang="ru-RU" sz="2800" dirty="0" smtClean="0">
                <a:ea typeface="Times New Roman" pitchFamily="18" charset="0"/>
                <a:cs typeface="Times New Roman" pitchFamily="18" charset="0"/>
              </a:rPr>
              <a:t>«</a:t>
            </a:r>
            <a:r>
              <a:rPr lang="ru-RU" sz="2800" dirty="0" smtClean="0">
                <a:latin typeface="Times New Roman" pitchFamily="18" charset="0"/>
                <a:ea typeface="Times New Roman" pitchFamily="18" charset="0"/>
                <a:cs typeface="Times New Roman" pitchFamily="18" charset="0"/>
              </a:rPr>
              <a:t>Симд</a:t>
            </a:r>
            <a:r>
              <a:rPr lang="ru-RU" sz="2800" dirty="0" smtClean="0">
                <a:ea typeface="Times New Roman" pitchFamily="18" charset="0"/>
                <a:cs typeface="Times New Roman" pitchFamily="18" charset="0"/>
              </a:rPr>
              <a:t>»</a:t>
            </a:r>
            <a:r>
              <a:rPr lang="ru-RU" sz="2800" dirty="0" smtClean="0">
                <a:latin typeface="Times New Roman" pitchFamily="18" charset="0"/>
                <a:ea typeface="Times New Roman" pitchFamily="18" charset="0"/>
                <a:cs typeface="Times New Roman" pitchFamily="18" charset="0"/>
              </a:rPr>
              <a:t>  был излюбленным танцем </a:t>
            </a:r>
            <a:r>
              <a:rPr lang="ru-RU" sz="2800" dirty="0" err="1" smtClean="0">
                <a:latin typeface="Times New Roman" pitchFamily="18" charset="0"/>
                <a:ea typeface="Times New Roman" pitchFamily="18" charset="0"/>
                <a:cs typeface="Times New Roman" pitchFamily="18" charset="0"/>
              </a:rPr>
              <a:t>нартов</a:t>
            </a:r>
            <a:r>
              <a:rPr lang="ru-RU" sz="2800" dirty="0" smtClean="0">
                <a:latin typeface="Times New Roman" pitchFamily="18" charset="0"/>
                <a:ea typeface="Times New Roman" pitchFamily="18" charset="0"/>
                <a:cs typeface="Times New Roman" pitchFamily="18" charset="0"/>
              </a:rPr>
              <a:t>, им обычно завершались пиршества</a:t>
            </a:r>
            <a:endParaRPr lang="ru-RU" sz="2800" dirty="0"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3000"/>
                                        <p:tgtEl>
                                          <p:spTgt spid="4"/>
                                        </p:tgtEl>
                                      </p:cBhvr>
                                    </p:animEffect>
                                  </p:childTnLst>
                                </p:cTn>
                              </p:par>
                              <p:par>
                                <p:cTn id="8" presetID="7"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0" fill="hold"/>
                                        <p:tgtEl>
                                          <p:spTgt spid="2"/>
                                        </p:tgtEl>
                                        <p:attrNameLst>
                                          <p:attrName>ppt_x</p:attrName>
                                        </p:attrNameLst>
                                      </p:cBhvr>
                                      <p:tavLst>
                                        <p:tav tm="0">
                                          <p:val>
                                            <p:strVal val="#ppt_x"/>
                                          </p:val>
                                        </p:tav>
                                        <p:tav tm="100000">
                                          <p:val>
                                            <p:strVal val="#ppt_x"/>
                                          </p:val>
                                        </p:tav>
                                      </p:tavLst>
                                    </p:anim>
                                    <p:anim calcmode="lin" valueType="num">
                                      <p:cBhvr additive="base">
                                        <p:cTn id="11" dur="50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071546"/>
          </a:xfrm>
        </p:spPr>
        <p:txBody>
          <a:bodyPr>
            <a:normAutofit/>
          </a:bodyPr>
          <a:lstStyle/>
          <a:p>
            <a:r>
              <a:rPr lang="ru-RU" sz="2800" dirty="0" smtClean="0">
                <a:solidFill>
                  <a:srgbClr val="C00000"/>
                </a:solidFill>
              </a:rPr>
              <a:t>ТЫМБЫЛ СИМД» ОДНОЭТАЖНЫЙ КРУГОВОЙ СИМД </a:t>
            </a:r>
            <a:endParaRPr lang="ru-RU" sz="2800" dirty="0">
              <a:solidFill>
                <a:srgbClr val="C00000"/>
              </a:solidFill>
            </a:endParaRPr>
          </a:p>
        </p:txBody>
      </p:sp>
      <p:pic>
        <p:nvPicPr>
          <p:cNvPr id="4" name="Содержимое 3" descr="https://fs00.infourok.ru/images/doc/131/153606/img1.jpg"/>
          <p:cNvPicPr>
            <a:picLocks noGrp="1"/>
          </p:cNvPicPr>
          <p:nvPr>
            <p:ph idx="1"/>
          </p:nvPr>
        </p:nvPicPr>
        <p:blipFill>
          <a:blip r:embed="rId2"/>
          <a:srcRect/>
          <a:stretch>
            <a:fillRect/>
          </a:stretch>
        </p:blipFill>
        <p:spPr bwMode="auto">
          <a:xfrm>
            <a:off x="714348" y="1428736"/>
            <a:ext cx="7715304" cy="514353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57232"/>
          </a:xfrm>
        </p:spPr>
        <p:txBody>
          <a:bodyPr>
            <a:normAutofit/>
          </a:bodyPr>
          <a:lstStyle/>
          <a:p>
            <a:r>
              <a:rPr lang="ru-RU" sz="2800" dirty="0" smtClean="0">
                <a:solidFill>
                  <a:srgbClr val="C00000"/>
                </a:solidFill>
              </a:rPr>
              <a:t>«ÆДДÆГУÆЛÆ КАФТ» (ДВУХЭТАЖНЫЙ СИМД) </a:t>
            </a:r>
            <a:endParaRPr lang="ru-RU" sz="2800" dirty="0">
              <a:solidFill>
                <a:srgbClr val="C00000"/>
              </a:solidFill>
            </a:endParaRPr>
          </a:p>
        </p:txBody>
      </p:sp>
      <p:pic>
        <p:nvPicPr>
          <p:cNvPr id="4" name="Содержимое 3" descr="Один из самых древних танцев Осетии - Симд"/>
          <p:cNvPicPr>
            <a:picLocks noGrp="1"/>
          </p:cNvPicPr>
          <p:nvPr>
            <p:ph idx="1"/>
          </p:nvPr>
        </p:nvPicPr>
        <p:blipFill>
          <a:blip r:embed="rId2"/>
          <a:srcRect/>
          <a:stretch>
            <a:fillRect/>
          </a:stretch>
        </p:blipFill>
        <p:spPr bwMode="auto">
          <a:xfrm>
            <a:off x="785786" y="2786058"/>
            <a:ext cx="7072362" cy="4071942"/>
          </a:xfrm>
          <a:prstGeom prst="rect">
            <a:avLst/>
          </a:prstGeom>
          <a:noFill/>
          <a:ln w="9525">
            <a:noFill/>
            <a:miter lim="800000"/>
            <a:headEnd/>
            <a:tailEnd/>
          </a:ln>
        </p:spPr>
      </p:pic>
      <p:sp>
        <p:nvSpPr>
          <p:cNvPr id="13313" name="Rectangle 1"/>
          <p:cNvSpPr>
            <a:spLocks noChangeArrowheads="1"/>
          </p:cNvSpPr>
          <p:nvPr/>
        </p:nvSpPr>
        <p:spPr bwMode="auto">
          <a:xfrm>
            <a:off x="0" y="0"/>
            <a:ext cx="377026"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TextBox 5"/>
          <p:cNvSpPr txBox="1"/>
          <p:nvPr/>
        </p:nvSpPr>
        <p:spPr>
          <a:xfrm>
            <a:off x="0" y="642918"/>
            <a:ext cx="8786842" cy="2031325"/>
          </a:xfrm>
          <a:prstGeom prst="rect">
            <a:avLst/>
          </a:prstGeom>
          <a:noFill/>
        </p:spPr>
        <p:txBody>
          <a:bodyPr wrap="square" rtlCol="0">
            <a:spAutoFit/>
          </a:bodyPr>
          <a:lstStyle/>
          <a:p>
            <a:pPr lvl="0" algn="ctr" fontAlgn="base">
              <a:spcBef>
                <a:spcPct val="0"/>
              </a:spcBef>
              <a:spcAft>
                <a:spcPct val="0"/>
              </a:spcAft>
            </a:pPr>
            <a:r>
              <a:rPr lang="ru-RU" dirty="0" smtClean="0">
                <a:latin typeface="Times New Roman" pitchFamily="18" charset="0"/>
                <a:ea typeface="Times New Roman" pitchFamily="18" charset="0"/>
                <a:cs typeface="Times New Roman" pitchFamily="18" charset="0"/>
              </a:rPr>
              <a:t>В старину в Осетии бытовало несколько разновидностей «</a:t>
            </a:r>
            <a:r>
              <a:rPr lang="ru-RU" dirty="0" err="1" smtClean="0">
                <a:latin typeface="Times New Roman" pitchFamily="18" charset="0"/>
                <a:ea typeface="Times New Roman" pitchFamily="18" charset="0"/>
                <a:cs typeface="Times New Roman" pitchFamily="18" charset="0"/>
              </a:rPr>
              <a:t>Симда</a:t>
            </a:r>
            <a:r>
              <a:rPr lang="ru-RU" dirty="0" smtClean="0">
                <a:latin typeface="Times New Roman" pitchFamily="18" charset="0"/>
                <a:ea typeface="Times New Roman" pitchFamily="18" charset="0"/>
                <a:cs typeface="Times New Roman" pitchFamily="18" charset="0"/>
              </a:rPr>
              <a:t>». Тот особый «Симд», который плясали нарты, судя по фольклорным данным, возник как мужской танец и бытовал под названием «</a:t>
            </a:r>
            <a:r>
              <a:rPr lang="ru-RU" dirty="0" err="1" smtClean="0">
                <a:latin typeface="Times New Roman" pitchFamily="18" charset="0"/>
                <a:ea typeface="Times New Roman" pitchFamily="18" charset="0"/>
                <a:cs typeface="Times New Roman" pitchFamily="18" charset="0"/>
              </a:rPr>
              <a:t>Нæртон симд</a:t>
            </a:r>
            <a:r>
              <a:rPr lang="ru-RU" dirty="0" smtClean="0">
                <a:latin typeface="Times New Roman" pitchFamily="18" charset="0"/>
                <a:ea typeface="Times New Roman" pitchFamily="18" charset="0"/>
                <a:cs typeface="Times New Roman" pitchFamily="18" charset="0"/>
              </a:rPr>
              <a:t>» (</a:t>
            </a:r>
            <a:r>
              <a:rPr lang="ru-RU" dirty="0" err="1" smtClean="0">
                <a:latin typeface="Times New Roman" pitchFamily="18" charset="0"/>
                <a:ea typeface="Times New Roman" pitchFamily="18" charset="0"/>
                <a:cs typeface="Times New Roman" pitchFamily="18" charset="0"/>
              </a:rPr>
              <a:t>нартовский</a:t>
            </a:r>
            <a:r>
              <a:rPr lang="ru-RU" dirty="0" smtClean="0">
                <a:latin typeface="Times New Roman" pitchFamily="18" charset="0"/>
                <a:ea typeface="Times New Roman" pitchFamily="18" charset="0"/>
                <a:cs typeface="Times New Roman" pitchFamily="18" charset="0"/>
              </a:rPr>
              <a:t> </a:t>
            </a:r>
            <a:r>
              <a:rPr lang="ru-RU" dirty="0" err="1" smtClean="0">
                <a:latin typeface="Times New Roman" pitchFamily="18" charset="0"/>
                <a:ea typeface="Times New Roman" pitchFamily="18" charset="0"/>
                <a:cs typeface="Times New Roman" pitchFamily="18" charset="0"/>
              </a:rPr>
              <a:t>симд</a:t>
            </a:r>
            <a:r>
              <a:rPr lang="ru-RU" dirty="0" smtClean="0">
                <a:latin typeface="Times New Roman" pitchFamily="18" charset="0"/>
                <a:ea typeface="Times New Roman" pitchFamily="18" charset="0"/>
                <a:cs typeface="Times New Roman" pitchFamily="18" charset="0"/>
              </a:rPr>
              <a:t>) или «</a:t>
            </a:r>
            <a:r>
              <a:rPr lang="ru-RU" dirty="0" err="1" smtClean="0">
                <a:latin typeface="Times New Roman" pitchFamily="18" charset="0"/>
                <a:ea typeface="Times New Roman" pitchFamily="18" charset="0"/>
                <a:cs typeface="Times New Roman" pitchFamily="18" charset="0"/>
              </a:rPr>
              <a:t>Æддæгуæлæ кафт</a:t>
            </a:r>
            <a:r>
              <a:rPr lang="ru-RU" dirty="0" smtClean="0">
                <a:latin typeface="Times New Roman" pitchFamily="18" charset="0"/>
                <a:ea typeface="Times New Roman" pitchFamily="18" charset="0"/>
                <a:cs typeface="Times New Roman" pitchFamily="18" charset="0"/>
              </a:rPr>
              <a:t>» (двухэтажный </a:t>
            </a:r>
            <a:r>
              <a:rPr lang="ru-RU" dirty="0" err="1" smtClean="0">
                <a:latin typeface="Times New Roman" pitchFamily="18" charset="0"/>
                <a:ea typeface="Times New Roman" pitchFamily="18" charset="0"/>
                <a:cs typeface="Times New Roman" pitchFamily="18" charset="0"/>
              </a:rPr>
              <a:t>симд</a:t>
            </a:r>
            <a:r>
              <a:rPr lang="ru-RU" dirty="0" smtClean="0">
                <a:latin typeface="Times New Roman" pitchFamily="18" charset="0"/>
                <a:ea typeface="Times New Roman" pitchFamily="18" charset="0"/>
                <a:cs typeface="Times New Roman" pitchFamily="18" charset="0"/>
              </a:rPr>
              <a:t>) </a:t>
            </a:r>
          </a:p>
          <a:p>
            <a:pPr lvl="0" algn="ctr" eaLnBrk="0" fontAlgn="base" hangingPunct="0">
              <a:spcBef>
                <a:spcPct val="0"/>
              </a:spcBef>
              <a:spcAft>
                <a:spcPct val="0"/>
              </a:spcAft>
            </a:pPr>
            <a:r>
              <a:rPr lang="ru-RU" dirty="0" smtClean="0">
                <a:latin typeface="Times New Roman" pitchFamily="18" charset="0"/>
                <a:ea typeface="Times New Roman" pitchFamily="18" charset="0"/>
                <a:cs typeface="Times New Roman" pitchFamily="18" charset="0"/>
              </a:rPr>
              <a:t>     По сообщению виднейшего знатока </a:t>
            </a:r>
            <a:r>
              <a:rPr lang="ru-RU" dirty="0" err="1" smtClean="0">
                <a:latin typeface="Times New Roman" pitchFamily="18" charset="0"/>
                <a:ea typeface="Times New Roman" pitchFamily="18" charset="0"/>
                <a:cs typeface="Times New Roman" pitchFamily="18" charset="0"/>
              </a:rPr>
              <a:t>нартовского</a:t>
            </a:r>
            <a:r>
              <a:rPr lang="ru-RU" dirty="0" smtClean="0">
                <a:latin typeface="Times New Roman" pitchFamily="18" charset="0"/>
                <a:ea typeface="Times New Roman" pitchFamily="18" charset="0"/>
                <a:cs typeface="Times New Roman" pitchFamily="18" charset="0"/>
              </a:rPr>
              <a:t> эпоса М.С.Туганова «</a:t>
            </a:r>
            <a:r>
              <a:rPr lang="ru-RU" dirty="0" err="1" smtClean="0">
                <a:latin typeface="Times New Roman" pitchFamily="18" charset="0"/>
                <a:ea typeface="Times New Roman" pitchFamily="18" charset="0"/>
                <a:cs typeface="Times New Roman" pitchFamily="18" charset="0"/>
              </a:rPr>
              <a:t>Нæртон симд</a:t>
            </a:r>
            <a:r>
              <a:rPr lang="ru-RU" dirty="0" smtClean="0">
                <a:latin typeface="Times New Roman" pitchFamily="18" charset="0"/>
                <a:ea typeface="Times New Roman" pitchFamily="18" charset="0"/>
                <a:cs typeface="Times New Roman" pitchFamily="18" charset="0"/>
              </a:rPr>
              <a:t>» танцевался под Новый год вокруг зажженных костров, в котором участвовали только мужчины в возрасте от 30 до 40 лет,</a:t>
            </a:r>
            <a:r>
              <a:rPr lang="ru-RU" dirty="0" smtClean="0">
                <a:latin typeface="Times New Roman" pitchFamily="18" charset="0"/>
                <a:cs typeface="Times New Roman"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«СОВРЕМЕННЫЙ СИМД» </a:t>
            </a:r>
            <a:endParaRPr lang="ru-RU" dirty="0"/>
          </a:p>
        </p:txBody>
      </p:sp>
      <p:pic>
        <p:nvPicPr>
          <p:cNvPr id="4" name="Содержимое 3" descr="C:\Users\Олег\AppData\Downloads\img_user_file_569770d4d0495_1.jpg"/>
          <p:cNvPicPr>
            <a:picLocks noGrp="1"/>
          </p:cNvPicPr>
          <p:nvPr>
            <p:ph idx="1"/>
          </p:nvPr>
        </p:nvPicPr>
        <p:blipFill>
          <a:blip r:embed="rId2"/>
          <a:srcRect/>
          <a:stretch>
            <a:fillRect/>
          </a:stretch>
        </p:blipFill>
        <p:spPr bwMode="auto">
          <a:xfrm>
            <a:off x="1285852" y="1428736"/>
            <a:ext cx="7143800" cy="514353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382</TotalTime>
  <Words>540</Words>
  <PresentationFormat>Экран (4:3)</PresentationFormat>
  <Paragraphs>30</Paragraphs>
  <Slides>15</Slides>
  <Notes>0</Notes>
  <HiddenSlides>0</HiddenSlides>
  <MMClips>6</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 ХV Региональный конкурс молодых исследователей «Ступень в науку»  Секция: Культурология. Этнография.  Тема: «Осетинские танцы –  часть культуры  осетинского народа»   Автор работы:                    Маслов Станислав Олегович, 3 класс          Место выполнения работы:   МБОУ СОШ № 1         с. Камбилеевское   Научный руководитель:          Маслова Олеся Владимировна,                           учитель начальных классов</vt:lpstr>
      <vt:lpstr>Слайд 2</vt:lpstr>
      <vt:lpstr>Слайд 3</vt:lpstr>
      <vt:lpstr>Танец у осетин лишь в редких случаях имел обрядовое значение. О том, какое значение имел танец в быту предков осетин, свидетельствует эпическое наследие осетинского народа. Так, в сказании «Женитьба Сослана» безымянные творцы героического эпоса описывают блестящий сольный мужской танец. И вскочил тут Сослан, да и начал пляску, Он сперва на земле проплясал немало… А затем на фынге продолжал он пляску Тут он начал плясать еще искуснее, Закружился волчком по самому краю, Ни капли не пролил ,не сбросил ни крохи… Сослану под ноги мечи подставляли, Мечи уставили остриями кверху, А Сослан пляшет – на мечах вертится, Будто бы вертится колесо мельницы. </vt:lpstr>
      <vt:lpstr>Обрядовый танец «Цоппай» </vt:lpstr>
      <vt:lpstr>СТАРИННЫЙ МАССОВЫЙ ТАНЕЦ «СИМД» </vt:lpstr>
      <vt:lpstr>ТЫМБЫЛ СИМД» ОДНОЭТАЖНЫЙ КРУГОВОЙ СИМД </vt:lpstr>
      <vt:lpstr>«ÆДДÆГУÆЛÆ КАФТ» (ДВУХЭТАЖНЫЙ СИМД) </vt:lpstr>
      <vt:lpstr> «СОВРЕМЕННЫЙ СИМД» </vt:lpstr>
      <vt:lpstr>ОБРЯДОВЫЙ ТАНЕЦ «ЧЕПЕНА»</vt:lpstr>
      <vt:lpstr>«ТАНЕЦ НА НОСКАХ» </vt:lpstr>
      <vt:lpstr>«ХОНГА КАФТ» -  ТАНЕЦ – ПРИГЛАШЕНИЕ </vt:lpstr>
      <vt:lpstr>Слайд 13</vt:lpstr>
      <vt:lpstr>Слайд 14</vt:lpstr>
      <vt:lpstr>Ансамбль «Ритмы Кавказа» с.Камбилеевское.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Осетинские танцы – часть культуры осетинского народа</dc:title>
  <cp:lastModifiedBy>Олег</cp:lastModifiedBy>
  <cp:revision>32</cp:revision>
  <dcterms:modified xsi:type="dcterms:W3CDTF">2018-01-22T14:15:40Z</dcterms:modified>
</cp:coreProperties>
</file>