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60" r:id="rId4"/>
    <p:sldId id="261" r:id="rId5"/>
    <p:sldId id="274" r:id="rId6"/>
    <p:sldId id="280" r:id="rId7"/>
    <p:sldId id="281" r:id="rId8"/>
    <p:sldId id="284" r:id="rId9"/>
    <p:sldId id="283" r:id="rId10"/>
    <p:sldId id="275" r:id="rId11"/>
    <p:sldId id="277" r:id="rId12"/>
    <p:sldId id="278" r:id="rId13"/>
    <p:sldId id="279" r:id="rId14"/>
    <p:sldId id="294" r:id="rId15"/>
    <p:sldId id="295" r:id="rId16"/>
    <p:sldId id="296" r:id="rId17"/>
    <p:sldId id="297" r:id="rId18"/>
    <p:sldId id="298" r:id="rId19"/>
    <p:sldId id="299" r:id="rId20"/>
    <p:sldId id="282" r:id="rId21"/>
    <p:sldId id="262" r:id="rId22"/>
    <p:sldId id="263" r:id="rId23"/>
    <p:sldId id="264" r:id="rId24"/>
    <p:sldId id="271" r:id="rId25"/>
    <p:sldId id="285" r:id="rId26"/>
    <p:sldId id="286" r:id="rId27"/>
    <p:sldId id="287" r:id="rId28"/>
    <p:sldId id="269" r:id="rId29"/>
    <p:sldId id="26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4E"/>
    <a:srgbClr val="152543"/>
    <a:srgbClr val="0E192C"/>
    <a:srgbClr val="1C3158"/>
    <a:srgbClr val="C49428"/>
    <a:srgbClr val="142B5D"/>
    <a:srgbClr val="A0B7C6"/>
    <a:srgbClr val="F54949"/>
    <a:srgbClr val="3E52A0"/>
    <a:srgbClr val="2E2C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 snapToGrid="0">
      <p:cViewPr>
        <p:scale>
          <a:sx n="65" d="100"/>
          <a:sy n="65" d="100"/>
        </p:scale>
        <p:origin x="-156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5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hdphoto" Target="../media/hdphoto4.wdp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bfgos.org/srednee-polnoe-obshee-obrazovanie" TargetMode="External"/><Relationship Id="rId2" Type="http://schemas.openxmlformats.org/officeDocument/2006/relationships/hyperlink" Target="http://fgosreestr.ru/registry/primernaya-osnovnaya-obrazovatelnaya-programma-srednego-obshhego-obrazovaniy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ym498.ru/fgos-srednego-obshchego-obrazovaniy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3949" y="1436653"/>
            <a:ext cx="7232073" cy="261587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ФГОС СОО: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от теории к практике</a:t>
            </a:r>
            <a:endParaRPr lang="en-US" sz="5400" b="1" dirty="0">
              <a:ln w="10160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33831" y="664201"/>
            <a:ext cx="6312311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ГБОУ </a:t>
            </a:r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гимназия </a:t>
            </a: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№ 498 </a:t>
            </a:r>
            <a:endParaRPr lang="ru-RU" sz="28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lvl="0" algn="ctr">
              <a:lnSpc>
                <a:spcPct val="110000"/>
              </a:lnSpc>
            </a:pPr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Невского района </a:t>
            </a: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Санкт-Петербурга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13354" y="4390664"/>
            <a:ext cx="5560142" cy="1824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4324E"/>
                </a:solidFill>
              </a:rPr>
              <a:t>Зорина Инна Евгеньевна</a:t>
            </a:r>
            <a:r>
              <a:rPr lang="ru-RU" sz="2800" dirty="0">
                <a:solidFill>
                  <a:srgbClr val="04324E"/>
                </a:solidFill>
              </a:rPr>
              <a:t>, заместитель директора по УВР </a:t>
            </a:r>
            <a:endParaRPr lang="ru-RU" sz="2800" dirty="0" smtClean="0">
              <a:solidFill>
                <a:srgbClr val="04324E"/>
              </a:solidFill>
            </a:endParaRP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04324E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4324E"/>
                </a:solidFill>
              </a:rPr>
              <a:t>Большакова </a:t>
            </a:r>
            <a:r>
              <a:rPr lang="ru-RU" sz="2800" b="1" dirty="0">
                <a:solidFill>
                  <a:srgbClr val="04324E"/>
                </a:solidFill>
              </a:rPr>
              <a:t>Любовь Сергеевна, </a:t>
            </a:r>
            <a:r>
              <a:rPr lang="ru-RU" sz="2800" dirty="0">
                <a:solidFill>
                  <a:srgbClr val="04324E"/>
                </a:solidFill>
              </a:rPr>
              <a:t>к.ф.н., учитель английского языка </a:t>
            </a:r>
          </a:p>
        </p:txBody>
      </p:sp>
      <p:sp>
        <p:nvSpPr>
          <p:cNvPr id="8" name="AutoShape 2" descr="https://sun9-39.userapi.com/c850328/v850328167/b65c7/HleW1dZ4CC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sun9-39.userapi.com/c850328/v850328167/b65c7/HleW1dZ4CC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sun9-39.userapi.com/c850328/v850328167/b65c7/HleW1dZ4CC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https://sun9-39.userapi.com/c850328/v850328167/b65c7/HleW1dZ4CC8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2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4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6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0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2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24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26" descr="https://niva-schkola.edusite.ru/images/uu.png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1" name="Picture 27" descr="C:\Users\Пользователь\Desktop\HleW1dZ4C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98935"/>
            <a:ext cx="2883921" cy="1952854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>
          <a:xfrm>
            <a:off x="949172" y="185891"/>
            <a:ext cx="7726362" cy="863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Учебный план </a:t>
            </a:r>
            <a:b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технологического профиля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87042"/>
              </p:ext>
            </p:extLst>
          </p:nvPr>
        </p:nvGraphicFramePr>
        <p:xfrm>
          <a:off x="1" y="1179871"/>
          <a:ext cx="9143999" cy="5716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345"/>
                <a:gridCol w="2047651"/>
                <a:gridCol w="1163782"/>
                <a:gridCol w="1520042"/>
                <a:gridCol w="1983179"/>
              </a:tblGrid>
              <a:tr h="607681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Предметная область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предмет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 уровень</a:t>
                      </a: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Углубленный уровень</a:t>
                      </a: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часов за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период  обучения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язык и литература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Иностранные языки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rowSpan="3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Общественные науки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История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 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География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информатика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Информатика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rowSpan="4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Естественные науки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Астрономия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Биология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620274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безопасности жизнедеятельности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310137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проект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2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726362" cy="863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Учебный план</a:t>
            </a:r>
            <a:b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естественнонаучного профиля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468910"/>
              </p:ext>
            </p:extLst>
          </p:nvPr>
        </p:nvGraphicFramePr>
        <p:xfrm>
          <a:off x="1" y="1209368"/>
          <a:ext cx="9134473" cy="564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6814"/>
                <a:gridCol w="2132464"/>
                <a:gridCol w="1202752"/>
                <a:gridCol w="1512371"/>
                <a:gridCol w="1860072"/>
              </a:tblGrid>
              <a:tr h="86467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Предметная область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предмет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 уровень</a:t>
                      </a: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Углубленный уровень</a:t>
                      </a: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часов за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период  обучения</a:t>
                      </a:r>
                      <a:endParaRPr lang="ru-RU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язык и литература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Иностранные языки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rowSpan="3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Общественные науки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История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География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информатика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Информатика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rowSpan="4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Естественные науки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Физика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Астрономия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Биология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59799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безопасности жизнедеятельности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  <a:tr h="298997">
                <a:tc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проект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726362" cy="86360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Учебный </a:t>
            </a: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план </a:t>
            </a:r>
            <a:b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социально-экономического профиля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00591"/>
              </p:ext>
            </p:extLst>
          </p:nvPr>
        </p:nvGraphicFramePr>
        <p:xfrm>
          <a:off x="0" y="1139670"/>
          <a:ext cx="9134474" cy="5600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6814"/>
                <a:gridCol w="1989562"/>
                <a:gridCol w="1429013"/>
                <a:gridCol w="1381379"/>
                <a:gridCol w="1907706"/>
              </a:tblGrid>
              <a:tr h="760433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Предметная область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предмет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 уровень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Углубленный уровень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часов за</a:t>
                      </a: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период  обучения</a:t>
                      </a:r>
                      <a:endParaRPr lang="ru-RU" sz="1000" dirty="0" smtClean="0">
                        <a:effectLst/>
                      </a:endParaRPr>
                    </a:p>
                  </a:txBody>
                  <a:tcPr marL="91446" marR="91446" marT="45717" marB="45717"/>
                </a:tc>
              </a:tr>
              <a:tr h="307359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</a:t>
                      </a:r>
                      <a:r>
                        <a:rPr lang="ru-RU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язык и литература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272993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Иностранные языки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272993">
                <a:tc rowSpan="4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Общественные науки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История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 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География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272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Экономика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информатика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Информатика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272993">
                <a:tc rowSpan="4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Естественные науки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Физика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Астрономия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272993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Биология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307359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44964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безопасности жизнедеятельности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  <a:tr h="189376">
                <a:tc>
                  <a:txBody>
                    <a:bodyPr/>
                    <a:lstStyle/>
                    <a:p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проект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7" marB="4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0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726362" cy="86360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Учебный план</a:t>
            </a:r>
            <a:br>
              <a:rPr lang="ru-RU" altLang="ru-RU" sz="2800" b="1" dirty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ru-RU" altLang="ru-RU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гуманитарного профиля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97324"/>
              </p:ext>
            </p:extLst>
          </p:nvPr>
        </p:nvGraphicFramePr>
        <p:xfrm>
          <a:off x="0" y="1194621"/>
          <a:ext cx="9109074" cy="5663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0066"/>
                <a:gridCol w="2156031"/>
                <a:gridCol w="1652476"/>
                <a:gridCol w="1584275"/>
                <a:gridCol w="1296226"/>
              </a:tblGrid>
              <a:tr h="678083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Предметная область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предмет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 уровень</a:t>
                      </a: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Углубленный уровень</a:t>
                      </a: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</a:t>
                      </a:r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язык и литература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Русский язык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27646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Литература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Иностранные языки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Иностранный язык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vMerge="1">
                  <a:txBody>
                    <a:bodyPr/>
                    <a:lstStyle/>
                    <a:p>
                      <a:endParaRPr lang="ru-RU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19" marB="457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Второй иностранный язык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276465">
                <a:tc rowSpan="3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Общественные науки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История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 + 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География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Обществознание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 и информатика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Математика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Информатика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276465">
                <a:tc rowSpan="4"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Естественные науки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Физика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Астрономия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276465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Химия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Биология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 rowSpan="2"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455356">
                <a:tc vMerge="1">
                  <a:txBody>
                    <a:bodyPr/>
                    <a:lstStyle/>
                    <a:p>
                      <a:endParaRPr lang="ru-RU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Основы безопасности жизнедеятельности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  <a:tr h="311280">
                <a:tc>
                  <a:txBody>
                    <a:bodyPr/>
                    <a:lstStyle/>
                    <a:p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проект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6" marR="91446"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700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amsung\Desktop\РП 19=20\Рисунок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6"/>
          <a:stretch/>
        </p:blipFill>
        <p:spPr bwMode="auto">
          <a:xfrm>
            <a:off x="788276" y="1418897"/>
            <a:ext cx="7917888" cy="528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2300288" y="65088"/>
            <a:ext cx="664845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Организация работы над ИИП</a:t>
            </a:r>
            <a:endParaRPr lang="ru-RU" sz="4000" dirty="0">
              <a:solidFill>
                <a:schemeClr val="bg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3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77754"/>
              </p:ext>
            </p:extLst>
          </p:nvPr>
        </p:nvGraphicFramePr>
        <p:xfrm>
          <a:off x="276723" y="1450428"/>
          <a:ext cx="8480230" cy="5234151"/>
        </p:xfrm>
        <a:graphic>
          <a:graphicData uri="http://schemas.openxmlformats.org/drawingml/2006/table">
            <a:tbl>
              <a:tblPr/>
              <a:tblGrid>
                <a:gridCol w="2103870"/>
                <a:gridCol w="3894341"/>
                <a:gridCol w="551560"/>
                <a:gridCol w="551560"/>
                <a:gridCol w="1378899"/>
              </a:tblGrid>
              <a:tr h="2064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 работы</a:t>
                      </a:r>
                    </a:p>
                  </a:txBody>
                  <a:tcPr marL="53544" marR="535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деятельности</a:t>
                      </a:r>
                    </a:p>
                  </a:txBody>
                  <a:tcPr marL="53544" marR="535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</a:t>
                      </a:r>
                    </a:p>
                  </a:txBody>
                  <a:tcPr marL="53544" marR="535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Подпись руководителя</a:t>
                      </a:r>
                    </a:p>
                  </a:txBody>
                  <a:tcPr marL="53544" marR="535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8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 marL="53544" marR="535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</a:p>
                  </a:txBody>
                  <a:tcPr marL="53544" marR="535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1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1.Определение темы проекта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Разработка основополагающего вопроса и проблемных вопросов учебной темы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2.Изучение справочной и научной литературой.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Составление библиографии по теме; конспектирование; обсуждение прочитанных научных работ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83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Постановка цели и задач. Определение объекта и предмета исследования, выдвижение гипотезы.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 методов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Написание Введения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Сбор материала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 теоретической части.  Проведение опыта, эксперимента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5.Обработка полученного материала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 практической части. Представление полученного результата в виде схем, таблиц, диаграмм и т.п.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6.Формулирование выводов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Систематизация и обобщение результатов работы. Написание Заключения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 Оформление проекта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и написание  работы в соответствии с требованиями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487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9.Представление результатов работы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к защите, редактирование текста выступления, оформление презентации. </a:t>
                      </a: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544" marR="535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82763" y="164638"/>
            <a:ext cx="4778476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600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Дорожная карта </a:t>
            </a:r>
            <a:br>
              <a:rPr lang="ru-RU" sz="3600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работы над ИИП</a:t>
            </a:r>
            <a:endParaRPr lang="ru-RU" sz="3600" u="sng" dirty="0">
              <a:solidFill>
                <a:schemeClr val="bg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8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403279" y="1417469"/>
            <a:ext cx="8504238" cy="5286375"/>
          </a:xfrm>
        </p:spPr>
        <p:txBody>
          <a:bodyPr>
            <a:normAutofit fontScale="92500"/>
          </a:bodyPr>
          <a:lstStyle/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Превращение проекта в реферат.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Плагиат.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  <a:hlinkClick r:id="" action="ppaction://noaction"/>
              </a:rPr>
              <a:t>Отсутствие логической взаимосвязи между целью, задачами, результатами и выводом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Выбранные методы исследования не раскрывают сути работы.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ИИП не соответствует виду выбранного проекта.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Проблема проекта банальна, давно решена, общеизвестна, несамостоятельна, не имеет отношения к личности «автора»-ученика.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Несоответствие требованиям оформления.</a:t>
            </a:r>
          </a:p>
          <a:p>
            <a:pPr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91798" y="0"/>
            <a:ext cx="5281448" cy="13255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Подводные камни (проблемы) </a:t>
            </a:r>
            <a:endParaRPr lang="ru-RU" sz="4000" dirty="0">
              <a:solidFill>
                <a:schemeClr val="bg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52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0695" y="64686"/>
            <a:ext cx="6647362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Обязательный предмет «ИНДИВИДУАЛЬНЫЙ ПРОЕКТ»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06" t="19988" r="25949" b="9207"/>
          <a:stretch/>
        </p:blipFill>
        <p:spPr bwMode="auto">
          <a:xfrm>
            <a:off x="4072761" y="1485438"/>
            <a:ext cx="4960880" cy="4663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57" t="20629" r="30094" b="10188"/>
          <a:stretch/>
        </p:blipFill>
        <p:spPr bwMode="auto">
          <a:xfrm>
            <a:off x="150598" y="1882915"/>
            <a:ext cx="4613205" cy="4754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6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901986"/>
              </p:ext>
            </p:extLst>
          </p:nvPr>
        </p:nvGraphicFramePr>
        <p:xfrm>
          <a:off x="317472" y="1312606"/>
          <a:ext cx="8675548" cy="5412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7774"/>
                <a:gridCol w="4337774"/>
              </a:tblGrid>
              <a:tr h="451055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класс</a:t>
                      </a:r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класс</a:t>
                      </a:r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9846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Введение. </a:t>
                      </a:r>
                      <a:r>
                        <a:rPr lang="ru-RU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Индивидуальный учебный проект как одна из форм организации учебного процесса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час.</a:t>
                      </a:r>
                    </a:p>
                    <a:p>
                      <a:endParaRPr lang="ru-RU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E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Введение.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Анализ итогов работы над проектом в 10 классе. Корректировка проекта с учетом рекомендаций. Планирование деятельности по проекту на 11 класс</a:t>
                      </a: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- 4 часа.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E4FF"/>
                    </a:solidFill>
                  </a:tcPr>
                </a:tc>
              </a:tr>
              <a:tr h="1172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Раздел 1.</a:t>
                      </a:r>
                      <a:r>
                        <a:rPr lang="ru-RU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Общая характеристика  проектной и исследовательской деятельности - </a:t>
                      </a: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ru-RU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часов</a:t>
                      </a:r>
                      <a:r>
                        <a:rPr lang="ru-RU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6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Раздел 1.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Управление оформлением и завершением проектов - </a:t>
                      </a: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часов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6F9"/>
                    </a:solidFill>
                  </a:tcPr>
                </a:tc>
              </a:tr>
              <a:tr h="90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Раздел 2. </a:t>
                      </a:r>
                      <a:r>
                        <a:rPr lang="ru-RU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Инициализация проекта - </a:t>
                      </a: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часов.</a:t>
                      </a:r>
                      <a:endParaRPr lang="ru-RU" sz="17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E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Раздел 2.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Защита результатов проектной деятельности - </a:t>
                      </a: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часов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E4FF"/>
                    </a:solidFill>
                  </a:tcPr>
                </a:tc>
              </a:tr>
              <a:tr h="902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Раздел 3.</a:t>
                      </a:r>
                      <a:r>
                        <a:rPr lang="ru-RU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Оформление промежуточных результатов проектной деятельности - </a:t>
                      </a:r>
                      <a:r>
                        <a:rPr lang="ru-RU" sz="17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часа.</a:t>
                      </a:r>
                      <a:endParaRPr lang="ru-RU" sz="17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6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Раздел 3.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Рефлексия проектной деятельности - </a:t>
                      </a:r>
                      <a:r>
                        <a:rPr lang="ru-RU" sz="17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часа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endParaRPr lang="ru-RU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6F9"/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05694" y="85811"/>
            <a:ext cx="664845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Содержание программы по предмету</a:t>
            </a:r>
            <a:r>
              <a:rPr lang="ru-RU" sz="2400" b="1" dirty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 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«ИНДИВИДУАЛЬНЫЙ ПРОЕКТ» </a:t>
            </a:r>
            <a:endParaRPr lang="ru-RU" sz="2400" b="1" dirty="0" smtClean="0">
              <a:solidFill>
                <a:schemeClr val="bg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тематическое планирование)</a:t>
            </a:r>
          </a:p>
        </p:txBody>
      </p:sp>
    </p:spTree>
    <p:extLst>
      <p:ext uri="{BB962C8B-B14F-4D97-AF65-F5344CB8AC3E}">
        <p14:creationId xmlns:p14="http://schemas.microsoft.com/office/powerpoint/2010/main" val="75452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578977" y="1531523"/>
            <a:ext cx="7933164" cy="5120921"/>
            <a:chOff x="151469" y="332655"/>
            <a:chExt cx="9260497" cy="6319477"/>
          </a:xfrm>
        </p:grpSpPr>
        <p:pic>
          <p:nvPicPr>
            <p:cNvPr id="4" name="Picture 2" descr="C:\Users\samsung\Desktop\РП 19=20\Рисунок1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96"/>
            <a:stretch/>
          </p:blipFill>
          <p:spPr bwMode="auto">
            <a:xfrm>
              <a:off x="1307654" y="332655"/>
              <a:ext cx="8104312" cy="6319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Левая фигурная скобка 4"/>
            <p:cNvSpPr/>
            <p:nvPr/>
          </p:nvSpPr>
          <p:spPr>
            <a:xfrm>
              <a:off x="827584" y="476672"/>
              <a:ext cx="432048" cy="2628292"/>
            </a:xfrm>
            <a:prstGeom prst="leftBrace">
              <a:avLst>
                <a:gd name="adj1" fmla="val 40254"/>
                <a:gd name="adj2" fmla="val 45830"/>
              </a:avLst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2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6" name="Левая фигурная скобка 5"/>
            <p:cNvSpPr/>
            <p:nvPr/>
          </p:nvSpPr>
          <p:spPr>
            <a:xfrm>
              <a:off x="827584" y="3643010"/>
              <a:ext cx="432048" cy="2628291"/>
            </a:xfrm>
            <a:prstGeom prst="leftBrace">
              <a:avLst>
                <a:gd name="adj1" fmla="val 40254"/>
                <a:gd name="adj2" fmla="val 45830"/>
              </a:avLst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2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702822" y="1521365"/>
              <a:ext cx="2247493" cy="538908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 КЛАСС</a:t>
              </a:r>
              <a:endParaRPr lang="ru-RU" sz="24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702750" y="4687701"/>
              <a:ext cx="2247346" cy="538908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 КЛАСС</a:t>
              </a:r>
              <a:endPara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410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36" t="20532" r="13405" b="24597"/>
          <a:stretch/>
        </p:blipFill>
        <p:spPr bwMode="auto">
          <a:xfrm>
            <a:off x="110354" y="1546011"/>
            <a:ext cx="4792295" cy="196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1" t="23908" r="45108" b="6207"/>
          <a:stretch/>
        </p:blipFill>
        <p:spPr bwMode="auto">
          <a:xfrm>
            <a:off x="4982591" y="1546011"/>
            <a:ext cx="3987666" cy="357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9" t="36872" r="48133" b="54481"/>
          <a:stretch/>
        </p:blipFill>
        <p:spPr bwMode="auto">
          <a:xfrm>
            <a:off x="5140644" y="5239051"/>
            <a:ext cx="2951169" cy="35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67" t="58181" r="37213" b="16703"/>
          <a:stretch/>
        </p:blipFill>
        <p:spPr bwMode="auto">
          <a:xfrm>
            <a:off x="5140644" y="5589973"/>
            <a:ext cx="3738344" cy="10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1633" y="3732904"/>
            <a:ext cx="4794309" cy="2592592"/>
            <a:chOff x="108340" y="3603811"/>
            <a:chExt cx="4562869" cy="207195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69" t="18249" r="58291" b="65902"/>
            <a:stretch/>
          </p:blipFill>
          <p:spPr bwMode="auto">
            <a:xfrm>
              <a:off x="108340" y="3603811"/>
              <a:ext cx="4562869" cy="1183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83" t="46803" r="58370" b="41498"/>
            <a:stretch/>
          </p:blipFill>
          <p:spPr bwMode="auto">
            <a:xfrm>
              <a:off x="108340" y="4802338"/>
              <a:ext cx="4549705" cy="87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278788" y="106294"/>
            <a:ext cx="4580066" cy="1336478"/>
            <a:chOff x="2278788" y="106294"/>
            <a:chExt cx="4580066" cy="133647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0" t="16552" r="51940" b="62988"/>
            <a:stretch/>
          </p:blipFill>
          <p:spPr bwMode="auto">
            <a:xfrm>
              <a:off x="2278788" y="106294"/>
              <a:ext cx="4580066" cy="13364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3691484" y="954874"/>
              <a:ext cx="242233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https://www.spbfgos.org/</a:t>
              </a:r>
              <a:endPara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01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018" y="103239"/>
            <a:ext cx="6647362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Внеурочная деятельность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723" y="1825625"/>
            <a:ext cx="868914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План внеурочной </a:t>
            </a:r>
            <a:r>
              <a:rPr lang="ru-RU" dirty="0" smtClean="0"/>
              <a:t>деятельности  - представляет собой описание </a:t>
            </a:r>
            <a:r>
              <a:rPr lang="ru-RU" dirty="0"/>
              <a:t>целостной системы функционирования образовательной организации в сфере внеурочной </a:t>
            </a:r>
            <a:r>
              <a:rPr lang="ru-RU" dirty="0" smtClean="0"/>
              <a:t>деятельности и включает</a:t>
            </a:r>
            <a:endParaRPr lang="ru-RU" dirty="0"/>
          </a:p>
          <a:p>
            <a:r>
              <a:rPr lang="ru-RU" dirty="0" smtClean="0"/>
              <a:t>   план </a:t>
            </a:r>
            <a:r>
              <a:rPr lang="ru-RU" dirty="0"/>
              <a:t>организации деятельности ученических </a:t>
            </a:r>
            <a:r>
              <a:rPr lang="ru-RU" dirty="0" smtClean="0"/>
              <a:t>сообществ,  </a:t>
            </a:r>
            <a:r>
              <a:rPr lang="ru-RU" dirty="0"/>
              <a:t>юношеских общественных </a:t>
            </a:r>
            <a:r>
              <a:rPr lang="ru-RU" dirty="0" smtClean="0"/>
              <a:t>объединений;</a:t>
            </a:r>
            <a:endParaRPr lang="ru-RU" dirty="0"/>
          </a:p>
          <a:p>
            <a:pPr lvl="0"/>
            <a:r>
              <a:rPr lang="ru-RU" dirty="0"/>
              <a:t>план реализации курсов внеурочной деятельности по выбору </a:t>
            </a:r>
            <a:r>
              <a:rPr lang="ru-RU" dirty="0" smtClean="0"/>
              <a:t>учащихся;</a:t>
            </a:r>
            <a:endParaRPr lang="ru-RU" dirty="0"/>
          </a:p>
          <a:p>
            <a:pPr lvl="0"/>
            <a:r>
              <a:rPr lang="ru-RU" dirty="0"/>
              <a:t>план воспитательных мероприятий.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870" y="0"/>
            <a:ext cx="6856259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внеурочной деятельности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79" y="1496291"/>
            <a:ext cx="8953994" cy="4680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Инвариантный </a:t>
            </a:r>
            <a:r>
              <a:rPr lang="ru-RU" b="1" dirty="0"/>
              <a:t>компонент </a:t>
            </a:r>
            <a:r>
              <a:rPr lang="ru-RU" dirty="0"/>
              <a:t>плана </a:t>
            </a:r>
            <a:r>
              <a:rPr lang="ru-RU" dirty="0" smtClean="0"/>
              <a:t> </a:t>
            </a:r>
            <a:r>
              <a:rPr lang="ru-RU" dirty="0"/>
              <a:t>(вне зависимости от </a:t>
            </a:r>
            <a:r>
              <a:rPr lang="ru-RU" dirty="0" smtClean="0"/>
              <a:t>профиля) предполагает</a:t>
            </a:r>
            <a:r>
              <a:rPr lang="ru-RU" dirty="0"/>
              <a:t>:</a:t>
            </a:r>
          </a:p>
          <a:p>
            <a:pPr marL="0" lvl="0" indent="0">
              <a:buNone/>
            </a:pPr>
            <a:r>
              <a:rPr lang="ru-RU" dirty="0" smtClean="0"/>
              <a:t>-  организацию </a:t>
            </a:r>
            <a:r>
              <a:rPr lang="ru-RU" dirty="0"/>
              <a:t>жизни ученических сообществ в форме клубных </a:t>
            </a:r>
            <a:r>
              <a:rPr lang="ru-RU" dirty="0" smtClean="0"/>
              <a:t>встреч, </a:t>
            </a:r>
            <a:r>
              <a:rPr lang="ru-RU" dirty="0"/>
              <a:t>участие 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smtClean="0"/>
              <a:t> коллективных делах класса </a:t>
            </a:r>
            <a:r>
              <a:rPr lang="ru-RU" dirty="0"/>
              <a:t>и </a:t>
            </a:r>
            <a:r>
              <a:rPr lang="ru-RU" dirty="0" smtClean="0"/>
              <a:t>школы;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-  проведение  </a:t>
            </a:r>
          </a:p>
          <a:p>
            <a:r>
              <a:rPr lang="ru-RU" dirty="0" smtClean="0"/>
              <a:t>собрания </a:t>
            </a:r>
            <a:r>
              <a:rPr lang="ru-RU" dirty="0"/>
              <a:t>по проблемам организации </a:t>
            </a:r>
            <a:r>
              <a:rPr lang="ru-RU" dirty="0" smtClean="0"/>
              <a:t>учебного </a:t>
            </a:r>
            <a:r>
              <a:rPr lang="ru-RU" dirty="0"/>
              <a:t>процесса, </a:t>
            </a:r>
            <a:endParaRPr lang="ru-RU" dirty="0" smtClean="0"/>
          </a:p>
          <a:p>
            <a:r>
              <a:rPr lang="ru-RU" dirty="0" smtClean="0"/>
              <a:t>консультаций </a:t>
            </a:r>
            <a:r>
              <a:rPr lang="ru-RU" dirty="0"/>
              <a:t>по вопросам организационного обеспечения обучения и обеспечения благополучия обучающихся в жизни </a:t>
            </a:r>
            <a:r>
              <a:rPr lang="ru-RU" dirty="0" smtClean="0"/>
              <a:t>школы.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Вариативный </a:t>
            </a:r>
            <a:r>
              <a:rPr lang="ru-RU" b="1" dirty="0"/>
              <a:t>компонент </a:t>
            </a:r>
            <a:r>
              <a:rPr lang="ru-RU" dirty="0" smtClean="0"/>
              <a:t>плана определяется профилем обучения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8898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.</a:t>
            </a:r>
            <a:r>
              <a:rPr lang="ru-RU" b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2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804" y="0"/>
            <a:ext cx="6647362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Годовой план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внеурочной деятельности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602489"/>
              </p:ext>
            </p:extLst>
          </p:nvPr>
        </p:nvGraphicFramePr>
        <p:xfrm>
          <a:off x="95006" y="1418970"/>
          <a:ext cx="8953938" cy="5212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254"/>
                <a:gridCol w="1430254"/>
                <a:gridCol w="135181"/>
                <a:gridCol w="2411958"/>
                <a:gridCol w="1205977"/>
                <a:gridCol w="1170157"/>
                <a:gridCol w="1170157"/>
              </a:tblGrid>
              <a:tr h="789841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Период</a:t>
                      </a:r>
                      <a:endParaRPr lang="ru-RU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r>
                        <a:rPr lang="ru-RU" dirty="0" smtClean="0"/>
                        <a:t>Жизнь</a:t>
                      </a:r>
                      <a:r>
                        <a:rPr lang="ru-RU" baseline="0" dirty="0" smtClean="0"/>
                        <a:t> ученических сообществ</a:t>
                      </a:r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+mn-lt"/>
                          <a:ea typeface="Calibri"/>
                        </a:rPr>
                        <a:t>ВД  по предметам школьной программы</a:t>
                      </a:r>
                      <a:endParaRPr lang="ru-RU" sz="24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+mn-lt"/>
                          <a:ea typeface="Calibri"/>
                        </a:rPr>
                        <a:t>Воспитательные мероприятия</a:t>
                      </a:r>
                      <a:endParaRPr lang="ru-RU" sz="24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effectLst/>
                          <a:latin typeface="+mn-lt"/>
                          <a:ea typeface="Calibri"/>
                        </a:rPr>
                        <a:t>Всего</a:t>
                      </a:r>
                    </a:p>
                  </a:txBody>
                  <a:tcPr/>
                </a:tc>
              </a:tr>
              <a:tr h="6105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+mn-lt"/>
                        </a:rPr>
                        <a:t>Инвариант-</a:t>
                      </a:r>
                      <a:r>
                        <a:rPr lang="ru-RU" sz="1600" dirty="0" err="1" smtClean="0">
                          <a:latin typeface="+mn-lt"/>
                        </a:rPr>
                        <a:t>ная</a:t>
                      </a:r>
                      <a:r>
                        <a:rPr lang="ru-RU" sz="1600" dirty="0" smtClean="0">
                          <a:latin typeface="+mn-lt"/>
                        </a:rPr>
                        <a:t> часть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+mn-lt"/>
                        </a:rPr>
                        <a:t>Вариатив-ная</a:t>
                      </a:r>
                      <a:r>
                        <a:rPr lang="ru-RU" sz="1600" dirty="0" smtClean="0">
                          <a:latin typeface="+mn-lt"/>
                        </a:rPr>
                        <a:t> часть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Calibri"/>
                        </a:rPr>
                        <a:t>Х класс</a:t>
                      </a:r>
                      <a:endParaRPr lang="ru-RU" sz="2400" dirty="0" smtClean="0">
                        <a:effectLst/>
                        <a:latin typeface="+mj-lt"/>
                        <a:ea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effectLst/>
                        <a:latin typeface="+mj-lt"/>
                        <a:ea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</a:t>
                      </a:r>
                      <a:r>
                        <a:rPr lang="en-US" sz="1600" dirty="0" smtClean="0"/>
                        <a:t>I  </a:t>
                      </a:r>
                      <a:r>
                        <a:rPr lang="ru-RU" sz="1600" dirty="0" smtClean="0"/>
                        <a:t>полугодие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r>
                        <a:rPr lang="ru-RU" sz="1600" baseline="0" dirty="0" smtClean="0"/>
                        <a:t>16 недель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16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64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9</a:t>
                      </a:r>
                    </a:p>
                  </a:txBody>
                  <a:tcPr marL="23785" marR="23785" marT="23785" marB="2378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42</a:t>
                      </a:r>
                    </a:p>
                  </a:txBody>
                  <a:tcPr marL="4325" marR="43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</a:rPr>
                        <a:t>148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Осенние каникулы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13 </a:t>
                      </a:r>
                    </a:p>
                  </a:txBody>
                  <a:tcPr marL="23785" marR="23785" marT="23785" marB="2378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10</a:t>
                      </a:r>
                    </a:p>
                  </a:txBody>
                  <a:tcPr marL="4325" marR="43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</a:rPr>
                        <a:t>23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II</a:t>
                      </a:r>
                      <a:r>
                        <a:rPr lang="ru-RU" sz="1600" dirty="0" smtClean="0"/>
                        <a:t> полугодие 18 недель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18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72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9</a:t>
                      </a:r>
                    </a:p>
                  </a:txBody>
                  <a:tcPr marL="23785" marR="23785" marT="23785" marB="2378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51</a:t>
                      </a:r>
                    </a:p>
                  </a:txBody>
                  <a:tcPr marL="4325" marR="43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</a:rPr>
                        <a:t>169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Весенние каникулы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16  </a:t>
                      </a:r>
                    </a:p>
                  </a:txBody>
                  <a:tcPr marL="23785" marR="23785" marT="23785" marB="2378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10</a:t>
                      </a:r>
                    </a:p>
                  </a:txBody>
                  <a:tcPr marL="4325" marR="43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</a:rPr>
                        <a:t>26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Летние каникулы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10</a:t>
                      </a:r>
                    </a:p>
                  </a:txBody>
                  <a:tcPr marL="23785" marR="23785" marT="23785" marB="2378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  <a:ea typeface="Calibri"/>
                        </a:rPr>
                        <a:t> 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</a:rPr>
                        <a:t>10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Итого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34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n-lt"/>
                        </a:rPr>
                        <a:t>136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57</a:t>
                      </a:r>
                    </a:p>
                  </a:txBody>
                  <a:tcPr marL="23785" marR="23785" marT="23785" marB="23785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</a:rPr>
                        <a:t>113</a:t>
                      </a:r>
                    </a:p>
                  </a:txBody>
                  <a:tcPr marL="4325" marR="4325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</a:rPr>
                        <a:t>340</a:t>
                      </a:r>
                      <a:endParaRPr lang="ru-RU" sz="18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4325" marR="43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4282" y="0"/>
            <a:ext cx="6647362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Инвариантная часть плана 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48646" y="1368425"/>
            <a:ext cx="8867277" cy="479425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Курсы ВД выбору учащихся </a:t>
            </a:r>
            <a:r>
              <a:rPr lang="ru-RU" sz="2400" b="1" dirty="0"/>
              <a:t>до 4 </a:t>
            </a:r>
            <a:r>
              <a:rPr lang="ru-RU" sz="2400" b="1" dirty="0" smtClean="0"/>
              <a:t>часов в неделю</a:t>
            </a:r>
          </a:p>
          <a:p>
            <a:endParaRPr lang="ru-RU" sz="2400" b="1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526927"/>
              </p:ext>
            </p:extLst>
          </p:nvPr>
        </p:nvGraphicFramePr>
        <p:xfrm>
          <a:off x="1" y="1776349"/>
          <a:ext cx="9144000" cy="4849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099"/>
                <a:gridCol w="6191251"/>
                <a:gridCol w="1619250"/>
                <a:gridCol w="914400"/>
              </a:tblGrid>
              <a:tr h="728327">
                <a:tc rowSpan="2"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№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Курс внеурочной деятельности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Количество часов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80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в неделю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в год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0462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1.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Основы журналистики</a:t>
                      </a:r>
                      <a:endParaRPr lang="ru-RU" sz="2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0462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2.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Начала психологии как науки</a:t>
                      </a:r>
                      <a:endParaRPr lang="ru-RU" sz="2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34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63931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3.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Английский язык в деловой и научной сферах</a:t>
                      </a:r>
                      <a:endParaRPr lang="ru-RU" sz="2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34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0462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4.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Решение экономических задач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34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0462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5.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Математические методы в физике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2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68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0462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6.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Современная социология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34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0462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7.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Финансовая грамотность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34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2400" dirty="0" smtClean="0">
                          <a:latin typeface="+mn-lt"/>
                        </a:rPr>
                        <a:t>8.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Немецкий язык в научной деятельности</a:t>
                      </a:r>
                      <a:endParaRPr lang="ru-RU" sz="2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34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018" y="0"/>
            <a:ext cx="6647362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Инвариантная часть плана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120" y="1403498"/>
            <a:ext cx="8666421" cy="5295014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Примерный </a:t>
            </a:r>
            <a:r>
              <a:rPr lang="ru-RU" sz="8000" dirty="0"/>
              <a:t>план организации деятельности </a:t>
            </a:r>
            <a:r>
              <a:rPr lang="ru-RU" sz="8000" dirty="0" smtClean="0"/>
              <a:t>клуба.</a:t>
            </a:r>
            <a:endParaRPr lang="ru-RU" sz="8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400" b="1" dirty="0"/>
              <a:t>I </a:t>
            </a:r>
            <a:r>
              <a:rPr lang="ru-RU" sz="6400" b="1" dirty="0"/>
              <a:t>полугодие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Организационное занятие. Хронограф клуба. Выявление интересов и желаний участников. (1 час)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Составление плана работы на год (1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Теоретические основы деятельности клуба (1 час).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Организованная деятельность  по реализации плана (10 часов).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Презентация деятельности клуба для учащихся и их родителей (1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Клуб в гостях у клуба. (1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Подведение промежуточных итогов работы (1 час).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 smtClean="0"/>
              <a:t>                                                                                                          Итого</a:t>
            </a:r>
            <a:r>
              <a:rPr lang="ru-RU" sz="6400" dirty="0"/>
              <a:t>: 16 часов.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400" b="1" dirty="0"/>
              <a:t>II</a:t>
            </a:r>
            <a:r>
              <a:rPr lang="ru-RU" sz="6400" b="1" dirty="0"/>
              <a:t> полугодие</a:t>
            </a:r>
            <a:r>
              <a:rPr lang="ru-RU" sz="6400" dirty="0"/>
              <a:t>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Организованная деятельность  по реализации плана (12 часов).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Клуб в гостях у клуба. (2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Презентация деятельности клуба для учащихся и их родителей (1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Подведение итогов работы (1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Подготовка к общешкольной конференции (1 час).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/>
              <a:t>Общешкольная конференция клубов (1 час).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 smtClean="0"/>
              <a:t>                                                                                                           Итого</a:t>
            </a:r>
            <a:r>
              <a:rPr lang="ru-RU" sz="6400" dirty="0"/>
              <a:t>:  18 часов.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 smtClean="0"/>
              <a:t>                                                                                                                                                   За </a:t>
            </a:r>
            <a:r>
              <a:rPr lang="ru-RU" sz="6400" dirty="0"/>
              <a:t>год: 34 часа.</a:t>
            </a:r>
          </a:p>
          <a:p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val="36814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451" y="109099"/>
            <a:ext cx="7052202" cy="1325563"/>
          </a:xfrm>
        </p:spPr>
        <p:txBody>
          <a:bodyPr>
            <a:normAutofit/>
          </a:bodyPr>
          <a:lstStyle/>
          <a:p>
            <a:pPr lvl="0"/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Инвариантная часть плана ВД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200308"/>
              </p:ext>
            </p:extLst>
          </p:nvPr>
        </p:nvGraphicFramePr>
        <p:xfrm>
          <a:off x="276723" y="1957882"/>
          <a:ext cx="8662324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9828"/>
                <a:gridCol w="3137338"/>
                <a:gridCol w="2900855"/>
                <a:gridCol w="132430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Учреждение культуры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часов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Государственный Русский</a:t>
                      </a:r>
                      <a:r>
                        <a:rPr lang="ru-RU" baseline="0" dirty="0" smtClean="0"/>
                        <a:t> музей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Русское искусство  </a:t>
                      </a:r>
                    </a:p>
                    <a:p>
                      <a:r>
                        <a:rPr lang="en-US" dirty="0" smtClean="0"/>
                        <a:t> II</a:t>
                      </a:r>
                      <a:r>
                        <a:rPr lang="ru-RU" dirty="0" smtClean="0"/>
                        <a:t> половины </a:t>
                      </a:r>
                      <a:r>
                        <a:rPr lang="en-US" dirty="0" smtClean="0"/>
                        <a:t> XIX</a:t>
                      </a:r>
                      <a:r>
                        <a:rPr lang="ru-RU" dirty="0" smtClean="0"/>
                        <a:t> 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Музей «Разночинный Петербург»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Разночинцы </a:t>
                      </a:r>
                      <a:r>
                        <a:rPr lang="ru-RU" baseline="0" dirty="0" smtClean="0"/>
                        <a:t> в Петербурге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Музей-квартира </a:t>
                      </a:r>
                    </a:p>
                    <a:p>
                      <a:r>
                        <a:rPr lang="ru-RU" dirty="0" smtClean="0"/>
                        <a:t>Н.А. Некрасова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Жизнь и творчество</a:t>
                      </a:r>
                    </a:p>
                    <a:p>
                      <a:r>
                        <a:rPr lang="ru-RU" baseline="0" dirty="0" smtClean="0"/>
                        <a:t> Н.А. Некрасова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Музей- квартира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Ф.М. Достоевского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Достоевский в Петербурге.</a:t>
                      </a:r>
                    </a:p>
                    <a:p>
                      <a:r>
                        <a:rPr lang="ru-RU" dirty="0" smtClean="0"/>
                        <a:t>Петербург Достоевского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Последние</a:t>
                      </a:r>
                      <a:r>
                        <a:rPr lang="ru-RU" baseline="0" dirty="0" smtClean="0"/>
                        <a:t> годы жизни </a:t>
                      </a:r>
                      <a:r>
                        <a:rPr lang="ru-RU" dirty="0" smtClean="0"/>
                        <a:t>Ф.М. достоевского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Государственный Эрмитаж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Галерея героев 1812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67104" y="1434662"/>
            <a:ext cx="8276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a typeface="Calibri" pitchFamily="34" charset="0"/>
                <a:cs typeface="Times New Roman" pitchFamily="18" charset="0"/>
              </a:rPr>
              <a:t>Экскурсии общекультурного направления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00" y="-135810"/>
            <a:ext cx="6637283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Инвариантная часть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плана ВД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6124" y="1434662"/>
            <a:ext cx="8389226" cy="474230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Посещение театров Санкт-Петербурга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" y="1956692"/>
            <a:ext cx="903364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Санкт-Петербургский </a:t>
            </a:r>
            <a:r>
              <a:rPr lang="ru-RU" sz="2000" b="1" dirty="0"/>
              <a:t>Театр юного зрителя</a:t>
            </a:r>
          </a:p>
          <a:p>
            <a:pPr lvl="0"/>
            <a:r>
              <a:rPr lang="ru-RU" sz="2000" dirty="0" smtClean="0"/>
              <a:t>            Бешеные </a:t>
            </a:r>
            <a:r>
              <a:rPr lang="ru-RU" sz="2000" dirty="0"/>
              <a:t>деньги</a:t>
            </a:r>
          </a:p>
          <a:p>
            <a:pPr lvl="0"/>
            <a:r>
              <a:rPr lang="ru-RU" sz="2000" dirty="0" smtClean="0"/>
              <a:t>             Доходное </a:t>
            </a:r>
            <a:r>
              <a:rPr lang="ru-RU" sz="2000" dirty="0"/>
              <a:t>место</a:t>
            </a:r>
          </a:p>
          <a:p>
            <a:pPr lvl="0"/>
            <a:r>
              <a:rPr lang="ru-RU" sz="2000" dirty="0" smtClean="0"/>
              <a:t>             Отцы </a:t>
            </a:r>
            <a:r>
              <a:rPr lang="ru-RU" sz="2000" dirty="0"/>
              <a:t>и дети </a:t>
            </a:r>
          </a:p>
          <a:p>
            <a:pPr lvl="0"/>
            <a:r>
              <a:rPr lang="ru-RU" sz="2000" dirty="0" smtClean="0"/>
              <a:t>             Иудушка из </a:t>
            </a:r>
            <a:r>
              <a:rPr lang="ru-RU" sz="2000" dirty="0"/>
              <a:t>Головлева</a:t>
            </a:r>
          </a:p>
          <a:p>
            <a:pPr lvl="0"/>
            <a:r>
              <a:rPr lang="ru-RU" sz="2000" dirty="0" smtClean="0"/>
              <a:t>             Парень </a:t>
            </a:r>
            <a:r>
              <a:rPr lang="ru-RU" sz="2000" dirty="0"/>
              <a:t>из прошлого</a:t>
            </a:r>
          </a:p>
          <a:p>
            <a:pPr lvl="0"/>
            <a:r>
              <a:rPr lang="ru-RU" sz="2000" dirty="0" smtClean="0"/>
              <a:t>             Бедные </a:t>
            </a:r>
            <a:r>
              <a:rPr lang="ru-RU" sz="2000" dirty="0"/>
              <a:t>люди </a:t>
            </a:r>
          </a:p>
          <a:p>
            <a:pPr lvl="0"/>
            <a:r>
              <a:rPr lang="ru-RU" sz="2000" dirty="0" smtClean="0"/>
              <a:t>             Человек </a:t>
            </a:r>
            <a:r>
              <a:rPr lang="ru-RU" sz="2000" dirty="0"/>
              <a:t>в футляре</a:t>
            </a:r>
          </a:p>
          <a:p>
            <a:r>
              <a:rPr lang="ru-RU" sz="2000" b="1" dirty="0"/>
              <a:t>Санкт-Петербургский Молодежный театр на Фонтанке</a:t>
            </a:r>
          </a:p>
          <a:p>
            <a:pPr lvl="0"/>
            <a:r>
              <a:rPr lang="ru-RU" sz="2000" dirty="0" smtClean="0"/>
              <a:t>              Без </a:t>
            </a:r>
            <a:r>
              <a:rPr lang="ru-RU" sz="2000" dirty="0"/>
              <a:t>вины виноватые</a:t>
            </a:r>
          </a:p>
          <a:p>
            <a:r>
              <a:rPr lang="ru-RU" sz="2000" b="1" dirty="0"/>
              <a:t>Санкт-Петербургский театр Мастерская</a:t>
            </a:r>
          </a:p>
          <a:p>
            <a:pPr lvl="0"/>
            <a:r>
              <a:rPr lang="ru-RU" sz="2000" dirty="0" smtClean="0"/>
              <a:t>             Зори </a:t>
            </a:r>
            <a:r>
              <a:rPr lang="ru-RU" sz="2000" dirty="0"/>
              <a:t>здесь тихие</a:t>
            </a:r>
          </a:p>
          <a:p>
            <a:pPr lvl="0"/>
            <a:r>
              <a:rPr lang="ru-RU" sz="2000" dirty="0" smtClean="0"/>
              <a:t>             Я </a:t>
            </a:r>
            <a:r>
              <a:rPr lang="ru-RU" sz="2000" dirty="0"/>
              <a:t>не видел войны</a:t>
            </a:r>
          </a:p>
          <a:p>
            <a:pPr lvl="0"/>
            <a:r>
              <a:rPr lang="ru-RU" sz="2000" dirty="0" smtClean="0"/>
              <a:t>             Преступление </a:t>
            </a:r>
            <a:r>
              <a:rPr lang="ru-RU" sz="2000" dirty="0"/>
              <a:t>и наказание</a:t>
            </a:r>
          </a:p>
          <a:p>
            <a:pPr lvl="0"/>
            <a:r>
              <a:rPr lang="ru-RU" sz="2000" dirty="0" smtClean="0"/>
              <a:t>             Живи </a:t>
            </a:r>
            <a:r>
              <a:rPr lang="ru-RU" sz="2000" dirty="0"/>
              <a:t>и помни</a:t>
            </a:r>
          </a:p>
        </p:txBody>
      </p:sp>
    </p:spTree>
    <p:extLst>
      <p:ext uri="{BB962C8B-B14F-4D97-AF65-F5344CB8AC3E}">
        <p14:creationId xmlns:p14="http://schemas.microsoft.com/office/powerpoint/2010/main" val="116949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24" y="0"/>
            <a:ext cx="7052201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Инвариантная часть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плана ВД 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191205"/>
              </p:ext>
            </p:extLst>
          </p:nvPr>
        </p:nvGraphicFramePr>
        <p:xfrm>
          <a:off x="576163" y="1981255"/>
          <a:ext cx="8079105" cy="3017520"/>
        </p:xfrm>
        <a:graphic>
          <a:graphicData uri="http://schemas.openxmlformats.org/drawingml/2006/table">
            <a:tbl>
              <a:tblPr firstRow="1" firstCol="1" bandRow="1"/>
              <a:tblGrid>
                <a:gridCol w="1899023"/>
                <a:gridCol w="6180082"/>
              </a:tblGrid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Дата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Мероприятие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2.09.2019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Праздник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«Здравствуй, школа!»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3.09.2019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Урок </a:t>
                      </a:r>
                      <a:r>
                        <a:rPr lang="ru-RU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толерантности «Помнить, чтобы жить»  в память трагедии в Беслане.</a:t>
                      </a:r>
                      <a:endParaRPr lang="ru-RU" sz="2000" dirty="0"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8.09.2019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Выступление </a:t>
                      </a:r>
                      <a:r>
                        <a:rPr lang="ru-RU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лекторских групп 10-х классов на классных часах, посвященных дню начала блокады Ленинграда. </a:t>
                      </a:r>
                      <a:endParaRPr lang="ru-RU" sz="2000" dirty="0"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5.10.2019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Праздничная постановка, </a:t>
                      </a:r>
                      <a:r>
                        <a:rPr lang="ru-RU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посвященная Дню учителя</a:t>
                      </a:r>
                      <a:endParaRPr lang="ru-RU" sz="2000" dirty="0"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19.10.2019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800" dirty="0" smtClean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Конкурс </a:t>
                      </a:r>
                      <a:r>
                        <a:rPr lang="ru-RU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Calibri"/>
                        </a:rPr>
                        <a:t>чтецов, посвященный Дню образования Царскосельского лицея.</a:t>
                      </a:r>
                      <a:endParaRPr lang="ru-RU" sz="2000" dirty="0"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15.10.-31.10.2019</a:t>
                      </a:r>
                      <a:endParaRPr lang="ru-RU" sz="20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Выпуск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газет, посвященных Дню народного единства.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23440" y="1552600"/>
            <a:ext cx="691497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Годовой план воспитательных мероприятий (фрагмент)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127" y="108931"/>
            <a:ext cx="6856259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ариативная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плана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 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59" y="1355834"/>
            <a:ext cx="8828689" cy="52814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b="1" dirty="0"/>
              <a:t>оциально-экономический профиль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Х   класс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Экскурсии по профилю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ГУП «</a:t>
            </a:r>
            <a:r>
              <a:rPr lang="ru-RU" dirty="0" err="1"/>
              <a:t>Горэлектротранс</a:t>
            </a:r>
            <a:r>
              <a:rPr lang="ru-RU" dirty="0"/>
              <a:t>»  3ч.</a:t>
            </a:r>
          </a:p>
          <a:p>
            <a:pPr marL="0" indent="0">
              <a:buNone/>
            </a:pPr>
            <a:r>
              <a:rPr lang="ru-RU" dirty="0"/>
              <a:t>ОАО «Каравай»   3ч.</a:t>
            </a:r>
          </a:p>
          <a:p>
            <a:pPr marL="0" indent="0">
              <a:buNone/>
            </a:pPr>
            <a:r>
              <a:rPr lang="ru-RU" dirty="0"/>
              <a:t>Экономические отделы  государственных и коммерческих организаций 4 </a:t>
            </a:r>
            <a:r>
              <a:rPr lang="ru-RU" dirty="0" smtClean="0"/>
              <a:t>ч.</a:t>
            </a:r>
          </a:p>
          <a:p>
            <a:pPr marL="0" indent="0">
              <a:buNone/>
            </a:pPr>
            <a:r>
              <a:rPr lang="ru-RU" b="1" dirty="0" smtClean="0"/>
              <a:t>Экскурсии в профильные учреждения ВПО</a:t>
            </a:r>
          </a:p>
          <a:p>
            <a:pPr marL="0" indent="0">
              <a:buNone/>
            </a:pPr>
            <a:r>
              <a:rPr lang="ru-RU" dirty="0" smtClean="0"/>
              <a:t>Национальный </a:t>
            </a:r>
            <a:r>
              <a:rPr lang="ru-RU" dirty="0"/>
              <a:t>исследовательский институт Высшая школа экономики - 4 ч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Санкт-Петербургский университет технологии и управления – 4 ч.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4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771" y="0"/>
            <a:ext cx="6647362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Вариативная часть плана ВД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890" y="1639613"/>
            <a:ext cx="9002109" cy="506073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4400" dirty="0" smtClean="0"/>
              <a:t>На </a:t>
            </a:r>
            <a:r>
              <a:rPr lang="ru-RU" sz="3800" dirty="0"/>
              <a:t>основе социального партнерства с Санкт-Петербургским  </a:t>
            </a:r>
            <a:r>
              <a:rPr lang="ru-RU" sz="3800" dirty="0" smtClean="0"/>
              <a:t>ГБУ «Центр </a:t>
            </a:r>
            <a:r>
              <a:rPr lang="ru-RU" sz="4400" dirty="0"/>
              <a:t>содействия</a:t>
            </a:r>
            <a:r>
              <a:rPr lang="ru-RU" sz="3800" dirty="0"/>
              <a:t> занятости и профессиональной ориентации молодежи «ВЕКТОР», интеграции с организациями дополнительного образования и сетевого взаимодействия с научными и производственными </a:t>
            </a:r>
            <a:r>
              <a:rPr lang="ru-RU" sz="3800" dirty="0" smtClean="0"/>
              <a:t>организациями организуются</a:t>
            </a:r>
          </a:p>
          <a:p>
            <a:pPr marL="0" indent="0">
              <a:buNone/>
            </a:pPr>
            <a:r>
              <a:rPr lang="ru-RU" sz="3800" b="1" dirty="0"/>
              <a:t> </a:t>
            </a:r>
            <a:r>
              <a:rPr lang="ru-RU" sz="3800" b="1" dirty="0" smtClean="0"/>
              <a:t>        - в период весенних каникул </a:t>
            </a:r>
          </a:p>
          <a:p>
            <a:pPr marL="0" indent="0">
              <a:buNone/>
            </a:pPr>
            <a:r>
              <a:rPr lang="ru-RU" sz="3800" dirty="0" smtClean="0"/>
              <a:t>                профессиональные </a:t>
            </a:r>
            <a:r>
              <a:rPr lang="ru-RU" sz="3800" dirty="0"/>
              <a:t>пробы </a:t>
            </a:r>
            <a:r>
              <a:rPr lang="ru-RU" sz="3800" dirty="0" smtClean="0"/>
              <a:t>учащихся </a:t>
            </a:r>
            <a:r>
              <a:rPr lang="ru-RU" sz="3800" dirty="0"/>
              <a:t>в </a:t>
            </a:r>
            <a:r>
              <a:rPr lang="ru-RU" sz="3800" dirty="0" smtClean="0"/>
              <a:t>социально-</a:t>
            </a:r>
            <a:r>
              <a:rPr lang="ru-RU" sz="3800" dirty="0"/>
              <a:t>экономической</a:t>
            </a:r>
            <a:r>
              <a:rPr lang="ru-RU" sz="3800" dirty="0" smtClean="0"/>
              <a:t> сфере (</a:t>
            </a:r>
            <a:r>
              <a:rPr lang="ru-RU" sz="3800" dirty="0"/>
              <a:t>до 8 ч.),</a:t>
            </a:r>
          </a:p>
          <a:p>
            <a:pPr marL="0" indent="0" algn="just">
              <a:buNone/>
            </a:pPr>
            <a:r>
              <a:rPr lang="ru-RU" sz="3800" dirty="0"/>
              <a:t> </a:t>
            </a:r>
            <a:r>
              <a:rPr lang="ru-RU" sz="3800" dirty="0" smtClean="0"/>
              <a:t>              социальные </a:t>
            </a:r>
            <a:r>
              <a:rPr lang="ru-RU" sz="3800" dirty="0"/>
              <a:t>практики  в сфере профессиональной коммуникации с </a:t>
            </a:r>
            <a:r>
              <a:rPr lang="ru-RU" sz="3800" dirty="0" smtClean="0"/>
              <a:t>                широким </a:t>
            </a:r>
            <a:r>
              <a:rPr lang="ru-RU" sz="3800" dirty="0"/>
              <a:t>кругом партнеров (до 8 ч</a:t>
            </a:r>
            <a:r>
              <a:rPr lang="ru-RU" sz="3800" dirty="0" smtClean="0"/>
              <a:t>.)</a:t>
            </a:r>
          </a:p>
          <a:p>
            <a:pPr marL="0" indent="0" algn="just">
              <a:buNone/>
            </a:pPr>
            <a:endParaRPr lang="ru-RU" sz="3800" dirty="0"/>
          </a:p>
          <a:p>
            <a:pPr marL="0" indent="0">
              <a:buNone/>
            </a:pPr>
            <a:r>
              <a:rPr lang="ru-RU" sz="3800" b="1" dirty="0" smtClean="0"/>
              <a:t>          - в период </a:t>
            </a:r>
            <a:r>
              <a:rPr lang="ru-RU" sz="3800" b="1" dirty="0"/>
              <a:t>летних каникул</a:t>
            </a:r>
          </a:p>
          <a:p>
            <a:pPr marL="0" indent="0">
              <a:buNone/>
            </a:pPr>
            <a:r>
              <a:rPr lang="ru-RU" sz="3800" dirty="0"/>
              <a:t> </a:t>
            </a:r>
            <a:r>
              <a:rPr lang="ru-RU" sz="3800" dirty="0" smtClean="0"/>
              <a:t>              профессиональные </a:t>
            </a:r>
            <a:r>
              <a:rPr lang="ru-RU" sz="3800" dirty="0"/>
              <a:t>пробы </a:t>
            </a:r>
            <a:r>
              <a:rPr lang="ru-RU" sz="3800" dirty="0" smtClean="0"/>
              <a:t>учащихся </a:t>
            </a:r>
            <a:r>
              <a:rPr lang="ru-RU" sz="3800" dirty="0"/>
              <a:t>в социально-экономической сфере (до 10 ч.),</a:t>
            </a:r>
          </a:p>
          <a:p>
            <a:pPr marL="0" indent="0">
              <a:buNone/>
            </a:pPr>
            <a:r>
              <a:rPr lang="ru-RU" sz="3800" dirty="0"/>
              <a:t> </a:t>
            </a:r>
            <a:r>
              <a:rPr lang="ru-RU" sz="3800" dirty="0" smtClean="0"/>
              <a:t>             социальные </a:t>
            </a:r>
            <a:r>
              <a:rPr lang="ru-RU" sz="3800" dirty="0"/>
              <a:t>практики  в сфере профессиональной коммуникации с широким кругом партнеров (до 10 ч.).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ФГОС СОО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4168235"/>
              </p:ext>
            </p:extLst>
          </p:nvPr>
        </p:nvGraphicFramePr>
        <p:xfrm>
          <a:off x="628650" y="1825625"/>
          <a:ext cx="78867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/>
                <a:gridCol w="1971675"/>
                <a:gridCol w="1971675"/>
                <a:gridCol w="197167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Опыт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план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http://fgosreestr.ru/registry/primernaya-osnovnaya-obrazovatelnaya-programma-srednego-obshheg</a:t>
                      </a:r>
                      <a:endParaRPr lang="ru-RU" dirty="0" smtClean="0">
                        <a:hlinkClick r:id="rId2"/>
                      </a:endParaRPr>
                    </a:p>
                    <a:p>
                      <a:r>
                        <a:rPr lang="en-US" dirty="0" smtClean="0">
                          <a:hlinkClick r:id="rId2"/>
                        </a:rPr>
                        <a:t>o-</a:t>
                      </a:r>
                      <a:r>
                        <a:rPr lang="en-US" dirty="0" err="1" smtClean="0">
                          <a:hlinkClick r:id="rId2"/>
                        </a:rPr>
                        <a:t>obrazovaniya</a:t>
                      </a:r>
                      <a:r>
                        <a:rPr lang="en-US" dirty="0" smtClean="0">
                          <a:hlinkClick r:id="rId2"/>
                        </a:rPr>
                        <a:t>/</a:t>
                      </a:r>
                      <a:endParaRPr lang="ru-RU" dirty="0" smtClean="0"/>
                    </a:p>
                    <a:p>
                      <a:r>
                        <a:rPr lang="en-US" dirty="0" smtClean="0">
                          <a:hlinkClick r:id="rId3"/>
                        </a:rPr>
                        <a:t>https://www.spbfgos.org/srednee-polnoe-obshee-obrazovanie</a:t>
                      </a:r>
                      <a:endParaRPr lang="ru-RU" dirty="0" smtClean="0"/>
                    </a:p>
                    <a:p>
                      <a:r>
                        <a:rPr lang="en-US" dirty="0" smtClean="0">
                          <a:hlinkClick r:id="rId4"/>
                        </a:rPr>
                        <a:t>http://gym498.ru/fgos-srednego-obshchego-obrazovaniya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по УП </a:t>
                      </a:r>
                      <a:r>
                        <a:rPr lang="ru-RU" baseline="0" smtClean="0"/>
                        <a:t>четырех профилей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Изменение профиля учащимися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Внеурочная</a:t>
                      </a:r>
                      <a:r>
                        <a:rPr lang="ru-RU" baseline="0" dirty="0" smtClean="0"/>
                        <a:t> деятельность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Внедрен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план ВД в 10 классах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Изменение условий</a:t>
                      </a:r>
                      <a:r>
                        <a:rPr lang="ru-RU" baseline="0" dirty="0" smtClean="0"/>
                        <a:t> деятельности социальных партнеров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Индивидуальный проект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Успешная</a:t>
                      </a:r>
                      <a:r>
                        <a:rPr lang="ru-RU" baseline="0" dirty="0" smtClean="0"/>
                        <a:t> защита проектов </a:t>
                      </a:r>
                      <a:r>
                        <a:rPr lang="ru-RU" dirty="0" smtClean="0"/>
                        <a:t> в 9 классах, предзащита в 10 классах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66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475797"/>
            <a:ext cx="8952271" cy="4906303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1400" b="1" dirty="0"/>
              <a:t>На что вы ориентировались при написании </a:t>
            </a:r>
            <a:r>
              <a:rPr lang="ru-RU" sz="1400" b="1" dirty="0" smtClean="0"/>
              <a:t>ОП  </a:t>
            </a:r>
            <a:r>
              <a:rPr lang="ru-RU" sz="1400" b="1" dirty="0"/>
              <a:t>ФГОС </a:t>
            </a:r>
            <a:r>
              <a:rPr lang="ru-RU" sz="1400" b="1" dirty="0" smtClean="0"/>
              <a:t> СОО?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На </a:t>
            </a:r>
            <a:r>
              <a:rPr lang="ru-RU" sz="1400" b="1" dirty="0"/>
              <a:t>что обратить внимание? </a:t>
            </a:r>
            <a:endParaRPr lang="ru-RU" sz="14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Какую </a:t>
            </a:r>
            <a:r>
              <a:rPr lang="ru-RU" sz="1400" b="1" dirty="0" smtClean="0"/>
              <a:t>методическую </a:t>
            </a:r>
            <a:r>
              <a:rPr lang="ru-RU" sz="1400" b="1" dirty="0"/>
              <a:t>литературу необходимо изучить перед </a:t>
            </a:r>
            <a:r>
              <a:rPr lang="ru-RU" sz="1400" b="1" dirty="0" smtClean="0"/>
              <a:t>составлением ОП?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Каким </a:t>
            </a:r>
            <a:r>
              <a:rPr lang="ru-RU" sz="1400" b="1" dirty="0"/>
              <a:t>образом составляется план </a:t>
            </a:r>
            <a:r>
              <a:rPr lang="ru-RU" sz="1400" b="1" dirty="0" smtClean="0"/>
              <a:t>мероприятий ВД </a:t>
            </a:r>
            <a:r>
              <a:rPr lang="ru-RU" sz="1400" b="1" dirty="0"/>
              <a:t>инвариантной части и части по </a:t>
            </a:r>
            <a:r>
              <a:rPr lang="ru-RU" sz="1400" b="1" dirty="0" smtClean="0"/>
              <a:t>профилям?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Что </a:t>
            </a:r>
            <a:r>
              <a:rPr lang="ru-RU" sz="1400" b="1" dirty="0"/>
              <a:t>принципиально  </a:t>
            </a:r>
            <a:r>
              <a:rPr lang="ru-RU" sz="1400" b="1" dirty="0" smtClean="0"/>
              <a:t>новое </a:t>
            </a:r>
            <a:r>
              <a:rPr lang="ru-RU" sz="1400" b="1" dirty="0"/>
              <a:t>появляется в организации учебного процесса в 10-11 классе при переходе на </a:t>
            </a:r>
            <a:r>
              <a:rPr lang="ru-RU" sz="1400" b="1" dirty="0" smtClean="0"/>
              <a:t>ФГОС?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Как </a:t>
            </a:r>
            <a:r>
              <a:rPr lang="ru-RU" sz="1400" b="1" dirty="0"/>
              <a:t>решить проблему занятости </a:t>
            </a:r>
            <a:r>
              <a:rPr lang="ru-RU" sz="1400" b="1" dirty="0" smtClean="0"/>
              <a:t>индивидуальным </a:t>
            </a:r>
            <a:r>
              <a:rPr lang="ru-RU" sz="1400" b="1" dirty="0"/>
              <a:t>проектом  всех </a:t>
            </a:r>
            <a:r>
              <a:rPr lang="ru-RU" sz="1400" b="1" dirty="0" smtClean="0"/>
              <a:t>учащихся </a:t>
            </a:r>
            <a:r>
              <a:rPr lang="ru-RU" sz="1400" b="1" dirty="0"/>
              <a:t>10 классов</a:t>
            </a:r>
            <a:r>
              <a:rPr lang="ru-RU" sz="1400" b="1" dirty="0" smtClean="0"/>
              <a:t>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Как создать систему </a:t>
            </a:r>
            <a:r>
              <a:rPr lang="ru-RU" sz="1400" b="1" dirty="0"/>
              <a:t>оценки </a:t>
            </a:r>
            <a:r>
              <a:rPr lang="ru-RU" sz="1400" b="1" dirty="0" smtClean="0"/>
              <a:t>индивидуальных проектов за </a:t>
            </a:r>
            <a:r>
              <a:rPr lang="ru-RU" sz="1400" b="1" dirty="0"/>
              <a:t>1 </a:t>
            </a:r>
            <a:r>
              <a:rPr lang="ru-RU" sz="1400" b="1" dirty="0" smtClean="0"/>
              <a:t>полугодие с </a:t>
            </a:r>
            <a:r>
              <a:rPr lang="ru-RU" sz="1400" b="1" dirty="0"/>
              <a:t>учетом того, что защита как правило в </a:t>
            </a:r>
            <a:r>
              <a:rPr lang="ru-RU" sz="1400" b="1" dirty="0" smtClean="0"/>
              <a:t>апреле-мае?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Как </a:t>
            </a:r>
            <a:r>
              <a:rPr lang="ru-RU" sz="1400" b="1" dirty="0"/>
              <a:t>грамотно организовать защиту </a:t>
            </a:r>
            <a:r>
              <a:rPr lang="ru-RU" sz="1400" b="1" dirty="0" smtClean="0"/>
              <a:t>индивидуального </a:t>
            </a:r>
            <a:r>
              <a:rPr lang="ru-RU" sz="1400" b="1" dirty="0"/>
              <a:t>проекта учитывая массовость участников (100 человек)? </a:t>
            </a:r>
            <a:endParaRPr lang="ru-RU" sz="14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Кто </a:t>
            </a:r>
            <a:r>
              <a:rPr lang="ru-RU" sz="1400" b="1" dirty="0"/>
              <a:t>курирует проекты обучающихся - классный руководитель, </a:t>
            </a:r>
            <a:r>
              <a:rPr lang="ru-RU" sz="1400" b="1" dirty="0" smtClean="0"/>
              <a:t>учителя-предметники</a:t>
            </a:r>
            <a:r>
              <a:rPr lang="ru-RU" sz="1400" b="1" dirty="0"/>
              <a:t>, коллектив активистов школьников</a:t>
            </a:r>
            <a:r>
              <a:rPr lang="ru-RU" sz="1400" b="1" dirty="0" smtClean="0"/>
              <a:t>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ФГОС </a:t>
            </a:r>
            <a:r>
              <a:rPr lang="ru-RU" sz="1400" b="1" dirty="0"/>
              <a:t>рекомендует организацию </a:t>
            </a:r>
            <a:r>
              <a:rPr lang="ru-RU" sz="1400" b="1" dirty="0" smtClean="0"/>
              <a:t>производственных </a:t>
            </a:r>
            <a:r>
              <a:rPr lang="ru-RU" sz="1400" b="1" dirty="0"/>
              <a:t>практик, каким опытом в данном направлении вы можете поделиться? </a:t>
            </a:r>
            <a:endParaRPr lang="ru-RU" sz="14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Куда </a:t>
            </a:r>
            <a:r>
              <a:rPr lang="ru-RU" sz="1400" b="1" dirty="0"/>
              <a:t>могут пойти работать летом </a:t>
            </a:r>
            <a:r>
              <a:rPr lang="ru-RU" sz="1400" b="1" dirty="0" smtClean="0"/>
              <a:t> десятиклассники</a:t>
            </a:r>
            <a:r>
              <a:rPr lang="ru-RU" sz="1400" b="1" dirty="0"/>
              <a:t>? </a:t>
            </a:r>
            <a:endParaRPr lang="ru-RU" sz="14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План ВД СОО предусматривает </a:t>
            </a:r>
            <a:r>
              <a:rPr lang="ru-RU" sz="1400" b="1" dirty="0"/>
              <a:t>инвариантный и вариативный компонент, включающий </a:t>
            </a:r>
            <a:r>
              <a:rPr lang="ru-RU" sz="1400" b="1" dirty="0" smtClean="0"/>
              <a:t>поездки </a:t>
            </a:r>
            <a:r>
              <a:rPr lang="ru-RU" sz="1400" b="1" dirty="0"/>
              <a:t>и мероприятия - расскажите, какие </a:t>
            </a:r>
            <a:r>
              <a:rPr lang="ru-RU" sz="1400" b="1" dirty="0" smtClean="0"/>
              <a:t> </a:t>
            </a:r>
            <a:r>
              <a:rPr lang="ru-RU" sz="1400" b="1" dirty="0"/>
              <a:t>поездки оказались наиболее </a:t>
            </a:r>
            <a:r>
              <a:rPr lang="ru-RU" sz="1400" b="1" dirty="0" smtClean="0"/>
              <a:t>интересными для ребят?  Наиболее полезными?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Что </a:t>
            </a:r>
            <a:r>
              <a:rPr lang="ru-RU" sz="1400" b="1" dirty="0"/>
              <a:t>получилось </a:t>
            </a:r>
            <a:r>
              <a:rPr lang="ru-RU" sz="1400" b="1" dirty="0" smtClean="0"/>
              <a:t> </a:t>
            </a:r>
            <a:r>
              <a:rPr lang="ru-RU" sz="1400" b="1" dirty="0"/>
              <a:t>лучше </a:t>
            </a:r>
            <a:r>
              <a:rPr lang="ru-RU" sz="1400" b="1" dirty="0" smtClean="0"/>
              <a:t>всего за </a:t>
            </a:r>
            <a:r>
              <a:rPr lang="ru-RU" sz="1400" b="1" dirty="0"/>
              <a:t>2 года </a:t>
            </a:r>
            <a:r>
              <a:rPr lang="ru-RU" sz="1400" b="1" dirty="0" smtClean="0"/>
              <a:t>опережающего введения ФГОС СОО?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Какой </a:t>
            </a:r>
            <a:r>
              <a:rPr lang="ru-RU" sz="1400" b="1" dirty="0"/>
              <a:t>из замыслов получилось реализовать даже лучше, чем </a:t>
            </a:r>
            <a:r>
              <a:rPr lang="ru-RU" sz="1400" b="1" dirty="0" smtClean="0"/>
              <a:t>запланировали?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Где </a:t>
            </a:r>
            <a:r>
              <a:rPr lang="ru-RU" sz="1400" b="1" dirty="0"/>
              <a:t>брать программы внеурочной деятельности 10 классов? </a:t>
            </a:r>
            <a:endParaRPr lang="ru-RU" sz="1400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1400" b="1" dirty="0" smtClean="0"/>
              <a:t>Есть </a:t>
            </a:r>
            <a:r>
              <a:rPr lang="ru-RU" sz="1400" b="1" dirty="0"/>
              <a:t>ли какие-то методические ресурсы, банк программ, авторские к</a:t>
            </a:r>
            <a:r>
              <a:rPr lang="ru-RU" sz="1400" b="1" dirty="0" smtClean="0"/>
              <a:t>урсы</a:t>
            </a:r>
            <a:r>
              <a:rPr lang="ru-RU" sz="1400" b="1" dirty="0"/>
              <a:t>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32039" y="360308"/>
            <a:ext cx="4885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АКТУАЛЬНЫЕ ВОПРОСЫ</a:t>
            </a:r>
            <a:endParaRPr lang="ru-RU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5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Профильное обучение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b="1" dirty="0" smtClean="0">
              <a:latin typeface="Book Antiqua" panose="0204060205030503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/>
              <a:t>    </a:t>
            </a:r>
            <a:endParaRPr lang="ru-RU" sz="24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/>
              <a:t>Профильное обучение –</a:t>
            </a:r>
            <a:r>
              <a:rPr lang="ru-RU" sz="2400" dirty="0" smtClean="0"/>
              <a:t> способ организации обучения старшеклассников в соответствии с их индивидуальными предпочтениями и возможностями.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/>
              <a:t>ФГОС СОО предусматривает  5 профилей: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Естественнонаучный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Гуманитарный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Социально-экономический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Технологический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/>
              <a:t>Универсальный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000" dirty="0" smtClean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1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0695" y="64686"/>
            <a:ext cx="6647362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Учебный </a:t>
            </a:r>
            <a:r>
              <a:rPr lang="ru-RU" dirty="0">
                <a:solidFill>
                  <a:schemeClr val="bg1"/>
                </a:solidFill>
              </a:rPr>
              <a:t>план профиля 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8372846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3200" dirty="0" smtClean="0"/>
              <a:t>Учебные предметы</a:t>
            </a:r>
          </a:p>
          <a:p>
            <a:pPr marL="0" indent="0">
              <a:buNone/>
              <a:defRPr/>
            </a:pPr>
            <a:r>
              <a:rPr lang="ru-RU" sz="3200" dirty="0" smtClean="0"/>
              <a:t>           -    обязательные </a:t>
            </a:r>
            <a:r>
              <a:rPr lang="ru-RU" sz="3200" dirty="0"/>
              <a:t>для </a:t>
            </a:r>
            <a:r>
              <a:rPr lang="ru-RU" sz="3200" dirty="0" smtClean="0"/>
              <a:t>изучения;</a:t>
            </a:r>
          </a:p>
          <a:p>
            <a:pPr marL="0" indent="0">
              <a:buNone/>
              <a:defRPr/>
            </a:pPr>
            <a:r>
              <a:rPr lang="ru-RU" sz="3200" dirty="0" smtClean="0"/>
              <a:t>           -    для </a:t>
            </a:r>
            <a:r>
              <a:rPr lang="ru-RU" sz="3200" dirty="0"/>
              <a:t>изучения на углубленном </a:t>
            </a:r>
            <a:r>
              <a:rPr lang="ru-RU" sz="3200" dirty="0" smtClean="0"/>
              <a:t>уровне;                     </a:t>
            </a:r>
          </a:p>
          <a:p>
            <a:pPr marL="0" indent="0">
              <a:buNone/>
              <a:defRPr/>
            </a:pPr>
            <a:r>
              <a:rPr lang="ru-RU" sz="3200" dirty="0" smtClean="0"/>
              <a:t>           -    </a:t>
            </a:r>
            <a:r>
              <a:rPr lang="ru-RU" sz="3200" dirty="0"/>
              <a:t>для изучения на базовом уровне из            </a:t>
            </a:r>
          </a:p>
          <a:p>
            <a:pPr marL="0" indent="0">
              <a:buNone/>
              <a:defRPr/>
            </a:pPr>
            <a:r>
              <a:rPr lang="ru-RU" sz="3200" dirty="0"/>
              <a:t>               каждой предметной области;</a:t>
            </a:r>
            <a:r>
              <a:rPr lang="ru-RU" sz="3200" dirty="0" smtClean="0"/>
              <a:t>          </a:t>
            </a:r>
            <a:endParaRPr lang="ru-RU" sz="3200" dirty="0"/>
          </a:p>
          <a:p>
            <a:pPr marL="0" indent="0">
              <a:buNone/>
              <a:defRPr/>
            </a:pPr>
            <a:r>
              <a:rPr lang="ru-RU" sz="3200" dirty="0" smtClean="0"/>
              <a:t>           -     по </a:t>
            </a:r>
            <a:r>
              <a:rPr lang="ru-RU" sz="3200" dirty="0"/>
              <a:t>выбору</a:t>
            </a:r>
            <a:r>
              <a:rPr lang="ru-RU" sz="3200" dirty="0" smtClean="0"/>
              <a:t>;</a:t>
            </a:r>
          </a:p>
          <a:p>
            <a:pPr marL="0" indent="0">
              <a:buNone/>
              <a:defRPr/>
            </a:pPr>
            <a:r>
              <a:rPr lang="ru-RU" sz="3200" dirty="0" smtClean="0"/>
              <a:t>           -     индивидуальный </a:t>
            </a:r>
            <a:r>
              <a:rPr lang="ru-RU" sz="3200" dirty="0"/>
              <a:t>проект</a:t>
            </a:r>
            <a:r>
              <a:rPr lang="ru-RU" dirty="0">
                <a:latin typeface="Book Antiqua" panose="0204060205030503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0695" y="64686"/>
            <a:ext cx="6647362" cy="1325563"/>
          </a:xfrm>
        </p:spPr>
        <p:txBody>
          <a:bodyPr>
            <a:normAutofit fontScale="90000"/>
          </a:bodyPr>
          <a:lstStyle/>
          <a:p>
            <a:pPr marL="0" indent="0" algn="ctr"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bg1"/>
                </a:solidFill>
              </a:rPr>
              <a:t>Обязательные </a:t>
            </a:r>
            <a:r>
              <a:rPr lang="ru-RU" dirty="0">
                <a:solidFill>
                  <a:schemeClr val="bg1"/>
                </a:solidFill>
              </a:rPr>
              <a:t>для </a:t>
            </a:r>
            <a:r>
              <a:rPr lang="ru-RU" dirty="0" smtClean="0">
                <a:solidFill>
                  <a:schemeClr val="bg1"/>
                </a:solidFill>
              </a:rPr>
              <a:t>изучения предметы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Русский язык</a:t>
            </a:r>
          </a:p>
          <a:p>
            <a:r>
              <a:rPr lang="ru-RU" dirty="0" smtClean="0"/>
              <a:t>Литература</a:t>
            </a:r>
          </a:p>
          <a:p>
            <a:r>
              <a:rPr lang="ru-RU" dirty="0" smtClean="0"/>
              <a:t>Иностранный язык</a:t>
            </a:r>
          </a:p>
          <a:p>
            <a:r>
              <a:rPr lang="ru-RU" dirty="0" smtClean="0"/>
              <a:t>Математика</a:t>
            </a:r>
          </a:p>
          <a:p>
            <a:r>
              <a:rPr lang="ru-RU" dirty="0" smtClean="0"/>
              <a:t>История</a:t>
            </a:r>
          </a:p>
          <a:p>
            <a:r>
              <a:rPr lang="ru-RU" dirty="0" smtClean="0"/>
              <a:t>Физическая культура</a:t>
            </a:r>
          </a:p>
          <a:p>
            <a:r>
              <a:rPr lang="ru-RU" dirty="0" smtClean="0"/>
              <a:t>Основы безопасности жизнедеятельности</a:t>
            </a:r>
          </a:p>
          <a:p>
            <a:r>
              <a:rPr lang="ru-RU" dirty="0" smtClean="0"/>
              <a:t>Астрономия </a:t>
            </a:r>
          </a:p>
          <a:p>
            <a:r>
              <a:rPr lang="ru-RU" dirty="0" smtClean="0"/>
              <a:t>Индивидуальный проект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0695" y="64686"/>
            <a:ext cx="6647362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Предметы,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изучаемые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углубленном уровне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9009067"/>
              </p:ext>
            </p:extLst>
          </p:nvPr>
        </p:nvGraphicFramePr>
        <p:xfrm>
          <a:off x="593767" y="4025735"/>
          <a:ext cx="8040336" cy="1554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80112"/>
                <a:gridCol w="2680112"/>
                <a:gridCol w="2680112"/>
              </a:tblGrid>
              <a:tr h="119871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Профиль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Естественнонаучный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Технологический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19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Предметы, </a:t>
                      </a:r>
                      <a:r>
                        <a:rPr lang="ru-RU" dirty="0" smtClean="0"/>
                        <a:t>изучаемые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на </a:t>
                      </a:r>
                      <a:r>
                        <a:rPr lang="ru-RU" dirty="0" smtClean="0"/>
                        <a:t>углубленном уровне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 (6 ч.)</a:t>
                      </a:r>
                    </a:p>
                    <a:p>
                      <a:r>
                        <a:rPr lang="ru-RU" dirty="0" smtClean="0"/>
                        <a:t>Биология (3 ч.)</a:t>
                      </a:r>
                    </a:p>
                    <a:p>
                      <a:r>
                        <a:rPr lang="ru-RU" dirty="0" smtClean="0"/>
                        <a:t>Химия (3 ч.)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Математика(6 ч.) </a:t>
                      </a:r>
                    </a:p>
                    <a:p>
                      <a:r>
                        <a:rPr lang="ru-RU" dirty="0" smtClean="0"/>
                        <a:t>Физика (5 ч.)</a:t>
                      </a:r>
                    </a:p>
                    <a:p>
                      <a:r>
                        <a:rPr lang="ru-RU" dirty="0" smtClean="0"/>
                        <a:t>Информатика (4 ч.)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242586"/>
              </p:ext>
            </p:extLst>
          </p:nvPr>
        </p:nvGraphicFramePr>
        <p:xfrm>
          <a:off x="552203" y="1687622"/>
          <a:ext cx="8188035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345"/>
                <a:gridCol w="2729345"/>
                <a:gridCol w="272934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Профиль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Гуманитарный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Социально-экономический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Предметы, </a:t>
                      </a:r>
                      <a:r>
                        <a:rPr lang="ru-RU" dirty="0" smtClean="0"/>
                        <a:t>изучаемые на </a:t>
                      </a:r>
                      <a:r>
                        <a:rPr lang="ru-RU" dirty="0" smtClean="0"/>
                        <a:t>углубленном уровне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Литература (5 ч.)</a:t>
                      </a:r>
                    </a:p>
                    <a:p>
                      <a:r>
                        <a:rPr lang="ru-RU" dirty="0" smtClean="0"/>
                        <a:t>Иностранный язык (6 ч.)</a:t>
                      </a:r>
                    </a:p>
                    <a:p>
                      <a:r>
                        <a:rPr lang="ru-RU" dirty="0" smtClean="0"/>
                        <a:t>Право (2 ч.)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 (6 ч.)</a:t>
                      </a:r>
                    </a:p>
                    <a:p>
                      <a:r>
                        <a:rPr lang="ru-RU" dirty="0" smtClean="0"/>
                        <a:t>Экономика (2 ч.)</a:t>
                      </a:r>
                    </a:p>
                    <a:p>
                      <a:r>
                        <a:rPr lang="ru-RU" dirty="0" smtClean="0"/>
                        <a:t>Право (2</a:t>
                      </a:r>
                      <a:r>
                        <a:rPr lang="ru-RU" baseline="0" dirty="0" smtClean="0"/>
                        <a:t> ч.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973" y="179386"/>
            <a:ext cx="7376666" cy="1325563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Учебные предметы  </a:t>
            </a:r>
            <a:r>
              <a:rPr lang="ru-RU" sz="2800" b="1" dirty="0">
                <a:solidFill>
                  <a:schemeClr val="bg1"/>
                </a:solidFill>
              </a:rPr>
              <a:t>для изучения на базовом уровне </a:t>
            </a:r>
            <a:r>
              <a:rPr lang="ru-RU" sz="2800" b="1" dirty="0" smtClean="0">
                <a:solidFill>
                  <a:schemeClr val="bg1"/>
                </a:solidFill>
              </a:rPr>
              <a:t>из каждой </a:t>
            </a:r>
            <a:r>
              <a:rPr lang="ru-RU" sz="2800" b="1" dirty="0">
                <a:solidFill>
                  <a:schemeClr val="bg1"/>
                </a:solidFill>
              </a:rPr>
              <a:t>предметной </a:t>
            </a:r>
            <a:r>
              <a:rPr lang="ru-RU" sz="2800" b="1" dirty="0" smtClean="0">
                <a:solidFill>
                  <a:schemeClr val="bg1"/>
                </a:solidFill>
              </a:rPr>
              <a:t>области</a:t>
            </a: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716558"/>
              </p:ext>
            </p:extLst>
          </p:nvPr>
        </p:nvGraphicFramePr>
        <p:xfrm>
          <a:off x="0" y="1180360"/>
          <a:ext cx="9144000" cy="56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09553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</a:t>
                      </a:r>
                      <a:r>
                        <a:rPr lang="ru-RU" baseline="0" dirty="0" smtClean="0"/>
                        <a:t> предмет</a:t>
                      </a:r>
                      <a:endParaRPr lang="ru-RU" dirty="0"/>
                    </a:p>
                  </a:txBody>
                  <a:tcPr/>
                </a:tc>
              </a:tr>
              <a:tr h="7069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Русский язык и литература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Русский язык              </a:t>
                      </a:r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Литература</a:t>
                      </a:r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95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Иностранные языки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Иностранный язык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09857"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Общественные науки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История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Обществознание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География</a:t>
                      </a:r>
                    </a:p>
                  </a:txBody>
                  <a:tcPr/>
                </a:tc>
              </a:tr>
              <a:tr h="7069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Математика</a:t>
                      </a:r>
                      <a:r>
                        <a:rPr lang="ru-RU" sz="1800" baseline="0" dirty="0" smtClean="0"/>
                        <a:t> и информатика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Математика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1800" dirty="0" smtClean="0"/>
                        <a:t>Информатика</a:t>
                      </a:r>
                      <a:endParaRPr lang="ru-RU" sz="1800" dirty="0"/>
                    </a:p>
                  </a:txBody>
                  <a:tcPr/>
                </a:tc>
              </a:tr>
              <a:tr h="1615771"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Естественные науки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Биология</a:t>
                      </a:r>
                      <a:endParaRPr lang="ru-RU" sz="1800" dirty="0"/>
                    </a:p>
                    <a:p>
                      <a:r>
                        <a:rPr lang="ru-RU" sz="1800" dirty="0" smtClean="0"/>
                        <a:t>Химия</a:t>
                      </a:r>
                      <a:endParaRPr lang="ru-RU" sz="18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Физика</a:t>
                      </a:r>
                    </a:p>
                    <a:p>
                      <a:r>
                        <a:rPr lang="ru-RU" sz="1800" dirty="0" smtClean="0"/>
                        <a:t>Астрономия</a:t>
                      </a:r>
                      <a:endParaRPr lang="ru-RU" sz="1800" dirty="0"/>
                    </a:p>
                    <a:p>
                      <a:r>
                        <a:rPr lang="ru-RU" sz="1800" dirty="0" smtClean="0"/>
                        <a:t>Естествознание</a:t>
                      </a:r>
                      <a:endParaRPr lang="ru-RU" sz="1800" dirty="0"/>
                    </a:p>
                  </a:txBody>
                  <a:tcPr/>
                </a:tc>
              </a:tr>
              <a:tr h="409553">
                <a:tc rowSpan="2">
                  <a:txBody>
                    <a:bodyPr/>
                    <a:lstStyle/>
                    <a:p>
                      <a:r>
                        <a:rPr lang="ru-RU" sz="1800" dirty="0" smtClean="0"/>
                        <a:t>Физическая культура, экология и основы безопасности</a:t>
                      </a:r>
                      <a:r>
                        <a:rPr lang="ru-RU" sz="1800" baseline="0" dirty="0" smtClean="0"/>
                        <a:t> жизнедеятельности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Физическая культура</a:t>
                      </a:r>
                    </a:p>
                  </a:txBody>
                  <a:tcPr/>
                </a:tc>
              </a:tr>
              <a:tr h="409553"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сновы безопасности</a:t>
                      </a:r>
                      <a:r>
                        <a:rPr lang="ru-RU" sz="1800" baseline="0" dirty="0" smtClean="0">
                          <a:solidFill>
                            <a:srgbClr val="FF0000"/>
                          </a:solidFill>
                        </a:rPr>
                        <a:t> жизнедеятельности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5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804</TotalTime>
  <Words>1828</Words>
  <Application>Microsoft Office PowerPoint</Application>
  <PresentationFormat>Экран (4:3)</PresentationFormat>
  <Paragraphs>593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Office Theme</vt:lpstr>
      <vt:lpstr>ФГОС СОО: от теории к практике</vt:lpstr>
      <vt:lpstr>Презентация PowerPoint</vt:lpstr>
      <vt:lpstr>ФГОС СОО</vt:lpstr>
      <vt:lpstr>Презентация PowerPoint</vt:lpstr>
      <vt:lpstr>Профильное обучение</vt:lpstr>
      <vt:lpstr> Учебный план профиля  </vt:lpstr>
      <vt:lpstr> Обязательные для изучения предметы </vt:lpstr>
      <vt:lpstr>Предметы, изучаемые  на углубленном уровне</vt:lpstr>
      <vt:lpstr>Учебные предметы  для изучения на базовом уровне из каждой предметной области </vt:lpstr>
      <vt:lpstr>Учебный план  технологического профиля</vt:lpstr>
      <vt:lpstr>Учебный план  естественнонаучного профиля</vt:lpstr>
      <vt:lpstr>Учебный план  социально-экономического профиля</vt:lpstr>
      <vt:lpstr>Учебный план  гуманитарного профиля</vt:lpstr>
      <vt:lpstr>Организация работы над ИИП</vt:lpstr>
      <vt:lpstr>Дорожная карта  работы над ИИП</vt:lpstr>
      <vt:lpstr>Подводные камни (проблемы) </vt:lpstr>
      <vt:lpstr>Обязательный предмет «ИНДИВИДУАЛЬНЫЙ ПРОЕКТ»</vt:lpstr>
      <vt:lpstr>Содержание программы по предмету  «ИНДИВИДУАЛЬНЫЙ ПРОЕКТ»  (тематическое планирование)</vt:lpstr>
      <vt:lpstr>Презентация PowerPoint</vt:lpstr>
      <vt:lpstr>Внеурочная деятельность</vt:lpstr>
      <vt:lpstr>План внеурочной деятельности</vt:lpstr>
      <vt:lpstr>Годовой план  внеурочной деятельности</vt:lpstr>
      <vt:lpstr>Инвариантная часть плана </vt:lpstr>
      <vt:lpstr>Инвариантная часть плана </vt:lpstr>
      <vt:lpstr>Инвариантная часть плана ВД</vt:lpstr>
      <vt:lpstr>Инвариантная часть плана ВД</vt:lpstr>
      <vt:lpstr>Инвариантная часть плана ВД </vt:lpstr>
      <vt:lpstr>Вариативная часть плана ВД  </vt:lpstr>
      <vt:lpstr>Вариативная часть плана ВД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Пользователь</cp:lastModifiedBy>
  <cp:revision>78</cp:revision>
  <dcterms:created xsi:type="dcterms:W3CDTF">2018-09-04T12:10:47Z</dcterms:created>
  <dcterms:modified xsi:type="dcterms:W3CDTF">2020-05-08T12:46:11Z</dcterms:modified>
</cp:coreProperties>
</file>