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2" r:id="rId9"/>
    <p:sldId id="264" r:id="rId10"/>
    <p:sldId id="283" r:id="rId11"/>
    <p:sldId id="272" r:id="rId12"/>
    <p:sldId id="285" r:id="rId13"/>
    <p:sldId id="286" r:id="rId14"/>
    <p:sldId id="270" r:id="rId15"/>
    <p:sldId id="271" r:id="rId16"/>
    <p:sldId id="269" r:id="rId17"/>
    <p:sldId id="281" r:id="rId18"/>
    <p:sldId id="277" r:id="rId19"/>
    <p:sldId id="282" r:id="rId20"/>
    <p:sldId id="302" r:id="rId21"/>
    <p:sldId id="301" r:id="rId22"/>
    <p:sldId id="292" r:id="rId23"/>
    <p:sldId id="278" r:id="rId24"/>
    <p:sldId id="293" r:id="rId25"/>
    <p:sldId id="288" r:id="rId26"/>
    <p:sldId id="294" r:id="rId27"/>
    <p:sldId id="290" r:id="rId28"/>
    <p:sldId id="273" r:id="rId29"/>
    <p:sldId id="275" r:id="rId30"/>
    <p:sldId id="268" r:id="rId31"/>
    <p:sldId id="274" r:id="rId32"/>
    <p:sldId id="279" r:id="rId33"/>
    <p:sldId id="280" r:id="rId34"/>
    <p:sldId id="266" r:id="rId35"/>
    <p:sldId id="296" r:id="rId36"/>
    <p:sldId id="299" r:id="rId37"/>
    <p:sldId id="298" r:id="rId38"/>
    <p:sldId id="300" r:id="rId39"/>
    <p:sldId id="297" r:id="rId40"/>
    <p:sldId id="308" r:id="rId41"/>
    <p:sldId id="303" r:id="rId42"/>
    <p:sldId id="304" r:id="rId43"/>
    <p:sldId id="306" r:id="rId44"/>
    <p:sldId id="30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34E6B-401B-42B9-B6F5-979C61F71025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9.jpeg"/><Relationship Id="rId3" Type="http://schemas.openxmlformats.org/officeDocument/2006/relationships/image" Target="../media/image15.png"/><Relationship Id="rId7" Type="http://schemas.openxmlformats.org/officeDocument/2006/relationships/slide" Target="slide2.xml"/><Relationship Id="rId12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2.gif"/><Relationship Id="rId1" Type="http://schemas.openxmlformats.org/officeDocument/2006/relationships/audio" Target="../media/audio2.wav"/><Relationship Id="rId6" Type="http://schemas.openxmlformats.org/officeDocument/2006/relationships/image" Target="../media/image44.png"/><Relationship Id="rId11" Type="http://schemas.openxmlformats.org/officeDocument/2006/relationships/image" Target="../media/image47.png"/><Relationship Id="rId5" Type="http://schemas.openxmlformats.org/officeDocument/2006/relationships/image" Target="../media/image43.png"/><Relationship Id="rId15" Type="http://schemas.openxmlformats.org/officeDocument/2006/relationships/image" Target="../media/image51.gif"/><Relationship Id="rId10" Type="http://schemas.openxmlformats.org/officeDocument/2006/relationships/image" Target="../media/image46.png"/><Relationship Id="rId4" Type="http://schemas.openxmlformats.org/officeDocument/2006/relationships/image" Target="../media/image42.png"/><Relationship Id="rId9" Type="http://schemas.openxmlformats.org/officeDocument/2006/relationships/image" Target="../media/image45.png"/><Relationship Id="rId14" Type="http://schemas.openxmlformats.org/officeDocument/2006/relationships/image" Target="../media/image5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16.xml"/><Relationship Id="rId18" Type="http://schemas.openxmlformats.org/officeDocument/2006/relationships/image" Target="../media/image13.jpeg"/><Relationship Id="rId3" Type="http://schemas.openxmlformats.org/officeDocument/2006/relationships/image" Target="../media/image4.jpeg"/><Relationship Id="rId7" Type="http://schemas.openxmlformats.org/officeDocument/2006/relationships/slide" Target="slide40.xml"/><Relationship Id="rId12" Type="http://schemas.openxmlformats.org/officeDocument/2006/relationships/image" Target="../media/image10.jpeg"/><Relationship Id="rId17" Type="http://schemas.openxmlformats.org/officeDocument/2006/relationships/slide" Target="slide28.xml"/><Relationship Id="rId2" Type="http://schemas.openxmlformats.org/officeDocument/2006/relationships/audio" Target="../media/audio1.wav"/><Relationship Id="rId16" Type="http://schemas.openxmlformats.org/officeDocument/2006/relationships/image" Target="../media/image12.jpeg"/><Relationship Id="rId20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11" Type="http://schemas.openxmlformats.org/officeDocument/2006/relationships/slide" Target="slide22.xml"/><Relationship Id="rId5" Type="http://schemas.openxmlformats.org/officeDocument/2006/relationships/image" Target="../media/image6.jpeg"/><Relationship Id="rId15" Type="http://schemas.openxmlformats.org/officeDocument/2006/relationships/slide" Target="slide3.xml"/><Relationship Id="rId10" Type="http://schemas.openxmlformats.org/officeDocument/2006/relationships/image" Target="../media/image9.jpeg"/><Relationship Id="rId19" Type="http://schemas.openxmlformats.org/officeDocument/2006/relationships/slide" Target="slide9.xml"/><Relationship Id="rId4" Type="http://schemas.openxmlformats.org/officeDocument/2006/relationships/image" Target="../media/image5.jpeg"/><Relationship Id="rId9" Type="http://schemas.openxmlformats.org/officeDocument/2006/relationships/slide" Target="slide34.xml"/><Relationship Id="rId1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6" Type="http://schemas.openxmlformats.org/officeDocument/2006/relationships/image" Target="../media/image67.jpeg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73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png"/><Relationship Id="rId7" Type="http://schemas.openxmlformats.org/officeDocument/2006/relationships/image" Target="../media/image8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15.png"/><Relationship Id="rId7" Type="http://schemas.openxmlformats.org/officeDocument/2006/relationships/image" Target="../media/image9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6" Type="http://schemas.openxmlformats.org/officeDocument/2006/relationships/image" Target="../media/image90.png"/><Relationship Id="rId5" Type="http://schemas.openxmlformats.org/officeDocument/2006/relationships/image" Target="../media/image89.jpeg"/><Relationship Id="rId4" Type="http://schemas.openxmlformats.org/officeDocument/2006/relationships/slide" Target="slide2.xml"/><Relationship Id="rId9" Type="http://schemas.openxmlformats.org/officeDocument/2006/relationships/image" Target="../media/image9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0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4" Type="http://schemas.openxmlformats.org/officeDocument/2006/relationships/image" Target="../media/image10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zerolib.narod.ru/" TargetMode="External"/><Relationship Id="rId3" Type="http://schemas.openxmlformats.org/officeDocument/2006/relationships/hyperlink" Target="http://maskworld.scene7.com/is/image/maskworld/enlarge-template?$product=107001-chaos-rund-schild-deluxe-round-shield-polsterwaffe-latex-waffe-larp-foam-weapon&amp;$mainshot-2$" TargetMode="External"/><Relationship Id="rId7" Type="http://schemas.openxmlformats.org/officeDocument/2006/relationships/hyperlink" Target="http://music.yandex.ru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iskm.ru/song/744553-PESNI-POBEDI-DEN-POBEDI" TargetMode="External"/><Relationship Id="rId5" Type="http://schemas.openxmlformats.org/officeDocument/2006/relationships/hyperlink" Target="http://b-track.ru/song/14445/" TargetMode="External"/><Relationship Id="rId10" Type="http://schemas.openxmlformats.org/officeDocument/2006/relationships/hyperlink" Target="http://poiskm.ru/song/1021018-SHostakovich-Simfoniya-7-Leningradskaya" TargetMode="External"/><Relationship Id="rId4" Type="http://schemas.openxmlformats.org/officeDocument/2006/relationships/hyperlink" Target="http://s40.radikal.ru/i088/0905/bb/b1f491b8dc44.jpg" TargetMode="External"/><Relationship Id="rId9" Type="http://schemas.openxmlformats.org/officeDocument/2006/relationships/hyperlink" Target="http://www.audiopoisk.com/track/leonid-utesov1/mp3/u-4ernogo-mora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stat8.blog.ru/lr/0813a185ee5ebee77ee00b1d1e1e3507" TargetMode="External"/><Relationship Id="rId13" Type="http://schemas.openxmlformats.org/officeDocument/2006/relationships/hyperlink" Target="http://gorod.tomsk.ru/uploads/28460/1240894301/4_4_4big_1.jpg" TargetMode="External"/><Relationship Id="rId18" Type="http://schemas.openxmlformats.org/officeDocument/2006/relationships/hyperlink" Target="http://mega.km.ru/bes_2004/DATA/PREV1998/pk_017.jpg" TargetMode="External"/><Relationship Id="rId3" Type="http://schemas.openxmlformats.org/officeDocument/2006/relationships/hyperlink" Target="http://img-fotki.yandex.ru/get/4614/102205733.23/0_768eb_5b564b3b_XL.jpg" TargetMode="External"/><Relationship Id="rId21" Type="http://schemas.openxmlformats.org/officeDocument/2006/relationships/hyperlink" Target="http://900igr.net/datai/istorija/Velikaja-vojna/0015-031-Marat-Kazej-...Vojna-obrushilas-na-belorusskuju-zemlju.png" TargetMode="External"/><Relationship Id="rId7" Type="http://schemas.openxmlformats.org/officeDocument/2006/relationships/hyperlink" Target="http://www.bellabs.ru/Scanarchive/WWII/Frontovaja-illustracija_05.1945_02-03.jpg" TargetMode="External"/><Relationship Id="rId12" Type="http://schemas.openxmlformats.org/officeDocument/2006/relationships/hyperlink" Target="http://img12.nnm.ru/2/9/3/f/4/1a8fe43f063e679c3bb475d7b35.png" TargetMode="External"/><Relationship Id="rId17" Type="http://schemas.openxmlformats.org/officeDocument/2006/relationships/hyperlink" Target="http://img0.liveinternet.ru/images/attach/c/1/55/452/55452392_Portnova_Zina.jpg" TargetMode="External"/><Relationship Id="rId2" Type="http://schemas.openxmlformats.org/officeDocument/2006/relationships/hyperlink" Target="http://lib.aldebaran.ru/books/baranovskii_vladimir/baranovskii_vladimir_pobeda_v_bitve_za_moskvu_19411942/cover.jpg" TargetMode="External"/><Relationship Id="rId16" Type="http://schemas.openxmlformats.org/officeDocument/2006/relationships/hyperlink" Target="http://kaifolog.ru/uploads/posts/2010-02/1265018236_050.jpg" TargetMode="External"/><Relationship Id="rId20" Type="http://schemas.openxmlformats.org/officeDocument/2006/relationships/hyperlink" Target="http://nstarikov.ru/new/wp-content/uploads/2012/02/Leonid_Golikov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4910/nabat-krasnodar.ad/0_5b133_a83e9c52_XL" TargetMode="External"/><Relationship Id="rId11" Type="http://schemas.openxmlformats.org/officeDocument/2006/relationships/hyperlink" Target="http://img11.nnm.ru/7/8/2/5/2/3fdc95997a1c7d4329e77084fde.jpg" TargetMode="External"/><Relationship Id="rId5" Type="http://schemas.openxmlformats.org/officeDocument/2006/relationships/hyperlink" Target="http://belregnews.ru/wp-content/uploads/2011/05/Belregnews.ru-2011.05.07-05.52.55.jpg" TargetMode="External"/><Relationship Id="rId15" Type="http://schemas.openxmlformats.org/officeDocument/2006/relationships/hyperlink" Target="http://os1.i.ua/3/1/8039465_6b3fe18e.jpg" TargetMode="External"/><Relationship Id="rId10" Type="http://schemas.openxmlformats.org/officeDocument/2006/relationships/hyperlink" Target="http://englishrussia.com/images/ww2/victory/parad_194501.jpg" TargetMode="External"/><Relationship Id="rId19" Type="http://schemas.openxmlformats.org/officeDocument/2006/relationships/hyperlink" Target="http://upload.wikimedia.org/wikipedia/commons/e/e6/Volodia_Dubin%C3%ADn.jpeg" TargetMode="External"/><Relationship Id="rId4" Type="http://schemas.openxmlformats.org/officeDocument/2006/relationships/hyperlink" Target="http://klanmir.ucoz.ru/Pictures/bitva_.jpg" TargetMode="External"/><Relationship Id="rId9" Type="http://schemas.openxmlformats.org/officeDocument/2006/relationships/hyperlink" Target="http://topwar.ru/uploads/posts/2010-05/1272988408_24792-9.jpg" TargetMode="External"/><Relationship Id="rId14" Type="http://schemas.openxmlformats.org/officeDocument/2006/relationships/hyperlink" Target="http://wiki.iteach.ru/images/b/b3/%d0%9a%d1%83%d1%80%d1%81%d0%be%d0%b5_%d1%81%d1%80%d0%b0%d0%b6%d0%b5%d0%bd789.jpg" TargetMode="External"/><Relationship Id="rId22" Type="http://schemas.openxmlformats.org/officeDocument/2006/relationships/hyperlink" Target="http://cs11327.vk.com/u30901470/-14/x_2de0aa78.jpg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i014.radikal.ru/1105/8a/835236d9814b.jpg" TargetMode="External"/><Relationship Id="rId13" Type="http://schemas.openxmlformats.org/officeDocument/2006/relationships/hyperlink" Target="http://kultura.admin-smolensk.ru/img/image/muzei/oblast/egorov/egorov3.jpg" TargetMode="External"/><Relationship Id="rId18" Type="http://schemas.openxmlformats.org/officeDocument/2006/relationships/hyperlink" Target="http://stat17.privet.ru/lr/09171e7a86dfb2ae7e82d4e6229dd6e7%20-%20&#1056;&#1086;&#1082;&#1086;&#1089;&#1089;&#1086;&#1074;&#1089;&#1082;&#1080;&#1081;%20&#1050;.&#1050;" TargetMode="External"/><Relationship Id="rId26" Type="http://schemas.openxmlformats.org/officeDocument/2006/relationships/hyperlink" Target="http://stat18.privet.ru/lr/0a120d3d4867f9d0e08026f3964583ce" TargetMode="External"/><Relationship Id="rId3" Type="http://schemas.openxmlformats.org/officeDocument/2006/relationships/hyperlink" Target="http://www.kino-teatr.ru/art/2101/17871.jpg" TargetMode="External"/><Relationship Id="rId21" Type="http://schemas.openxmlformats.org/officeDocument/2006/relationships/hyperlink" Target="http://www.echo.msk.ru/att/element-699683-misc-0.jpg" TargetMode="External"/><Relationship Id="rId34" Type="http://schemas.openxmlformats.org/officeDocument/2006/relationships/hyperlink" Target="http://dc2.net23.info/uploads/posts/2010-05/1272980549_1.jpg" TargetMode="External"/><Relationship Id="rId7" Type="http://schemas.openxmlformats.org/officeDocument/2006/relationships/hyperlink" Target="http://img15.nnm.ru/a/c/6/9/9/ebc9ac1b101e7d55f58f06b5476.gif" TargetMode="External"/><Relationship Id="rId12" Type="http://schemas.openxmlformats.org/officeDocument/2006/relationships/hyperlink" Target="http://mega.km.ru/bes_2004/DATA/PREV1998/pk_017.jpg" TargetMode="External"/><Relationship Id="rId17" Type="http://schemas.openxmlformats.org/officeDocument/2006/relationships/hyperlink" Target="http://www.peoples.ru/military/commander/georgy_jukov/jukov-12302007102536HgI.jpg" TargetMode="External"/><Relationship Id="rId25" Type="http://schemas.openxmlformats.org/officeDocument/2006/relationships/hyperlink" Target="http://edu.of.ru/attach.asp?a_no=66976" TargetMode="External"/><Relationship Id="rId33" Type="http://schemas.openxmlformats.org/officeDocument/2006/relationships/hyperlink" Target="http://valenik.narod.ru/vsesvit/vidvs/5/50/503/5037/a/5037n011.jpg" TargetMode="External"/><Relationship Id="rId2" Type="http://schemas.openxmlformats.org/officeDocument/2006/relationships/hyperlink" Target="http://i078.radikal.ru/1005/dc/aa75f15705a2.jpg" TargetMode="External"/><Relationship Id="rId16" Type="http://schemas.openxmlformats.org/officeDocument/2006/relationships/hyperlink" Target="http://s016.radikal.ru/i335/1105/be/d79c0dc7f7b0.gif" TargetMode="External"/><Relationship Id="rId20" Type="http://schemas.openxmlformats.org/officeDocument/2006/relationships/hyperlink" Target="http://udaff.com/image/14/2/140225.jpg" TargetMode="External"/><Relationship Id="rId29" Type="http://schemas.openxmlformats.org/officeDocument/2006/relationships/hyperlink" Target="http://www.libex.ru/dimg/1ef1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istra.ru/forum/uploads/post-7718-1298990750.jpg" TargetMode="External"/><Relationship Id="rId11" Type="http://schemas.openxmlformats.org/officeDocument/2006/relationships/hyperlink" Target="http://www.tanya-and-sasha.ru/_ph/44/2/448821254.jpg" TargetMode="External"/><Relationship Id="rId24" Type="http://schemas.openxmlformats.org/officeDocument/2006/relationships/hyperlink" Target="http://img-fotki.yandex.ru/get/4307/balykvlad.88/0_3ba37_ed0d26c8_XL" TargetMode="External"/><Relationship Id="rId32" Type="http://schemas.openxmlformats.org/officeDocument/2006/relationships/hyperlink" Target="http://i.blog.fontanka.ru/photos/2011/05/800x600_0DUBWLuiqCOnLv14BceM.jpg" TargetMode="External"/><Relationship Id="rId5" Type="http://schemas.openxmlformats.org/officeDocument/2006/relationships/hyperlink" Target="http://upload.wikimedia.org/wikipedia/commons/5/56/Bundesarchiv_Bild_183-1985-1003-020,_Richard_Sorge.jpg" TargetMode="External"/><Relationship Id="rId15" Type="http://schemas.openxmlformats.org/officeDocument/2006/relationships/hyperlink" Target="http://static.colnyshko.ru/big/deb05df16b19bff6c11b4ed4b2dcf7e9.gif" TargetMode="External"/><Relationship Id="rId23" Type="http://schemas.openxmlformats.org/officeDocument/2006/relationships/hyperlink" Target="http://logmarket.christihouse.ru/nagrada/nagrad/nagr.h43.jpg" TargetMode="External"/><Relationship Id="rId28" Type="http://schemas.openxmlformats.org/officeDocument/2006/relationships/hyperlink" Target="http://s43.radikal.ru/i099/1105/2e/77c497456e51.gif" TargetMode="External"/><Relationship Id="rId10" Type="http://schemas.openxmlformats.org/officeDocument/2006/relationships/hyperlink" Target="http://www.iseehistory.com/images/column_1316751259/matrosov.jpg" TargetMode="External"/><Relationship Id="rId19" Type="http://schemas.openxmlformats.org/officeDocument/2006/relationships/hyperlink" Target="http://s61.radikal.ru/i174/0903/80/b875b4b5bbdd.jpg" TargetMode="External"/><Relationship Id="rId31" Type="http://schemas.openxmlformats.org/officeDocument/2006/relationships/hyperlink" Target="http://amazingdata.com/mediadata/Image/0200906251336171002.jpg" TargetMode="External"/><Relationship Id="rId4" Type="http://schemas.openxmlformats.org/officeDocument/2006/relationships/hyperlink" Target="http://www.molodguard.ru/newphoto1877.jpg" TargetMode="External"/><Relationship Id="rId9" Type="http://schemas.openxmlformats.org/officeDocument/2006/relationships/hyperlink" Target="http://coh1.ucoz.ru/-.jpg" TargetMode="External"/><Relationship Id="rId14" Type="http://schemas.openxmlformats.org/officeDocument/2006/relationships/hyperlink" Target="http://www.muz.sch1451.edusite.ru/images/clip_image001.png" TargetMode="External"/><Relationship Id="rId22" Type="http://schemas.openxmlformats.org/officeDocument/2006/relationships/hyperlink" Target="http://sammler.ru/uploads/post-6-1141150100.jpg" TargetMode="External"/><Relationship Id="rId27" Type="http://schemas.openxmlformats.org/officeDocument/2006/relationships/hyperlink" Target="http://www.dzena.net/upload/iblock/56e/img_1941.jpg" TargetMode="External"/><Relationship Id="rId30" Type="http://schemas.openxmlformats.org/officeDocument/2006/relationships/hyperlink" Target="http://www.cemus.uu.se/dokument/sbr2007/bilder/dsch.jpg" TargetMode="External"/><Relationship Id="rId35" Type="http://schemas.openxmlformats.org/officeDocument/2006/relationships/hyperlink" Target="http://gazetka.narod.ru/015.jpg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img0.liveinternet.ru/images/attach/c/1/63/766/63766027_3822_msgbig.jpg" TargetMode="External"/><Relationship Id="rId13" Type="http://schemas.openxmlformats.org/officeDocument/2006/relationships/hyperlink" Target="http://kp.ru/f/4/image/33/76/407633.jpg" TargetMode="External"/><Relationship Id="rId18" Type="http://schemas.openxmlformats.org/officeDocument/2006/relationships/hyperlink" Target="http://savok.name/forum/uploads/monthly_11_2011/post-1-0-99147200-1321381386_thumb.jpg" TargetMode="External"/><Relationship Id="rId26" Type="http://schemas.openxmlformats.org/officeDocument/2006/relationships/hyperlink" Target="http://media.moddb.com/images/groups/1/4/3681/Soviet_heavy_tank_IS-2_at_open_sky_museum.jpg" TargetMode="External"/><Relationship Id="rId3" Type="http://schemas.openxmlformats.org/officeDocument/2006/relationships/hyperlink" Target="http://www.gallart.ru/images/expozition/image_3727.jpg" TargetMode="External"/><Relationship Id="rId21" Type="http://schemas.openxmlformats.org/officeDocument/2006/relationships/hyperlink" Target="http://img-fotki.yandex.ru/get/5812/36210619.0/0_658e1_be0fb833_XL" TargetMode="External"/><Relationship Id="rId7" Type="http://schemas.openxmlformats.org/officeDocument/2006/relationships/hyperlink" Target="http://cs10928.vkontakte.ru/u22857805/114928585/x_e65f45d7.jpg" TargetMode="External"/><Relationship Id="rId12" Type="http://schemas.openxmlformats.org/officeDocument/2006/relationships/hyperlink" Target="http://www.e-slovo.ru/240/12pol1.files/image001.jpg" TargetMode="External"/><Relationship Id="rId17" Type="http://schemas.openxmlformats.org/officeDocument/2006/relationships/hyperlink" Target="http://i041.radikal.ru/0912/93/9bae545c0642.jpg" TargetMode="External"/><Relationship Id="rId25" Type="http://schemas.openxmlformats.org/officeDocument/2006/relationships/hyperlink" Target="http://pulson.ru/wp-content/uploads/2011/05/1304337867_13041622.jpg" TargetMode="External"/><Relationship Id="rId2" Type="http://schemas.openxmlformats.org/officeDocument/2006/relationships/hyperlink" Target="http://img-fotki.yandex.ru/get/3313/fotosergs.29/0_2abf5_445a60f7_XL" TargetMode="External"/><Relationship Id="rId16" Type="http://schemas.openxmlformats.org/officeDocument/2006/relationships/hyperlink" Target="http://upload.wikimedia.org/wikipedia/commons/thumb/5/59/Pot%C4%9Bmkinovy_schody.jpg/800px-Pot%C4%9Bmkinovy_schody.jpg" TargetMode="External"/><Relationship Id="rId20" Type="http://schemas.openxmlformats.org/officeDocument/2006/relationships/hyperlink" Target="http://www.kajdyi.ru/uploads/posts/2010-11/thumbs/1290270705_world_war_7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52.radikal.ru/i136/1005/ee/de7c2da1f07c.jpg" TargetMode="External"/><Relationship Id="rId11" Type="http://schemas.openxmlformats.org/officeDocument/2006/relationships/hyperlink" Target="http://us.123rf.com/400wm/400/400/shunia/shunia0809/shunia080900035/3577213-moscow-eternal-flame.jpg" TargetMode="External"/><Relationship Id="rId24" Type="http://schemas.openxmlformats.org/officeDocument/2006/relationships/hyperlink" Target="http://www.wio.ru/galgrnd/mg/dp-shield.jpg" TargetMode="External"/><Relationship Id="rId5" Type="http://schemas.openxmlformats.org/officeDocument/2006/relationships/hyperlink" Target="http://bm.img.com.ua/img/prikol/images/large/3/1/110113_160838.jpg" TargetMode="External"/><Relationship Id="rId15" Type="http://schemas.openxmlformats.org/officeDocument/2006/relationships/hyperlink" Target="http://img15.nnm.ru/3/9/e/3/b/479efbc0bbf85801dcb2622d550_prev.jpg" TargetMode="External"/><Relationship Id="rId23" Type="http://schemas.openxmlformats.org/officeDocument/2006/relationships/hyperlink" Target="http://www.avvakul.ru/arhiv/samol/po-2_b.jpg" TargetMode="External"/><Relationship Id="rId10" Type="http://schemas.openxmlformats.org/officeDocument/2006/relationships/hyperlink" Target="http://www.atlastour.ru/userfiles/image/belarus/belarus003.jpg" TargetMode="External"/><Relationship Id="rId19" Type="http://schemas.openxmlformats.org/officeDocument/2006/relationships/hyperlink" Target="http://en.rian.ru/images/17041/35/170413547.jpg" TargetMode="External"/><Relationship Id="rId4" Type="http://schemas.openxmlformats.org/officeDocument/2006/relationships/hyperlink" Target="http://s3-eu-west-1.amazonaws.com/hvostatie-production/39020_500x0" TargetMode="External"/><Relationship Id="rId9" Type="http://schemas.openxmlformats.org/officeDocument/2006/relationships/hyperlink" Target="http://www.ote4estvo.ru/uploads/posts/2011-08/1315301766_glav.jpg" TargetMode="External"/><Relationship Id="rId14" Type="http://schemas.openxmlformats.org/officeDocument/2006/relationships/hyperlink" Target="http://img.aucland.ru/market-photos/253/zkzydQ.jpg" TargetMode="External"/><Relationship Id="rId22" Type="http://schemas.openxmlformats.org/officeDocument/2006/relationships/hyperlink" Target="http://img-fotki.yandex.ru/get/12/valiant-17.29/0_9b75_ba004cb6_XL" TargetMode="External"/><Relationship Id="rId27" Type="http://schemas.openxmlformats.org/officeDocument/2006/relationships/hyperlink" Target="http://doo.chel-edu.ru/mou118/images/p11_znak25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2643174" y="1643050"/>
            <a:ext cx="4429156" cy="4500594"/>
            <a:chOff x="3286116" y="1714488"/>
            <a:chExt cx="3214710" cy="3286148"/>
          </a:xfrm>
        </p:grpSpPr>
        <p:pic>
          <p:nvPicPr>
            <p:cNvPr id="15" name="Picture 6" descr="C:\Documents and Settings\Admin\Рабочий стол\Колесо истории\картинки\Без имени-2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28992" y="1714488"/>
              <a:ext cx="2822583" cy="2833696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3286116" y="2000240"/>
              <a:ext cx="3214710" cy="300039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hardEdge"/>
              </a:sp3d>
            </a:bodyPr>
            <a:lstStyle/>
            <a:p>
              <a:pPr algn="ctr"/>
              <a:r>
                <a:rPr lang="ru-RU" sz="66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chemeClr val="tx2">
                        <a:lumMod val="75000"/>
                        <a:alpha val="60000"/>
                      </a:schemeClr>
                    </a:glow>
                    <a:reflection blurRad="12700" stA="28000" endPos="45000" dist="1000" dir="5400000" sy="-100000" algn="bl" rotWithShape="0"/>
                  </a:effectLst>
                </a:rPr>
                <a:t>Колесо</a:t>
              </a:r>
              <a:endPara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tx2">
                      <a:lumMod val="75000"/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286116" y="2285992"/>
              <a:ext cx="3214710" cy="2160930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hardEdge"/>
              </a:sp3d>
            </a:bodyPr>
            <a:lstStyle/>
            <a:p>
              <a:pPr algn="ctr"/>
              <a:r>
                <a:rPr lang="ru-RU" sz="66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chemeClr val="tx2">
                        <a:lumMod val="75000"/>
                        <a:alpha val="60000"/>
                      </a:schemeClr>
                    </a:glow>
                    <a:reflection blurRad="12700" stA="28000" endPos="45000" dist="1000" dir="5400000" sy="-100000" algn="bl" rotWithShape="0"/>
                  </a:effectLst>
                </a:rPr>
                <a:t>истории</a:t>
              </a:r>
              <a:endPara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tx2">
                      <a:lumMod val="75000"/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pic>
        <p:nvPicPr>
          <p:cNvPr id="9" name="Picture 9" descr="C:\Documents and Settings\Admin\Рабочий стол\святки\logo.g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500042"/>
            <a:ext cx="12763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настраиваемая 11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1000100" cy="500042"/>
          </a:xfrm>
          <a:prstGeom prst="actionButtonBlank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Начать игру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500034" y="2357430"/>
            <a:ext cx="8072494" cy="2000264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Эти советские воины проявили храбрость и героизм в период битвы за Москву. Свой подвиг они совершили у разъезда </a:t>
            </a:r>
            <a:r>
              <a:rPr lang="ru-RU" sz="2800" b="1" dirty="0" err="1" smtClean="0">
                <a:solidFill>
                  <a:schemeClr val="tx1"/>
                </a:solidFill>
              </a:rPr>
              <a:t>Дубосеково</a:t>
            </a:r>
            <a:r>
              <a:rPr lang="ru-RU" sz="2800" b="1" dirty="0" smtClean="0">
                <a:solidFill>
                  <a:schemeClr val="tx1"/>
                </a:solidFill>
              </a:rPr>
              <a:t>, в районе Волоколамского шоссе.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2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72330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28662" y="5214950"/>
            <a:ext cx="7143800" cy="9286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28  панфиловцев уничтожили 18 танков и десятки солдат противника.</a:t>
            </a:r>
          </a:p>
        </p:txBody>
      </p:sp>
      <p:pic>
        <p:nvPicPr>
          <p:cNvPr id="13" name="Picture 2" descr="C:\Documents and Settings\Admin\Рабочий стол\конкурс МЕТОДИСТЫ\картинки\8039465_6b3fe18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1000108"/>
            <a:ext cx="6715172" cy="4051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0"/>
            <a:ext cx="514353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3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4414" y="785794"/>
            <a:ext cx="6357982" cy="9286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Назовите имена юных героев Великой Отечественной войны</a:t>
            </a:r>
          </a:p>
        </p:txBody>
      </p:sp>
      <p:pic>
        <p:nvPicPr>
          <p:cNvPr id="1026" name="Picture 2" descr="C:\Documents and Settings\Admin\Рабочий стол\конкурсы 2012\x_2de0aa7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50" y="4286256"/>
            <a:ext cx="1428760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Documents and Settings\Admin\Рабочий стол\конкурс МЕТОДИСТЫ\картинки\55452392_Portnova_Zina.jpg"/>
          <p:cNvPicPr>
            <a:picLocks noChangeAspect="1" noChangeArrowheads="1"/>
          </p:cNvPicPr>
          <p:nvPr/>
        </p:nvPicPr>
        <p:blipFill>
          <a:blip r:embed="rId4" cstate="email"/>
          <a:srcRect b="3333"/>
          <a:stretch>
            <a:fillRect/>
          </a:stretch>
        </p:blipFill>
        <p:spPr bwMode="auto">
          <a:xfrm>
            <a:off x="1714480" y="1785926"/>
            <a:ext cx="1468618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Documents and Settings\Admin\Рабочий стол\Колесо истории МЕТОДСОВЕТ\картинки\7eef6e3e4d1e.jpg"/>
          <p:cNvPicPr>
            <a:picLocks noChangeAspect="1" noChangeArrowheads="1"/>
          </p:cNvPicPr>
          <p:nvPr/>
        </p:nvPicPr>
        <p:blipFill>
          <a:blip r:embed="rId5" cstate="email"/>
          <a:srcRect l="3590" r="13840" b="6452"/>
          <a:stretch>
            <a:fillRect/>
          </a:stretch>
        </p:blipFill>
        <p:spPr bwMode="auto">
          <a:xfrm>
            <a:off x="3929058" y="1785926"/>
            <a:ext cx="1643074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57950" y="1857364"/>
            <a:ext cx="1500198" cy="20252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email"/>
          <a:srcRect b="9482"/>
          <a:stretch>
            <a:fillRect/>
          </a:stretch>
        </p:blipFill>
        <p:spPr bwMode="auto">
          <a:xfrm>
            <a:off x="1714480" y="4214818"/>
            <a:ext cx="1500198" cy="21727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email"/>
          <a:srcRect l="3846" r="7692"/>
          <a:stretch>
            <a:fillRect/>
          </a:stretch>
        </p:blipFill>
        <p:spPr bwMode="auto">
          <a:xfrm>
            <a:off x="3929058" y="4286256"/>
            <a:ext cx="1643074" cy="20670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1643042" y="3571876"/>
            <a:ext cx="1643074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Зина Портнова</a:t>
            </a:r>
            <a:endParaRPr lang="ru-RU" sz="16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57620" y="3571876"/>
            <a:ext cx="1714512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Марат </a:t>
            </a:r>
            <a:r>
              <a:rPr lang="ru-RU" sz="1600" b="1" dirty="0" err="1" smtClean="0"/>
              <a:t>Казей</a:t>
            </a:r>
            <a:endParaRPr lang="ru-RU" sz="1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86512" y="3571876"/>
            <a:ext cx="157163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Лёня Голиков</a:t>
            </a:r>
            <a:endParaRPr lang="ru-RU" sz="16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43042" y="6143644"/>
            <a:ext cx="1643074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Володя Дубинин</a:t>
            </a:r>
            <a:endParaRPr lang="ru-RU" sz="16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857620" y="6215082"/>
            <a:ext cx="1714512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Валя Котик</a:t>
            </a:r>
            <a:endParaRPr lang="ru-RU" sz="1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86512" y="6072206"/>
            <a:ext cx="1857388" cy="5715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Зоя Космодемьянская</a:t>
            </a:r>
            <a:endParaRPr lang="ru-RU" sz="1600" b="1" dirty="0"/>
          </a:p>
        </p:txBody>
      </p:sp>
      <p:sp>
        <p:nvSpPr>
          <p:cNvPr id="17" name="Овал 16"/>
          <p:cNvSpPr/>
          <p:nvPr/>
        </p:nvSpPr>
        <p:spPr>
          <a:xfrm>
            <a:off x="1571604" y="1785926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8" name="Овал 17"/>
          <p:cNvSpPr/>
          <p:nvPr/>
        </p:nvSpPr>
        <p:spPr>
          <a:xfrm>
            <a:off x="3786182" y="1785926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9" name="Овал 18"/>
          <p:cNvSpPr/>
          <p:nvPr/>
        </p:nvSpPr>
        <p:spPr>
          <a:xfrm>
            <a:off x="6215074" y="1857364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20" name="Овал 19"/>
          <p:cNvSpPr/>
          <p:nvPr/>
        </p:nvSpPr>
        <p:spPr>
          <a:xfrm>
            <a:off x="1571604" y="4214818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21" name="Овал 20"/>
          <p:cNvSpPr/>
          <p:nvPr/>
        </p:nvSpPr>
        <p:spPr>
          <a:xfrm>
            <a:off x="3786182" y="4214818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22" name="Овал 21"/>
          <p:cNvSpPr/>
          <p:nvPr/>
        </p:nvSpPr>
        <p:spPr>
          <a:xfrm>
            <a:off x="6215074" y="4286256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0" y="0"/>
            <a:ext cx="2714644" cy="5000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ru-RU" b="1" dirty="0" smtClean="0"/>
              <a:t>балл за каждое верно названное имя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4" grpId="0" animBg="1"/>
      <p:bldP spid="1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4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2051" name="Picture 3" descr="C:\Documents and Settings\Admin\Рабочий стол\Колесо истории МЕТОДСОВЕТ\картинки\newphoto187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2143116"/>
            <a:ext cx="2714644" cy="4334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Documents and Settings\Admin\Рабочий стол\Колесо истории МЕТОДСОВЕТ\картинки\17871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2071670" y="4643446"/>
            <a:ext cx="2377587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C:\Documents and Settings\Admin\Рабочий стол\Колесо истории МЕТОДСОВЕТ\картинки\aa75f15705a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71670" y="2285993"/>
            <a:ext cx="2071702" cy="14478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857224" y="3643314"/>
            <a:ext cx="4500594" cy="1785950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Краснодон </a:t>
            </a:r>
          </a:p>
          <a:p>
            <a:pPr algn="ctr"/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город комсомольской славы</a:t>
            </a:r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2643182"/>
            <a:ext cx="7786742" cy="1214446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Назовите одну из самых известных своими геройскими поступками подпольную организацию. </a:t>
            </a:r>
          </a:p>
          <a:p>
            <a:pPr lvl="0"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В каком городе жили и работали её активисты?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72330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77521E-6 L -0.05885 -0.2675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-1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5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643050"/>
            <a:ext cx="7929618" cy="250033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solidFill>
                  <a:schemeClr val="tx1"/>
                </a:solidFill>
              </a:rPr>
              <a:t>Назовите советского разведчика, который работал под видом немецкого журналиста в Германии, Японии. Передал точную дату нападения Германии на СССР, количество дивизий и общую схему немецкого плана военных действий. Ему посмертно было присвоено звание Героя Советского Союза.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5214950"/>
            <a:ext cx="3571900" cy="9286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Рихард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Зорге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0166" y="1357298"/>
            <a:ext cx="2960626" cy="4572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29190" y="1357298"/>
            <a:ext cx="2857520" cy="3684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7072330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6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29190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29256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929322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29388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929454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429520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929586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429652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929190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429256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929322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429388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929454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429520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929586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429652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929190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429256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929322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</a:t>
            </a:r>
            <a:endParaRPr lang="ru-RU" sz="28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429388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929454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429520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929586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929190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429256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929322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429388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929454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429520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929586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929190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429256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29322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429388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929454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7429520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7929586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929190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5429256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929322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429388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929454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7429520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7929586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929190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5429256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929322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6429388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6929454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7429520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7929586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929190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429256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5929322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6429388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6929454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7429520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7929586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8429652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71" name="Управляющая кнопка: далее 70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57158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857620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2857488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857224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1357290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1857356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357422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80" name="4-конечная звезда 79"/>
          <p:cNvSpPr/>
          <p:nvPr/>
        </p:nvSpPr>
        <p:spPr>
          <a:xfrm>
            <a:off x="2857488" y="4143380"/>
            <a:ext cx="642942" cy="785818"/>
          </a:xfrm>
          <a:prstGeom prst="star4">
            <a:avLst>
              <a:gd name="adj" fmla="val 14938"/>
            </a:avLst>
          </a:prstGeom>
          <a:solidFill>
            <a:srgbClr val="00B0F0"/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8429652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8429652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429652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8429652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8429652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1857356" y="2928910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2357422" y="2928934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2857488" y="2928934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3357554" y="2928934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3857620" y="2928934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500034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4000496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1000100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3500430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1500166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3000364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2000232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98" name="Скругленный прямоугольник 97"/>
          <p:cNvSpPr/>
          <p:nvPr/>
        </p:nvSpPr>
        <p:spPr>
          <a:xfrm>
            <a:off x="2500298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99" name="4-конечная звезда 98"/>
          <p:cNvSpPr/>
          <p:nvPr/>
        </p:nvSpPr>
        <p:spPr>
          <a:xfrm>
            <a:off x="5000628" y="6072182"/>
            <a:ext cx="642942" cy="785818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4-конечная звезда 99"/>
          <p:cNvSpPr/>
          <p:nvPr/>
        </p:nvSpPr>
        <p:spPr>
          <a:xfrm>
            <a:off x="1357290" y="214290"/>
            <a:ext cx="642942" cy="785818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Скругленный прямоугольник 100"/>
          <p:cNvSpPr/>
          <p:nvPr/>
        </p:nvSpPr>
        <p:spPr>
          <a:xfrm>
            <a:off x="500034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1000100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03" name="Скругленный прямоугольник 102"/>
          <p:cNvSpPr/>
          <p:nvPr/>
        </p:nvSpPr>
        <p:spPr>
          <a:xfrm>
            <a:off x="1500166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04" name="Скругленный прямоугольник 103"/>
          <p:cNvSpPr/>
          <p:nvPr/>
        </p:nvSpPr>
        <p:spPr>
          <a:xfrm>
            <a:off x="2000232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105" name="Скругленный прямоугольник 104"/>
          <p:cNvSpPr/>
          <p:nvPr/>
        </p:nvSpPr>
        <p:spPr>
          <a:xfrm>
            <a:off x="2500298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06" name="Скругленный прямоугольник 105"/>
          <p:cNvSpPr/>
          <p:nvPr/>
        </p:nvSpPr>
        <p:spPr>
          <a:xfrm>
            <a:off x="3000364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07" name="Скругленный прямоугольник 106"/>
          <p:cNvSpPr/>
          <p:nvPr/>
        </p:nvSpPr>
        <p:spPr>
          <a:xfrm>
            <a:off x="3500430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08" name="4-конечная звезда 107"/>
          <p:cNvSpPr/>
          <p:nvPr/>
        </p:nvSpPr>
        <p:spPr>
          <a:xfrm>
            <a:off x="428596" y="714356"/>
            <a:ext cx="642942" cy="785818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Скругленный прямоугольник 108"/>
          <p:cNvSpPr/>
          <p:nvPr/>
        </p:nvSpPr>
        <p:spPr>
          <a:xfrm>
            <a:off x="1285852" y="2500306"/>
            <a:ext cx="500066" cy="571504"/>
          </a:xfrm>
          <a:prstGeom prst="roundRect">
            <a:avLst/>
          </a:prstGeom>
          <a:solidFill>
            <a:srgbClr val="D6831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10" name="Скругленный прямоугольник 109"/>
          <p:cNvSpPr/>
          <p:nvPr/>
        </p:nvSpPr>
        <p:spPr>
          <a:xfrm>
            <a:off x="1785918" y="2500306"/>
            <a:ext cx="500066" cy="571504"/>
          </a:xfrm>
          <a:prstGeom prst="roundRect">
            <a:avLst/>
          </a:prstGeom>
          <a:solidFill>
            <a:srgbClr val="D6831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111" name="Скругленный прямоугольник 110"/>
          <p:cNvSpPr/>
          <p:nvPr/>
        </p:nvSpPr>
        <p:spPr>
          <a:xfrm>
            <a:off x="2285984" y="2500306"/>
            <a:ext cx="500066" cy="571504"/>
          </a:xfrm>
          <a:prstGeom prst="roundRect">
            <a:avLst/>
          </a:prstGeom>
          <a:solidFill>
            <a:srgbClr val="D6831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12" name="Скругленный прямоугольник 111"/>
          <p:cNvSpPr/>
          <p:nvPr/>
        </p:nvSpPr>
        <p:spPr>
          <a:xfrm>
            <a:off x="2786050" y="2500306"/>
            <a:ext cx="500066" cy="571504"/>
          </a:xfrm>
          <a:prstGeom prst="roundRect">
            <a:avLst/>
          </a:prstGeom>
          <a:solidFill>
            <a:srgbClr val="D6831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113" name="Скругленный прямоугольник 112"/>
          <p:cNvSpPr/>
          <p:nvPr/>
        </p:nvSpPr>
        <p:spPr>
          <a:xfrm>
            <a:off x="3286116" y="2500306"/>
            <a:ext cx="500066" cy="571504"/>
          </a:xfrm>
          <a:prstGeom prst="roundRect">
            <a:avLst/>
          </a:prstGeom>
          <a:solidFill>
            <a:srgbClr val="D6831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14" name="Скругленный прямоугольник 113"/>
          <p:cNvSpPr/>
          <p:nvPr/>
        </p:nvSpPr>
        <p:spPr>
          <a:xfrm>
            <a:off x="3786182" y="2500306"/>
            <a:ext cx="500066" cy="571504"/>
          </a:xfrm>
          <a:prstGeom prst="roundRect">
            <a:avLst/>
          </a:prstGeom>
          <a:solidFill>
            <a:srgbClr val="D6831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15" name="4-конечная звезда 114"/>
          <p:cNvSpPr/>
          <p:nvPr/>
        </p:nvSpPr>
        <p:spPr>
          <a:xfrm>
            <a:off x="3857620" y="5000636"/>
            <a:ext cx="642942" cy="1000132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Скругленный прямоугольник 115"/>
          <p:cNvSpPr/>
          <p:nvPr/>
        </p:nvSpPr>
        <p:spPr>
          <a:xfrm>
            <a:off x="500034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117" name="Скругленный прямоугольник 116"/>
          <p:cNvSpPr/>
          <p:nvPr/>
        </p:nvSpPr>
        <p:spPr>
          <a:xfrm>
            <a:off x="1000100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18" name="Скругленный прямоугольник 117"/>
          <p:cNvSpPr/>
          <p:nvPr/>
        </p:nvSpPr>
        <p:spPr>
          <a:xfrm>
            <a:off x="1500166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119" name="Скругленный прямоугольник 118"/>
          <p:cNvSpPr/>
          <p:nvPr/>
        </p:nvSpPr>
        <p:spPr>
          <a:xfrm>
            <a:off x="2000232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20" name="Скругленный прямоугольник 119"/>
          <p:cNvSpPr/>
          <p:nvPr/>
        </p:nvSpPr>
        <p:spPr>
          <a:xfrm>
            <a:off x="2500298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121" name="Скругленный прямоугольник 120"/>
          <p:cNvSpPr/>
          <p:nvPr/>
        </p:nvSpPr>
        <p:spPr>
          <a:xfrm>
            <a:off x="3000364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122" name="Скругленный прямоугольник 121"/>
          <p:cNvSpPr/>
          <p:nvPr/>
        </p:nvSpPr>
        <p:spPr>
          <a:xfrm>
            <a:off x="3500430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23" name="Скругленный прямоугольник 122"/>
          <p:cNvSpPr/>
          <p:nvPr/>
        </p:nvSpPr>
        <p:spPr>
          <a:xfrm>
            <a:off x="4000496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24" name="4-конечная звезда 123"/>
          <p:cNvSpPr/>
          <p:nvPr/>
        </p:nvSpPr>
        <p:spPr>
          <a:xfrm>
            <a:off x="285720" y="3786190"/>
            <a:ext cx="642942" cy="1000132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Скругленный прямоугольник 124"/>
          <p:cNvSpPr/>
          <p:nvPr/>
        </p:nvSpPr>
        <p:spPr>
          <a:xfrm>
            <a:off x="652434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126" name="Скругленный прямоугольник 125"/>
          <p:cNvSpPr/>
          <p:nvPr/>
        </p:nvSpPr>
        <p:spPr>
          <a:xfrm>
            <a:off x="1152500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27" name="Скругленный прямоугольник 126"/>
          <p:cNvSpPr/>
          <p:nvPr/>
        </p:nvSpPr>
        <p:spPr>
          <a:xfrm>
            <a:off x="1652566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128" name="Скругленный прямоугольник 127"/>
          <p:cNvSpPr/>
          <p:nvPr/>
        </p:nvSpPr>
        <p:spPr>
          <a:xfrm>
            <a:off x="2152632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2652698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3152764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3652830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152896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33" name="4-конечная звезда 132"/>
          <p:cNvSpPr/>
          <p:nvPr/>
        </p:nvSpPr>
        <p:spPr>
          <a:xfrm>
            <a:off x="1285852" y="5214950"/>
            <a:ext cx="642942" cy="785818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1000100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1500166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2000232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</a:t>
            </a:r>
            <a:endParaRPr lang="ru-RU" sz="2800" b="1" dirty="0"/>
          </a:p>
        </p:txBody>
      </p:sp>
      <p:sp>
        <p:nvSpPr>
          <p:cNvPr id="137" name="Скругленный прямоугольник 136"/>
          <p:cNvSpPr/>
          <p:nvPr/>
        </p:nvSpPr>
        <p:spPr>
          <a:xfrm>
            <a:off x="2500298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38" name="Скругленный прямоугольник 137"/>
          <p:cNvSpPr/>
          <p:nvPr/>
        </p:nvSpPr>
        <p:spPr>
          <a:xfrm>
            <a:off x="3000364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39" name="Скругленный прямоугольник 138"/>
          <p:cNvSpPr/>
          <p:nvPr/>
        </p:nvSpPr>
        <p:spPr>
          <a:xfrm>
            <a:off x="3500430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40" name="Скругленный прямоугольник 139"/>
          <p:cNvSpPr/>
          <p:nvPr/>
        </p:nvSpPr>
        <p:spPr>
          <a:xfrm>
            <a:off x="4000496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141" name="4-конечная звезда 140"/>
          <p:cNvSpPr/>
          <p:nvPr/>
        </p:nvSpPr>
        <p:spPr>
          <a:xfrm>
            <a:off x="2643174" y="5572140"/>
            <a:ext cx="642942" cy="1000132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Скругленный прямоугольник 141"/>
          <p:cNvSpPr/>
          <p:nvPr/>
        </p:nvSpPr>
        <p:spPr>
          <a:xfrm>
            <a:off x="804834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43" name="Скругленный прямоугольник 142"/>
          <p:cNvSpPr/>
          <p:nvPr/>
        </p:nvSpPr>
        <p:spPr>
          <a:xfrm>
            <a:off x="1304900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44" name="Скругленный прямоугольник 143"/>
          <p:cNvSpPr/>
          <p:nvPr/>
        </p:nvSpPr>
        <p:spPr>
          <a:xfrm>
            <a:off x="1804966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145" name="Скругленный прямоугольник 144"/>
          <p:cNvSpPr/>
          <p:nvPr/>
        </p:nvSpPr>
        <p:spPr>
          <a:xfrm>
            <a:off x="2305032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46" name="Скругленный прямоугольник 145"/>
          <p:cNvSpPr/>
          <p:nvPr/>
        </p:nvSpPr>
        <p:spPr>
          <a:xfrm>
            <a:off x="2805098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147" name="Скругленный прямоугольник 146"/>
          <p:cNvSpPr/>
          <p:nvPr/>
        </p:nvSpPr>
        <p:spPr>
          <a:xfrm>
            <a:off x="3305164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148" name="Скругленный прямоугольник 147"/>
          <p:cNvSpPr/>
          <p:nvPr/>
        </p:nvSpPr>
        <p:spPr>
          <a:xfrm>
            <a:off x="3805230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149" name="4-конечная звезда 148"/>
          <p:cNvSpPr/>
          <p:nvPr/>
        </p:nvSpPr>
        <p:spPr>
          <a:xfrm>
            <a:off x="6858016" y="214290"/>
            <a:ext cx="642942" cy="785818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TextBox 149"/>
          <p:cNvSpPr txBox="1"/>
          <p:nvPr/>
        </p:nvSpPr>
        <p:spPr>
          <a:xfrm>
            <a:off x="1357290" y="1000108"/>
            <a:ext cx="3000396" cy="1428760"/>
          </a:xfrm>
          <a:prstGeom prst="rect">
            <a:avLst/>
          </a:prstGeom>
          <a:noFill/>
        </p:spPr>
        <p:txBody>
          <a:bodyPr wrap="square" rtlCol="0">
            <a:prstTxWarp prst="textWave1">
              <a:avLst>
                <a:gd name="adj1" fmla="val 20000"/>
                <a:gd name="adj2" fmla="val 0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000" b="1" dirty="0" err="1" smtClean="0">
                <a:solidFill>
                  <a:srgbClr val="C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филлворд</a:t>
            </a:r>
            <a:endParaRPr lang="ru-RU" sz="5000" dirty="0">
              <a:solidFill>
                <a:srgbClr val="C0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1" name="Скругленный прямоугольник 150"/>
          <p:cNvSpPr/>
          <p:nvPr/>
        </p:nvSpPr>
        <p:spPr>
          <a:xfrm>
            <a:off x="5786446" y="6357958"/>
            <a:ext cx="2714644" cy="5000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ru-RU" b="1" dirty="0" smtClean="0"/>
              <a:t>балл за каждую верно названную фамилию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50" autoRev="1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animClr clrSpc="rgb">
                                      <p:cBhvr>
                                        <p:cTn id="12" dur="250" autoRev="1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250" autoRev="1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>
                                      <p:cBhvr>
                                        <p:cTn id="17" dur="250" autoRev="1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250" autoRev="1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>
                                      <p:cBhvr>
                                        <p:cTn id="22" dur="250" autoRev="1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50" autoRev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>
                                      <p:cBhvr>
                                        <p:cTn id="27" dur="250" autoRev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" dur="250" autoRev="1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>
                                      <p:cBhvr>
                                        <p:cTn id="32" dur="250" autoRev="1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250" autoRev="1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7" dur="250" autoRev="1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" dur="250" autoRev="1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>
                                      <p:cBhvr>
                                        <p:cTn id="42" dur="250" autoRev="1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43" dur="250" autoRev="1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250" autoRev="1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>
                                      <p:cBhvr>
                                        <p:cTn id="47" dur="250" autoRev="1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48" dur="250" autoRev="1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250" autoRev="1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>
                                      <p:cBhvr>
                                        <p:cTn id="52" dur="250" autoRev="1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53" dur="250" autoRev="1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56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5.55112E-17 L 0.71719 -0.2210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" y="-111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5.55112E-17 L 0.38941 -0.2210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11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5.55112E-17 L 0.49931 -0.22106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" y="-11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5.55112E-17 L 0.60902 -0.22106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" y="-11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5.55112E-17 L 0.6625 -0.13704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" y="-69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5.55112E-17 L 0.66285 -0.13704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" y="-6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5.55112E-17 L 0.66337 -0.13704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-6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5.55112E-17 L 0.66371 -0.1370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0 L 0.7184 -0.08426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" y="-42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0 L 0.66371 -0.00023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0 L 0.60902 0.0838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" y="42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0 L 0.55434 0.16782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" y="84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0 L 0.49965 0.25185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56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0 L 0.48108 -0.18981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-95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0 L 0.1533 -0.18981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" y="-9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0 L 0.42639 -0.10579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" y="-53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0 L 0.20799 -0.10579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53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0 L 0.3717 -0.02176 " pathEditMode="relative" rAng="0" ptsTypes="AA">
                                      <p:cBhvr>
                                        <p:cTn id="165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" y="-11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0 L 0.26268 -0.02176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-11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0 L 0.31701 0.06227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31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0 L 0.31737 0.06227 " pathEditMode="relative" rAng="0" ptsTypes="AA">
                                      <p:cBhvr>
                                        <p:cTn id="171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3.33333E-6 L 0.81181 -0.06343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" y="-32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3.33333E-6 L 0.75712 0.0206 " pathEditMode="relative" rAng="0" ptsTypes="AA">
                                      <p:cBhvr>
                                        <p:cTn id="200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10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3.33333E-6 L 0.70243 0.10463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" y="52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3.33333E-6 L 0.64774 0.18865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" y="94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3.33333E-6 L 0.59306 0.27268 " pathEditMode="relative" rAng="0" ptsTypes="AA">
                                      <p:cBhvr>
                                        <p:cTn id="206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" y="136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3.33333E-6 L 0.53837 0.35648 " pathEditMode="relative" rAng="0" ptsTypes="AA">
                                      <p:cBhvr>
                                        <p:cTn id="20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" y="178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3.33333E-6 L 0.53871 0.35648 " pathEditMode="relative" rAng="0" ptsTypes="AA">
                                      <p:cBhvr>
                                        <p:cTn id="210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3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0 L 0.67066 -0.02176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-11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0 L 0.61597 0.06227 " pathEditMode="relative" rAng="0" ptsTypes="AA">
                                      <p:cBhvr>
                                        <p:cTn id="236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" y="31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0 L 0.56128 0.1463 " pathEditMode="relative" rAng="0" ptsTypes="AA">
                                      <p:cBhvr>
                                        <p:cTn id="238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" y="73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0 L 0.5066 0.23032 " pathEditMode="relative" rAng="0" ptsTypes="AA">
                                      <p:cBhvr>
                                        <p:cTn id="240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" y="115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0 L 0.45191 0.31435 " pathEditMode="relative" rAng="0" ptsTypes="AA">
                                      <p:cBhvr>
                                        <p:cTn id="242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157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0 L 0.39722 0.39815 " pathEditMode="relative" rAng="0" ptsTypes="AA">
                                      <p:cBhvr>
                                        <p:cTn id="244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000"/>
                            </p:stCondLst>
                            <p:childTnLst>
                              <p:par>
                                <p:cTn id="273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3.33333E-6 L 0.64636 -0.23148 " pathEditMode="relative" rAng="0" ptsTypes="AA">
                                      <p:cBhvr>
                                        <p:cTn id="274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-116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3.33333E-6 L 0.59167 -0.14746 " pathEditMode="relative" rAng="0" ptsTypes="AA">
                                      <p:cBhvr>
                                        <p:cTn id="276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" y="-74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3.33333E-6 L 0.53698 -0.06343 " pathEditMode="relative" rAng="0" ptsTypes="AA">
                                      <p:cBhvr>
                                        <p:cTn id="278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" y="-32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3.33333E-6 L 0.5375 -0.06343 " pathEditMode="relative" rAng="0" ptsTypes="AA">
                                      <p:cBhvr>
                                        <p:cTn id="280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" y="-32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3.33333E-6 L 0.48282 0.0206 " pathEditMode="relative" rAng="0" ptsTypes="AA">
                                      <p:cBhvr>
                                        <p:cTn id="282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10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3.33333E-6 L 0.42813 0.10463 " pathEditMode="relative" rAng="0" ptsTypes="AA">
                                      <p:cBhvr>
                                        <p:cTn id="284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" y="52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3.33333E-6 L 0.37344 0.18865 " pathEditMode="relative" rAng="0" ptsTypes="AA">
                                      <p:cBhvr>
                                        <p:cTn id="286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" y="94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3.33333E-6 L 0.31875 0.27268 " pathEditMode="relative" rAng="0" ptsTypes="AA">
                                      <p:cBhvr>
                                        <p:cTn id="288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00"/>
                            </p:stCondLst>
                            <p:childTnLst>
                              <p:par>
                                <p:cTn id="317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11111E-6 1.11111E-6 L 0.46441 0.08241 " pathEditMode="relative" rAng="0" ptsTypes="AA">
                                      <p:cBhvr>
                                        <p:cTn id="318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" y="41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1.11111E-6 L 0.46476 0.08241 " pathEditMode="relative" rAng="0" ptsTypes="AA">
                                      <p:cBhvr>
                                        <p:cTn id="320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" y="41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1.11111E-6 L 0.46527 0.08241 " pathEditMode="relative" rAng="0" ptsTypes="AA">
                                      <p:cBhvr>
                                        <p:cTn id="322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" y="41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61111E-6 1.11111E-6 L 0.41059 0.16643 " pathEditMode="relative" rAng="0" ptsTypes="AA">
                                      <p:cBhvr>
                                        <p:cTn id="324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" y="83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11111E-6 1.11111E-6 L 0.3007 0.16643 " pathEditMode="relative" rAng="0" ptsTypes="AA">
                                      <p:cBhvr>
                                        <p:cTn id="326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" y="83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1.11111E-6 L 0.19097 0.16643 " pathEditMode="relative" rAng="0" ptsTypes="AA">
                                      <p:cBhvr>
                                        <p:cTn id="328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" y="83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1.11111E-6 L 0.13628 0.25046 " pathEditMode="relative" rAng="0" ptsTypes="AA">
                                      <p:cBhvr>
                                        <p:cTn id="330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" y="125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61111E-6 1.11111E-6 L 0.0816 0.33426 " pathEditMode="relative" rAng="0" ptsTypes="AA">
                                      <p:cBhvr>
                                        <p:cTn id="332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333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4" fill="hold">
                      <p:stCondLst>
                        <p:cond delay="0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1000"/>
                            </p:stCondLst>
                            <p:childTnLst>
                              <p:par>
                                <p:cTn id="358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53663 -0.17939 " pathEditMode="relative" rAng="0" ptsTypes="AA">
                                      <p:cBhvr>
                                        <p:cTn id="359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" y="-90"/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48194 -0.09537 " pathEditMode="relative" rAng="0" ptsTypes="AA">
                                      <p:cBhvr>
                                        <p:cTn id="361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-48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42725 -0.01134 " pathEditMode="relative" rAng="0" ptsTypes="AA">
                                      <p:cBhvr>
                                        <p:cTn id="363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" y="-6"/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37257 0.07269 " pathEditMode="relative" rAng="0" ptsTypes="AA">
                                      <p:cBhvr>
                                        <p:cTn id="365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" y="36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37292 0.07269 " pathEditMode="relative" rAng="0" ptsTypes="AA">
                                      <p:cBhvr>
                                        <p:cTn id="367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" y="36"/>
                                    </p:animMotion>
                                  </p:childTnLst>
                                </p:cTn>
                              </p:par>
                              <p:par>
                                <p:cTn id="368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31823 0.15672 " pathEditMode="relative" rAng="0" ptsTypes="AA">
                                      <p:cBhvr>
                                        <p:cTn id="369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78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26354 0.24074 " pathEditMode="relative" rAng="0" ptsTypes="AA">
                                      <p:cBhvr>
                                        <p:cTn id="371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3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3" fill="hold">
                      <p:stCondLst>
                        <p:cond delay="0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1000"/>
                            </p:stCondLst>
                            <p:childTnLst>
                              <p:par>
                                <p:cTn id="397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2222E-6 -1.11111E-6 L 0.50278 0.22824 " pathEditMode="relative" rAng="0" ptsTypes="AA">
                                      <p:cBhvr>
                                        <p:cTn id="398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" y="114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-1.11111E-6 L 0.44809 0.31204 " pathEditMode="relative" rAng="0" ptsTypes="AA">
                                      <p:cBhvr>
                                        <p:cTn id="400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156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-1.11111E-6 L 0.44861 0.31204 " pathEditMode="relative" rAng="0" ptsTypes="AA">
                                      <p:cBhvr>
                                        <p:cTn id="402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156"/>
                                    </p:animMotion>
                                  </p:childTnLst>
                                </p:cTn>
                              </p:par>
                              <p:par>
                                <p:cTn id="403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7 -1.11111E-6 L 0.39392 0.22824 " pathEditMode="relative" rAng="0" ptsTypes="AA">
                                      <p:cBhvr>
                                        <p:cTn id="404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114"/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2222E-6 -1.11111E-6 L 0.39427 0.22824 " pathEditMode="relative" rAng="0" ptsTypes="AA">
                                      <p:cBhvr>
                                        <p:cTn id="406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114"/>
                                    </p:animMotion>
                                  </p:childTnLst>
                                </p:cTn>
                              </p:par>
                              <p:par>
                                <p:cTn id="407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-1.11111E-6 L 0.33958 0.31204 " pathEditMode="relative" rAng="0" ptsTypes="AA">
                                      <p:cBhvr>
                                        <p:cTn id="408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156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-1.11111E-6 L 0.34011 0.31204 " pathEditMode="relative" rAng="0" ptsTypes="AA">
                                      <p:cBhvr>
                                        <p:cTn id="41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</p:childTnLst>
        </p:cTn>
      </p:par>
    </p:tnLst>
    <p:bldLst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714480" y="1214421"/>
            <a:ext cx="5929354" cy="4429155"/>
            <a:chOff x="2214546" y="1285860"/>
            <a:chExt cx="6000792" cy="428628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072066" y="1285860"/>
              <a:ext cx="3143272" cy="428628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ЕГОРОВ МИХАИЛ АЛЕКСЕЕВИЧ</a:t>
              </a:r>
            </a:p>
            <a:p>
              <a:pPr algn="ctr"/>
              <a:r>
                <a:rPr lang="ru-RU" sz="2000" b="1" dirty="0" smtClean="0"/>
                <a:t>1923-1975</a:t>
              </a:r>
            </a:p>
            <a:p>
              <a:pPr algn="ctr"/>
              <a:r>
                <a:rPr lang="ru-RU" sz="2000" b="1" dirty="0" smtClean="0"/>
                <a:t>Герой Советского Союза (1946).</a:t>
              </a:r>
            </a:p>
            <a:p>
              <a:pPr algn="ctr"/>
              <a:r>
                <a:rPr lang="ru-RU" sz="2000" b="1" dirty="0" smtClean="0"/>
                <a:t>Сержант Красной Армии, вместе с младшим сержантом М. </a:t>
              </a:r>
              <a:r>
                <a:rPr lang="ru-RU" sz="2000" b="1" dirty="0" err="1" smtClean="0"/>
                <a:t>Кантария</a:t>
              </a:r>
              <a:r>
                <a:rPr lang="ru-RU" sz="2000" b="1" dirty="0" smtClean="0"/>
                <a:t> водрузили Знамя Победы на крыше немецкого </a:t>
              </a:r>
            </a:p>
            <a:p>
              <a:pPr algn="ctr"/>
              <a:r>
                <a:rPr lang="ru-RU" sz="2000" b="1" dirty="0" smtClean="0"/>
                <a:t>рейхстага</a:t>
              </a:r>
            </a:p>
            <a:p>
              <a:pPr algn="ctr"/>
              <a:r>
                <a:rPr lang="ru-RU" sz="2000" b="1" dirty="0" smtClean="0"/>
                <a:t>1 мая 1945 года.</a:t>
              </a:r>
              <a:endParaRPr lang="ru-RU" sz="2000" b="1" dirty="0"/>
            </a:p>
          </p:txBody>
        </p:sp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214546" y="1285861"/>
              <a:ext cx="2857520" cy="4286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" name="TextBox 1"/>
          <p:cNvSpPr txBox="1"/>
          <p:nvPr/>
        </p:nvSpPr>
        <p:spPr>
          <a:xfrm>
            <a:off x="1000100" y="142852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714480" y="1214421"/>
            <a:ext cx="5929354" cy="4429156"/>
            <a:chOff x="1714480" y="1571612"/>
            <a:chExt cx="6500858" cy="421484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925747" y="1571612"/>
              <a:ext cx="3289591" cy="421484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КОШЕВОЙ ОЛЕГ ВАСИЛЬЕВИЧ</a:t>
              </a:r>
            </a:p>
            <a:p>
              <a:pPr algn="ctr"/>
              <a:r>
                <a:rPr lang="ru-RU" sz="2000" b="1" dirty="0" smtClean="0"/>
                <a:t>1926-1943</a:t>
              </a:r>
            </a:p>
            <a:p>
              <a:pPr algn="ctr"/>
              <a:r>
                <a:rPr lang="ru-RU" sz="2000" b="1" dirty="0" smtClean="0"/>
                <a:t>Герой Советского Союза (1943, посмертно).</a:t>
              </a:r>
            </a:p>
            <a:p>
              <a:pPr algn="ctr"/>
              <a:r>
                <a:rPr lang="ru-RU" sz="2000" b="1" dirty="0" smtClean="0"/>
                <a:t>Участник, один из организаторов подпольной антифашистской организации «Молодая гвардия» в городе Краснодоне Украины. </a:t>
              </a:r>
              <a:endParaRPr lang="ru-RU" sz="2000" b="1" dirty="0"/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714480" y="1571612"/>
              <a:ext cx="3211267" cy="4214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1" name="4-конечная звезда 10"/>
          <p:cNvSpPr/>
          <p:nvPr/>
        </p:nvSpPr>
        <p:spPr>
          <a:xfrm>
            <a:off x="6286512" y="6072182"/>
            <a:ext cx="642942" cy="785818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1000100" y="5072074"/>
            <a:ext cx="642942" cy="785818"/>
          </a:xfrm>
          <a:prstGeom prst="star4">
            <a:avLst>
              <a:gd name="adj" fmla="val 14938"/>
            </a:avLst>
          </a:prstGeom>
          <a:solidFill>
            <a:srgbClr val="00B0F0"/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4-конечная звезда 12"/>
          <p:cNvSpPr/>
          <p:nvPr/>
        </p:nvSpPr>
        <p:spPr>
          <a:xfrm>
            <a:off x="7858148" y="1285860"/>
            <a:ext cx="642942" cy="1000132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3286116" y="6072182"/>
            <a:ext cx="642942" cy="785818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>
            <a:off x="357158" y="3643314"/>
            <a:ext cx="642942" cy="785818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4-конечная звезда 15"/>
          <p:cNvSpPr/>
          <p:nvPr/>
        </p:nvSpPr>
        <p:spPr>
          <a:xfrm>
            <a:off x="1000100" y="2214554"/>
            <a:ext cx="642942" cy="1000132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>
            <a:off x="8001024" y="3071810"/>
            <a:ext cx="642942" cy="1000132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4-конечная звезда 17"/>
          <p:cNvSpPr/>
          <p:nvPr/>
        </p:nvSpPr>
        <p:spPr>
          <a:xfrm>
            <a:off x="785786" y="785793"/>
            <a:ext cx="642942" cy="785818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4-конечная звезда 18"/>
          <p:cNvSpPr/>
          <p:nvPr/>
        </p:nvSpPr>
        <p:spPr>
          <a:xfrm>
            <a:off x="7715272" y="5929330"/>
            <a:ext cx="571504" cy="714356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4-конечная звезда 19"/>
          <p:cNvSpPr/>
          <p:nvPr/>
        </p:nvSpPr>
        <p:spPr>
          <a:xfrm>
            <a:off x="8286776" y="4857760"/>
            <a:ext cx="642942" cy="785818"/>
          </a:xfrm>
          <a:prstGeom prst="star4">
            <a:avLst>
              <a:gd name="adj" fmla="val 14938"/>
            </a:avLst>
          </a:prstGeom>
          <a:solidFill>
            <a:srgbClr val="00B0F0"/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7643834" y="6857999"/>
            <a:ext cx="304800" cy="304800"/>
          </a:xfrm>
          <a:prstGeom prst="rect">
            <a:avLst/>
          </a:prstGeom>
        </p:spPr>
      </p:pic>
      <p:sp>
        <p:nvSpPr>
          <p:cNvPr id="22" name="Управляющая кнопка: возврат 21">
            <a:hlinkClick r:id="rId7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1714481" y="1285859"/>
            <a:ext cx="5929354" cy="4357718"/>
            <a:chOff x="714348" y="1500174"/>
            <a:chExt cx="7572428" cy="4286280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4500562" y="1500174"/>
              <a:ext cx="3786214" cy="428628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КОТИК ВАЛЕНТИН АЛЕКСАНДРОВИЧ</a:t>
              </a:r>
            </a:p>
            <a:p>
              <a:pPr algn="ctr"/>
              <a:r>
                <a:rPr lang="ru-RU" sz="2000" b="1" dirty="0" smtClean="0"/>
                <a:t>1930-1944</a:t>
              </a:r>
            </a:p>
            <a:p>
              <a:pPr algn="ctr"/>
              <a:r>
                <a:rPr lang="ru-RU" sz="2000" b="1" dirty="0" smtClean="0"/>
                <a:t>Самый юный Герой Советского Союза</a:t>
              </a:r>
            </a:p>
            <a:p>
              <a:pPr algn="ctr"/>
              <a:r>
                <a:rPr lang="ru-RU" sz="2000" b="1" dirty="0" smtClean="0"/>
                <a:t> (1958, посмертно).</a:t>
              </a:r>
            </a:p>
            <a:p>
              <a:pPr algn="ctr"/>
              <a:r>
                <a:rPr lang="ru-RU" sz="2000" b="1" dirty="0" smtClean="0"/>
                <a:t>Партизан-разведчик.</a:t>
              </a:r>
            </a:p>
            <a:p>
              <a:pPr algn="ctr"/>
              <a:r>
                <a:rPr lang="ru-RU" sz="2000" b="1" dirty="0" smtClean="0"/>
                <a:t>Участвовал в подрыве шести железнодорожных эшелонов, склада.</a:t>
              </a:r>
              <a:endParaRPr lang="ru-RU" sz="2000" b="1" dirty="0"/>
            </a:p>
          </p:txBody>
        </p:sp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8" cstate="email"/>
            <a:srcRect l="4761" r="7168"/>
            <a:stretch>
              <a:fillRect/>
            </a:stretch>
          </p:blipFill>
          <p:spPr bwMode="auto">
            <a:xfrm>
              <a:off x="714348" y="1500174"/>
              <a:ext cx="3786214" cy="4286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6" name="Группа 25"/>
          <p:cNvGrpSpPr/>
          <p:nvPr/>
        </p:nvGrpSpPr>
        <p:grpSpPr>
          <a:xfrm>
            <a:off x="1714480" y="1214421"/>
            <a:ext cx="5929354" cy="4429156"/>
            <a:chOff x="1571604" y="1285859"/>
            <a:chExt cx="6387498" cy="4228879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9" cstate="email"/>
            <a:srcRect b="4850"/>
            <a:stretch>
              <a:fillRect/>
            </a:stretch>
          </p:blipFill>
          <p:spPr bwMode="auto">
            <a:xfrm>
              <a:off x="1571604" y="1285859"/>
              <a:ext cx="3172789" cy="42288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Прямоугольник 27"/>
            <p:cNvSpPr/>
            <p:nvPr/>
          </p:nvSpPr>
          <p:spPr>
            <a:xfrm>
              <a:off x="4744393" y="1285859"/>
              <a:ext cx="3214709" cy="421484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ГАСТЕЛЛО НИКОЛАЙ ФРАНЦЕВИЧ</a:t>
              </a:r>
            </a:p>
            <a:p>
              <a:pPr algn="ctr"/>
              <a:r>
                <a:rPr lang="ru-RU" sz="2000" b="1" dirty="0" smtClean="0"/>
                <a:t>1907—1941</a:t>
              </a:r>
            </a:p>
            <a:p>
              <a:pPr algn="ctr"/>
              <a:r>
                <a:rPr lang="ru-RU" sz="2000" b="1" dirty="0" smtClean="0"/>
                <a:t>Герой Советского Союза (1941, посмертно).</a:t>
              </a:r>
            </a:p>
            <a:p>
              <a:pPr algn="ctr"/>
              <a:r>
                <a:rPr lang="ru-RU" sz="2000" b="1" dirty="0" smtClean="0"/>
                <a:t>Вражеский снаряд повредил топливный бак, и Гастелло совершил </a:t>
              </a:r>
              <a:r>
                <a:rPr lang="ru-RU" sz="2000" b="1" i="1" dirty="0" smtClean="0"/>
                <a:t>огненный таран</a:t>
              </a:r>
              <a:r>
                <a:rPr lang="ru-RU" sz="2000" b="1" dirty="0" smtClean="0"/>
                <a:t> — направил горящую машину на механизированную колонну врага.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714480" y="1214421"/>
            <a:ext cx="5929354" cy="4429156"/>
            <a:chOff x="1000099" y="1214422"/>
            <a:chExt cx="6072230" cy="3929090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4180791" y="1214422"/>
              <a:ext cx="2891538" cy="392909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ГОЛИКОВ ЛЕОНИД АЛЕКСАНДРОВИЧ</a:t>
              </a:r>
            </a:p>
            <a:p>
              <a:pPr algn="ctr"/>
              <a:r>
                <a:rPr lang="ru-RU" sz="2000" b="1" dirty="0" smtClean="0"/>
                <a:t>1926-1943</a:t>
              </a:r>
            </a:p>
            <a:p>
              <a:pPr algn="ctr"/>
              <a:r>
                <a:rPr lang="ru-RU" sz="2000" b="1" dirty="0" smtClean="0"/>
                <a:t>Герой Советского Союза </a:t>
              </a:r>
            </a:p>
            <a:p>
              <a:pPr algn="ctr"/>
              <a:r>
                <a:rPr lang="ru-RU" sz="2000" b="1" dirty="0" smtClean="0"/>
                <a:t>(1944, посмертно).</a:t>
              </a:r>
            </a:p>
            <a:p>
              <a:pPr algn="ctr"/>
              <a:r>
                <a:rPr lang="ru-RU" sz="2000" b="1" dirty="0" smtClean="0"/>
                <a:t>Партизан, всего им уничтожено: 78 немцев, 14 мостов, 2 </a:t>
              </a:r>
              <a:r>
                <a:rPr lang="ru-RU" sz="2000" b="1" dirty="0" err="1" smtClean="0"/>
                <a:t>продовольственно-фуражных</a:t>
              </a:r>
              <a:r>
                <a:rPr lang="ru-RU" sz="2000" b="1" dirty="0" smtClean="0"/>
                <a:t> склада и 10 автомашин с боеприпасами. </a:t>
              </a:r>
              <a:endParaRPr lang="ru-RU" sz="2000" b="1" dirty="0"/>
            </a:p>
          </p:txBody>
        </p:sp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10" cstate="email"/>
            <a:srcRect l="10180" t="3214" r="10040" b="5387"/>
            <a:stretch>
              <a:fillRect/>
            </a:stretch>
          </p:blipFill>
          <p:spPr bwMode="auto">
            <a:xfrm>
              <a:off x="1000099" y="1214422"/>
              <a:ext cx="3180691" cy="3929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2" name="Группа 31"/>
          <p:cNvGrpSpPr/>
          <p:nvPr/>
        </p:nvGrpSpPr>
        <p:grpSpPr>
          <a:xfrm>
            <a:off x="1714480" y="1214421"/>
            <a:ext cx="5929354" cy="4429156"/>
            <a:chOff x="1785918" y="1142984"/>
            <a:chExt cx="6000792" cy="4306309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4714876" y="1142984"/>
              <a:ext cx="3071834" cy="428628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ПАНФИЛОВ ИВАН ВАСИЛЬЕВИЧ</a:t>
              </a:r>
            </a:p>
            <a:p>
              <a:pPr algn="ctr"/>
              <a:r>
                <a:rPr lang="ru-RU" sz="2000" b="1" dirty="0" smtClean="0"/>
                <a:t>1893-1941</a:t>
              </a:r>
            </a:p>
            <a:p>
              <a:pPr algn="ctr"/>
              <a:r>
                <a:rPr lang="ru-RU" sz="2000" b="1" dirty="0" smtClean="0"/>
                <a:t>Герой Советского Союза (1942, посмертно).</a:t>
              </a:r>
            </a:p>
            <a:p>
              <a:pPr algn="ctr"/>
              <a:r>
                <a:rPr lang="ru-RU" sz="2000" b="1" dirty="0" smtClean="0"/>
                <a:t>Умелое руководство частями дивизии в боях на подступах к  Москве и проявленные при этом личную храбрость и героизм.</a:t>
              </a:r>
            </a:p>
          </p:txBody>
        </p:sp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1785918" y="1142984"/>
              <a:ext cx="2943223" cy="4306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5" name="Группа 34"/>
          <p:cNvGrpSpPr/>
          <p:nvPr/>
        </p:nvGrpSpPr>
        <p:grpSpPr>
          <a:xfrm>
            <a:off x="1714480" y="1214421"/>
            <a:ext cx="5929354" cy="4429156"/>
            <a:chOff x="1785918" y="1500174"/>
            <a:chExt cx="5715040" cy="3810000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4677866" y="1500174"/>
              <a:ext cx="2823092" cy="3786214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КОЖЕДУБ ИВАН НИКИТОВИЧ</a:t>
              </a:r>
            </a:p>
            <a:p>
              <a:pPr algn="ctr"/>
              <a:r>
                <a:rPr lang="ru-RU" sz="2000" b="1" dirty="0" smtClean="0"/>
                <a:t>1920-1991</a:t>
              </a:r>
            </a:p>
            <a:p>
              <a:pPr algn="ctr"/>
              <a:r>
                <a:rPr lang="ru-RU" sz="2000" b="1" dirty="0" smtClean="0"/>
                <a:t>Трижды Герой Советского Союза. Маршал авиации. </a:t>
              </a:r>
            </a:p>
            <a:p>
              <a:pPr algn="ctr"/>
              <a:r>
                <a:rPr lang="ru-RU" sz="2000" b="1" dirty="0" smtClean="0"/>
                <a:t>Лётчик-ас времён Великой Отечественной войны, наиболее результативный лётчик-истребитель в авиации союзников, на его счету 64 сбитых самолета.</a:t>
              </a:r>
              <a:endParaRPr lang="ru-RU" sz="2000" b="1" dirty="0"/>
            </a:p>
          </p:txBody>
        </p:sp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1785918" y="1500174"/>
              <a:ext cx="2891948" cy="381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8" name="Группа 37"/>
          <p:cNvGrpSpPr/>
          <p:nvPr/>
        </p:nvGrpSpPr>
        <p:grpSpPr>
          <a:xfrm>
            <a:off x="1714480" y="1214421"/>
            <a:ext cx="5929354" cy="4429156"/>
            <a:chOff x="945971" y="1428736"/>
            <a:chExt cx="6840739" cy="4214842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4214810" y="1428736"/>
              <a:ext cx="3571900" cy="421484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МАТРОСОВ АЛЕКСАНДР МАТВЕЕВИЧ</a:t>
              </a:r>
            </a:p>
            <a:p>
              <a:pPr algn="ctr"/>
              <a:r>
                <a:rPr lang="ru-RU" sz="2000" b="1" dirty="0" smtClean="0"/>
                <a:t>1924-1943</a:t>
              </a:r>
            </a:p>
            <a:p>
              <a:pPr algn="ctr"/>
              <a:r>
                <a:rPr lang="ru-RU" sz="2000" b="1" dirty="0" smtClean="0"/>
                <a:t>Герой Советского Союза (1943, посмертно).</a:t>
              </a:r>
            </a:p>
            <a:p>
              <a:pPr algn="ctr"/>
              <a:r>
                <a:rPr lang="ru-RU" sz="2000" b="1" dirty="0" smtClean="0"/>
                <a:t>В бою близ деревни Чернушки под Великими Луками закрыл своей грудью амбразуру немецкого дзота.</a:t>
              </a:r>
            </a:p>
            <a:p>
              <a:pPr algn="ctr"/>
              <a:r>
                <a:rPr lang="ru-RU" sz="2000" b="1" dirty="0" smtClean="0"/>
                <a:t>Подвиг Матросова стал символом мужества и воинской доблести.</a:t>
              </a:r>
            </a:p>
          </p:txBody>
        </p:sp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945971" y="1428736"/>
              <a:ext cx="3306394" cy="4214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1" name="Группа 40"/>
          <p:cNvGrpSpPr/>
          <p:nvPr/>
        </p:nvGrpSpPr>
        <p:grpSpPr>
          <a:xfrm>
            <a:off x="1714480" y="1214421"/>
            <a:ext cx="5929354" cy="4429156"/>
            <a:chOff x="2571736" y="1071546"/>
            <a:chExt cx="5786478" cy="4286280"/>
          </a:xfrm>
        </p:grpSpPr>
        <p:pic>
          <p:nvPicPr>
            <p:cNvPr id="42" name="Picture 2" descr="C:\Documents and Settings\Admin\Рабочий стол\конкурс МЕТОДИСТЫ\картинки\ebc9ac1b101e7d55f58f06b5476.gif"/>
            <p:cNvPicPr>
              <a:picLocks noChangeAspect="1" noChangeArrowheads="1"/>
            </p:cNvPicPr>
            <p:nvPr/>
          </p:nvPicPr>
          <p:blipFill>
            <a:blip r:embed="rId14" cstate="email"/>
            <a:srcRect/>
            <a:stretch>
              <a:fillRect/>
            </a:stretch>
          </p:blipFill>
          <p:spPr bwMode="auto">
            <a:xfrm>
              <a:off x="2571736" y="1071546"/>
              <a:ext cx="2728843" cy="4286280"/>
            </a:xfrm>
            <a:prstGeom prst="rect">
              <a:avLst/>
            </a:prstGeom>
            <a:noFill/>
          </p:spPr>
        </p:pic>
        <p:sp>
          <p:nvSpPr>
            <p:cNvPr id="43" name="Прямоугольник 42"/>
            <p:cNvSpPr/>
            <p:nvPr/>
          </p:nvSpPr>
          <p:spPr>
            <a:xfrm>
              <a:off x="5286380" y="1071546"/>
              <a:ext cx="3071834" cy="428628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МАРЕСЬЕВ АЛЕКСЕЙ ПЕТРОВИЧ</a:t>
              </a:r>
            </a:p>
            <a:p>
              <a:pPr algn="ctr"/>
              <a:r>
                <a:rPr lang="ru-RU" sz="2000" b="1" dirty="0" smtClean="0"/>
                <a:t>1916-2001</a:t>
              </a:r>
            </a:p>
            <a:p>
              <a:pPr algn="ctr"/>
              <a:r>
                <a:rPr lang="ru-RU" sz="2000" b="1" dirty="0" smtClean="0"/>
                <a:t>Герой Советского Союза.</a:t>
              </a:r>
            </a:p>
            <a:p>
              <a:pPr algn="ctr"/>
              <a:r>
                <a:rPr lang="ru-RU" sz="2000" b="1" dirty="0" smtClean="0"/>
                <a:t>Из-за тяжёлого ранения были ампутированы обе ноги в области голени. Но лётчик вернулся в небо. Всего за время войны совершил 86 боевых вылетов, сбил 11 самолётов врага: четыре до ранения и семь — после ранения.</a:t>
              </a:r>
              <a:endParaRPr lang="ru-RU" sz="2000" b="1" dirty="0"/>
            </a:p>
          </p:txBody>
        </p:sp>
      </p:grpSp>
      <p:pic>
        <p:nvPicPr>
          <p:cNvPr id="44" name="Picture 4" descr="C:\Documents and Settings\Admin\Рабочий стол\конкурс МЕТОДИСТЫ\картинки\deb05df16b19bff6c11b4ed4b2dcf7e9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714480" y="1214421"/>
            <a:ext cx="5929354" cy="4429156"/>
          </a:xfrm>
          <a:prstGeom prst="rect">
            <a:avLst/>
          </a:prstGeom>
          <a:noFill/>
        </p:spPr>
      </p:pic>
      <p:pic>
        <p:nvPicPr>
          <p:cNvPr id="45" name="Picture 6" descr="C:\Documents and Settings\Admin\Рабочий стол\конкурс МЕТОДИСТЫ\картинки\d79c0dc7f7b0.gif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14546" y="1000107"/>
            <a:ext cx="4929222" cy="492922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7" presetClass="exit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7" presetClass="entr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xit" presetSubtype="2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7" presetClass="entr" presetSubtype="8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xit" presetSubtype="2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7" presetClass="entr" presetSubtype="8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xit" presetSubtype="2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7" presetClass="entr" presetSubtype="8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7" presetClass="exit" presetSubtype="2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7" presetClass="entr" presetSubtype="8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7" presetClass="exit" presetSubtype="2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7" presetClass="entr" presetSubtype="8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7" presetClass="exit" presetSubtype="2" fill="hold" nodeType="withEffect">
                                  <p:stCondLst>
                                    <p:cond delay="7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7" presetClass="entr" presetSubtype="8" fill="hold" nodeType="withEffect">
                                  <p:stCondLst>
                                    <p:cond delay="70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7" presetClass="exit" presetSubtype="2" fill="hold" nodeType="withEffect">
                                  <p:stCondLst>
                                    <p:cond delay="8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7" presetClass="entr" presetSubtype="8" fill="hold" nodeType="withEffect">
                                  <p:stCondLst>
                                    <p:cond delay="80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7" presetClass="exit" presetSubtype="2" fill="hold" nodeType="withEffect">
                                  <p:stCondLst>
                                    <p:cond delay="9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7" presetClass="entr" presetSubtype="8" fill="hold" nodeType="withEffect">
                                  <p:stCondLst>
                                    <p:cond delay="90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53" presetClass="exit" presetSubtype="0" fill="hold" nodeType="withEffect">
                                  <p:stCondLst>
                                    <p:cond delay="11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53" presetClass="entr" presetSubtype="0" fill="hold" nodeType="withEffect">
                                  <p:stCondLst>
                                    <p:cond delay="115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6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27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28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1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animClr clrSpc="rgb">
                                      <p:cBhvr>
                                        <p:cTn id="132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set>
                                      <p:cBhvr>
                                        <p:cTn id="133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>
                                      <p:cBhvr>
                                        <p:cTn id="137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138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1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>
                                      <p:cBhvr>
                                        <p:cTn id="142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143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>
                                      <p:cBhvr>
                                        <p:cTn id="147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148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1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>
                                      <p:cBhvr>
                                        <p:cTn id="152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153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57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8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1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>
                                      <p:cBhvr>
                                        <p:cTn id="162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163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>
                                      <p:cBhvr>
                                        <p:cTn id="167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168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1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animClr clrSpc="rgb">
                                      <p:cBhvr>
                                        <p:cTn id="172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set>
                                      <p:cBhvr>
                                        <p:cTn id="173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7715304" cy="769441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Полководцы и военачальники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1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928802"/>
            <a:ext cx="8001056" cy="257176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Этот полководец нанес немцам больше потерь, чем любой другой военачальник или их группа во второй Мировой войне. Немцы были хорошо  знакомы с именем и сокрушающим мастерством... ибо перед ними был военный гений. 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5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143240" y="1000108"/>
            <a:ext cx="3281683" cy="42661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2000232" y="5357826"/>
            <a:ext cx="5429288" cy="92867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Георгий Константинович Жуков</a:t>
            </a:r>
            <a:r>
              <a:rPr lang="ru-RU" sz="2800" dirty="0" smtClean="0">
                <a:solidFill>
                  <a:schemeClr val="tx1"/>
                </a:solidFill>
              </a:rPr>
              <a:t> Маршал Советского Союза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2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5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189340" y="1000108"/>
            <a:ext cx="3189483" cy="42661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1428728" y="5357826"/>
            <a:ext cx="7000924" cy="92867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Рокоссовский Константин Константинович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Маршал Советского Союза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928802"/>
            <a:ext cx="8001056" cy="257176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и Жуков, этот полководец не имел специального образования. Москва, Сталинград, Курск, Белоруссия -  во всех   крупнейших победах войны есть его вклад. Сильный, волевой и одновременно спокойный, он создал вокруг себя атмосферу порядочности, взаимоуважения. Именно ему выпала честь командовать Парадом Победы в Москве. 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7715304" cy="769441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Полководцы и военачальники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3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2571744"/>
            <a:ext cx="371477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Ворошилов </a:t>
            </a:r>
            <a:r>
              <a:rPr lang="ru-RU" sz="2400" b="1" dirty="0" err="1" smtClean="0"/>
              <a:t>Климент</a:t>
            </a:r>
            <a:r>
              <a:rPr lang="ru-RU" sz="2400" b="1" dirty="0" smtClean="0"/>
              <a:t> Ефремович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86380" y="5286388"/>
            <a:ext cx="3571900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Заместитель Верховного Главнокомандующего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43504" y="1643050"/>
            <a:ext cx="371477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/>
              <a:t>Генерал, участник обороны Сталинграда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14942" y="3429000"/>
            <a:ext cx="3643338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Глава Государственного Комитета Обороны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4357694"/>
            <a:ext cx="3571900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Председатель Комиссии по вопросам перемирия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1472" y="3500438"/>
            <a:ext cx="371477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Василевский Александр Михайлович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1472" y="4429132"/>
            <a:ext cx="371477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Жуков Георгий Константинович</a:t>
            </a:r>
            <a:endParaRPr lang="ru-RU" sz="24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1472" y="5357826"/>
            <a:ext cx="3714777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Сталин Иосиф Виссарионович</a:t>
            </a:r>
            <a:endParaRPr lang="ru-RU" sz="2400" b="1" dirty="0"/>
          </a:p>
        </p:txBody>
      </p:sp>
      <p:cxnSp>
        <p:nvCxnSpPr>
          <p:cNvPr id="12" name="Прямая со стрелкой 11"/>
          <p:cNvCxnSpPr>
            <a:stCxn id="4" idx="3"/>
            <a:endCxn id="8" idx="1"/>
          </p:cNvCxnSpPr>
          <p:nvPr/>
        </p:nvCxnSpPr>
        <p:spPr>
          <a:xfrm>
            <a:off x="4286248" y="2928934"/>
            <a:ext cx="1000132" cy="1785950"/>
          </a:xfrm>
          <a:prstGeom prst="straightConnector1">
            <a:avLst/>
          </a:prstGeom>
          <a:ln w="76200">
            <a:solidFill>
              <a:srgbClr val="BB09A2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9" idx="3"/>
            <a:endCxn id="6" idx="1"/>
          </p:cNvCxnSpPr>
          <p:nvPr/>
        </p:nvCxnSpPr>
        <p:spPr>
          <a:xfrm flipV="1">
            <a:off x="4286248" y="2000240"/>
            <a:ext cx="857256" cy="1857388"/>
          </a:xfrm>
          <a:prstGeom prst="straightConnector1">
            <a:avLst/>
          </a:prstGeom>
          <a:ln w="76200">
            <a:solidFill>
              <a:srgbClr val="008000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0" idx="3"/>
            <a:endCxn id="5" idx="1"/>
          </p:cNvCxnSpPr>
          <p:nvPr/>
        </p:nvCxnSpPr>
        <p:spPr>
          <a:xfrm>
            <a:off x="4286248" y="4786322"/>
            <a:ext cx="1000132" cy="821537"/>
          </a:xfrm>
          <a:prstGeom prst="straightConnector1">
            <a:avLst/>
          </a:prstGeom>
          <a:ln w="76200">
            <a:solidFill>
              <a:srgbClr val="0000FF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1" idx="3"/>
            <a:endCxn id="7" idx="1"/>
          </p:cNvCxnSpPr>
          <p:nvPr/>
        </p:nvCxnSpPr>
        <p:spPr>
          <a:xfrm flipV="1">
            <a:off x="4286249" y="3786190"/>
            <a:ext cx="928693" cy="1893107"/>
          </a:xfrm>
          <a:prstGeom prst="straightConnector1">
            <a:avLst/>
          </a:prstGeom>
          <a:ln w="76200">
            <a:solidFill>
              <a:srgbClr val="FF0066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571472" y="1643050"/>
            <a:ext cx="371477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/>
              <a:t>Пономаренко </a:t>
            </a:r>
            <a:r>
              <a:rPr lang="ru-RU" sz="2200" b="1" dirty="0" err="1" smtClean="0"/>
              <a:t>Пантелеймон</a:t>
            </a:r>
            <a:r>
              <a:rPr lang="ru-RU" sz="2200" b="1" dirty="0" smtClean="0"/>
              <a:t> Кондратьевич</a:t>
            </a:r>
            <a:endParaRPr lang="ru-RU" sz="22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14942" y="2500306"/>
            <a:ext cx="3643338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300" b="1" dirty="0" smtClean="0"/>
              <a:t>Начальник Штаба партизанского движения </a:t>
            </a:r>
            <a:endParaRPr lang="ru-RU" sz="2300" b="1" dirty="0"/>
          </a:p>
        </p:txBody>
      </p:sp>
      <p:cxnSp>
        <p:nvCxnSpPr>
          <p:cNvPr id="18" name="Прямая со стрелкой 17"/>
          <p:cNvCxnSpPr>
            <a:stCxn id="16" idx="3"/>
            <a:endCxn id="17" idx="1"/>
          </p:cNvCxnSpPr>
          <p:nvPr/>
        </p:nvCxnSpPr>
        <p:spPr>
          <a:xfrm>
            <a:off x="4286248" y="2000240"/>
            <a:ext cx="928694" cy="857256"/>
          </a:xfrm>
          <a:prstGeom prst="straightConnector1">
            <a:avLst/>
          </a:prstGeom>
          <a:ln w="76200">
            <a:solidFill>
              <a:srgbClr val="666699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1428728" y="714356"/>
            <a:ext cx="5929354" cy="78581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Установите соответствия между  именами и должностями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14942" y="6357958"/>
            <a:ext cx="3286148" cy="5000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ru-RU" b="1" dirty="0" smtClean="0"/>
              <a:t>балл за каждое верно установленное соответствие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85720" y="0"/>
            <a:ext cx="7715304" cy="769441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Полководцы и военачальники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7B2D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7B2D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6699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6699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4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5984" y="5357826"/>
            <a:ext cx="5357850" cy="92867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Конев Иван Степанович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Маршал Советского Союза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357298"/>
            <a:ext cx="8001056" cy="342902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военачальника его отличала тяга к нестандартным решениям и смелому маневру. Он был беспощаден к воюющему противнику, но и умел оценить его мужество. В дни Корсунь-Шевченковского сражения пал в бою командир окруженной немецкой группировки генерал </a:t>
            </a:r>
            <a:r>
              <a:rPr lang="ru-RU" sz="2400" b="1" dirty="0" err="1" smtClean="0">
                <a:solidFill>
                  <a:schemeClr val="tx1"/>
                </a:solidFill>
              </a:rPr>
              <a:t>Штеммерман</a:t>
            </a:r>
            <a:r>
              <a:rPr lang="ru-RU" sz="2400" b="1" dirty="0" smtClean="0">
                <a:solidFill>
                  <a:schemeClr val="tx1"/>
                </a:solidFill>
              </a:rPr>
              <a:t>. Он дал разрешение пленным похоронить своего генерала с воинскими почестями. Назовите советского полководца.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pic>
        <p:nvPicPr>
          <p:cNvPr id="5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14678" y="1051408"/>
            <a:ext cx="3143272" cy="4234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7715304" cy="769441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Полководцы и военачальники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804726" y="585488"/>
            <a:ext cx="5677686" cy="5687024"/>
          </a:xfrm>
          <a:prstGeom prst="ellipse">
            <a:avLst/>
          </a:prstGeom>
          <a:blipFill>
            <a:blip r:embed="rId4" cstate="email"/>
            <a:tile tx="0" ty="0" sx="100000" sy="100000" flip="none" algn="tl"/>
          </a:blipFill>
          <a:ln w="57150">
            <a:solidFill>
              <a:srgbClr val="C898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5" name="Стрелка вверх 4"/>
          <p:cNvSpPr/>
          <p:nvPr/>
        </p:nvSpPr>
        <p:spPr>
          <a:xfrm rot="18985661">
            <a:off x="7728055" y="5282330"/>
            <a:ext cx="891436" cy="1222538"/>
          </a:xfrm>
          <a:prstGeom prst="upArrow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7768149" y="3161808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4613578">
            <a:off x="7490789" y="2059925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3156139">
            <a:off x="6619431" y="1053944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1392346">
            <a:off x="5434961" y="544217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9671596">
            <a:off x="4136669" y="643627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8211936">
            <a:off x="2950458" y="1298787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535044">
            <a:off x="2269322" y="2369031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007357" flipV="1">
            <a:off x="2151632" y="3595120"/>
            <a:ext cx="1361131" cy="183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608195">
            <a:off x="2594902" y="4831635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290127">
            <a:off x="3411534" y="5688300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55277">
            <a:off x="4577872" y="6142097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7757291">
            <a:off x="7485947" y="4490669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086478">
            <a:off x="6921256" y="5436179"/>
            <a:ext cx="1170826" cy="209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681540">
            <a:off x="5863999" y="6039878"/>
            <a:ext cx="1290607" cy="17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Управляющая кнопка: настраиваемая 19">
            <a:hlinkClick r:id="rId7" action="ppaction://hlinksldjump" highlightClick="1"/>
          </p:cNvPr>
          <p:cNvSpPr/>
          <p:nvPr/>
        </p:nvSpPr>
        <p:spPr>
          <a:xfrm>
            <a:off x="7500926" y="0"/>
            <a:ext cx="1643074" cy="571504"/>
          </a:xfrm>
          <a:prstGeom prst="actionButtonBlank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Подведение итогов игры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1" name="Picture 13" descr="Картинка 4 из 95000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214282" y="214290"/>
            <a:ext cx="1433272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Picture 5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1857356" y="214290"/>
            <a:ext cx="1193396" cy="13858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Picture 11" descr="Картинка 35 из 6984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/>
          <a:stretch>
            <a:fillRect/>
          </a:stretch>
        </p:blipFill>
        <p:spPr bwMode="auto">
          <a:xfrm>
            <a:off x="214282" y="4643446"/>
            <a:ext cx="1643074" cy="12323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Picture 6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/>
          <a:stretch>
            <a:fillRect/>
          </a:stretch>
        </p:blipFill>
        <p:spPr bwMode="auto">
          <a:xfrm>
            <a:off x="357158" y="3214686"/>
            <a:ext cx="1714512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Picture 15" descr="Картинка 9 из 6220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2000232" y="5072074"/>
            <a:ext cx="1214446" cy="1507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Picture 7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/>
          <a:stretch>
            <a:fillRect/>
          </a:stretch>
        </p:blipFill>
        <p:spPr bwMode="auto">
          <a:xfrm>
            <a:off x="428596" y="1643050"/>
            <a:ext cx="1500198" cy="1447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4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7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7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7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2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3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8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9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0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7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9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3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4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10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0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1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1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7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8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1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5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5984" y="5357826"/>
            <a:ext cx="5357850" cy="92867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Кулик Григорий Иванович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Маршал Советского Союза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500174"/>
            <a:ext cx="8001056" cy="3000396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Советский военачальник, маршал Советского Союза, Герой Советского Союза. С 1939 заместитель наркома обороны СССР и начальник Главного артиллерийского управления. В Великую Отечественную войну командовал армиями. После войны заместитель командующего войсками ВО. Репрессирован. Расстрелян 24 августа 1950.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1956 реабилитирован посмертно.</a:t>
            </a:r>
          </a:p>
        </p:txBody>
      </p:sp>
      <p:pic>
        <p:nvPicPr>
          <p:cNvPr id="5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311129" y="1051408"/>
            <a:ext cx="2950369" cy="4234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7715304" cy="769441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Полководцы и военачальники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6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768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4071942"/>
            <a:ext cx="8001056" cy="150019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Кто из советских военачальников, кроме Сталина и Жукова, был дважды кавалером ордена «Победа»? </a:t>
            </a:r>
          </a:p>
        </p:txBody>
      </p:sp>
      <p:pic>
        <p:nvPicPr>
          <p:cNvPr id="8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357555" y="1000108"/>
            <a:ext cx="2643206" cy="2843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857232"/>
            <a:ext cx="3044804" cy="4092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1071538" y="2000240"/>
            <a:ext cx="3214710" cy="219168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2143108" y="5072074"/>
            <a:ext cx="5357850" cy="114300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Василевский Александр Михайлович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Маршал Советского Союза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214290"/>
            <a:ext cx="7715304" cy="769441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Полководцы и военачальники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Литература и искусство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1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14612" y="5572140"/>
            <a:ext cx="3929063" cy="785813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Шостакович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Дмитрий Дмитриевич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768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9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1785918" y="1071546"/>
            <a:ext cx="5768268" cy="4326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8429652" y="6858000"/>
            <a:ext cx="304800" cy="304800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2000240"/>
            <a:ext cx="8143932" cy="2714644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В самые тяжелые дни блокады Ленинграда создана гениальная «Ленинградская» симфония. Её первая прямая трансляция из осажденного города была воспринята во всем мире как проявление гражданского мужества.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Назовите её автора.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Литература и искусство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2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14612" y="5572140"/>
            <a:ext cx="3929063" cy="785813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А.В. Александров, «Священная война»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768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1785939"/>
            <a:ext cx="8001056" cy="2786069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Уже 24 июня 1941 года в газетах «Красная звезда» и «Известия» было опубликовано стихотворение  В. Лебедева-Кумача, которое сразу стало главной песней Великой Отечественной. Кто написал музыку и как называется эта песня?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75" y="7000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2714612" y="1071546"/>
            <a:ext cx="4000528" cy="4338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9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Литература и искусство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3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14612" y="5643578"/>
            <a:ext cx="3929063" cy="785813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А. Твардовский.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Поэма «Василий Теркин»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768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2000240"/>
            <a:ext cx="8001056" cy="2143140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Красноармеец И.А. </a:t>
            </a:r>
            <a:r>
              <a:rPr lang="ru-RU" sz="2800" b="1" dirty="0" err="1" smtClean="0">
                <a:solidFill>
                  <a:schemeClr val="tx1"/>
                </a:solidFill>
              </a:rPr>
              <a:t>Байдужий</a:t>
            </a:r>
            <a:r>
              <a:rPr lang="ru-RU" sz="2800" b="1" dirty="0" smtClean="0">
                <a:solidFill>
                  <a:schemeClr val="tx1"/>
                </a:solidFill>
              </a:rPr>
              <a:t> писал 17 апреля 1943 года поэту: «Ваша поэма... энциклопедия фронтовой жизни бойца». О каком произведении идет речь и кто его автор? 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9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071802" y="1000108"/>
            <a:ext cx="3088286" cy="4593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Литература и искусство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4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4" name="Picture 2" descr="C:\Documents and Settings\Admin\Рабочий стол\ФЕСТИВАЛЬ 23 февраля и 8 марта\planets.montage.jpl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547274" y="1357298"/>
            <a:ext cx="5430026" cy="40766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08" y="5643578"/>
            <a:ext cx="4643437" cy="78581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Песня «В землянке». Автор слов А. Сурков, композитор К. Листов</a:t>
            </a:r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3571868" y="1357298"/>
            <a:ext cx="5357850" cy="4071966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Поэт А. Сурков в конце ноября 1941 года после одного очень трудного для него фронтового дня под Истрой написал письмо жене, шестнадцать строчек которого в последствии стали любимой песней фронтовиков. О какой песне идет речь?</a:t>
            </a:r>
          </a:p>
        </p:txBody>
      </p:sp>
      <p:pic>
        <p:nvPicPr>
          <p:cNvPr id="8" name="Picture 3" descr="C:\Documents and Settings\Admin\Рабочий стол\конкурс МЕТОДИСТЫ\картинки\0_3ba37_ed0d26c8_XL.jpg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214282" y="1928802"/>
            <a:ext cx="3150712" cy="3217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7072330" y="6357958"/>
            <a:ext cx="1500166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Литература и искусство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5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14612" y="5715016"/>
            <a:ext cx="3929063" cy="785813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«</a:t>
            </a:r>
            <a:r>
              <a:rPr lang="ru-RU" sz="2800" b="1" dirty="0" err="1" smtClean="0">
                <a:solidFill>
                  <a:schemeClr val="tx1"/>
                </a:solidFill>
              </a:rPr>
              <a:t>Кукрыниксы</a:t>
            </a:r>
            <a:r>
              <a:rPr lang="ru-RU" sz="2800" b="1" dirty="0" smtClean="0">
                <a:solidFill>
                  <a:schemeClr val="tx1"/>
                </a:solidFill>
              </a:rPr>
              <a:t>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00892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1428736"/>
            <a:ext cx="8001056" cy="2143140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Назовите псевдоним творческого коллектива трех совместно работавших  советских  графиков  и  живописцев – Куприянова М.В.,  Крылова П.Н.,  Соколова Н.А.,  народных художников СССР.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10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714612" y="3643314"/>
            <a:ext cx="3828936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928662" y="1142984"/>
            <a:ext cx="3071834" cy="4500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643438" y="1071546"/>
            <a:ext cx="3793094" cy="4572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Литература и искусство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6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625" y="2786063"/>
            <a:ext cx="4572000" cy="1500187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Песня «День Победы».          Автор слов В. Харитонов, композитор Д. </a:t>
            </a:r>
            <a:r>
              <a:rPr lang="ru-RU" sz="2800" b="1" dirty="0" err="1">
                <a:solidFill>
                  <a:schemeClr val="tx1"/>
                </a:solidFill>
              </a:rPr>
              <a:t>Тухманов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72330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7" name="Picture 2" descr="C:\Documents and Settings\Admin\Рабочий стол\ФЕСТИВАЛЬ 23 февраля и 8 марта\image00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86380" y="1000108"/>
            <a:ext cx="3481808" cy="4739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875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Documents and Settings\Admin\Рабочий стол\конкурс МЕТОДИСТЫ\картинки\77c497456e5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1285860"/>
            <a:ext cx="5214937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1500166" y="4857760"/>
            <a:ext cx="6572296" cy="1071570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Эта песня о самом главном дне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В той жестокой, кровавой войне.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Исторические места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1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4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3" cstate="print"/>
          <a:srcRect l="1054" t="2091" b="1707"/>
          <a:stretch>
            <a:fillRect/>
          </a:stretch>
        </p:blipFill>
        <p:spPr bwMode="auto">
          <a:xfrm>
            <a:off x="1285852" y="928670"/>
            <a:ext cx="6709511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7143768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chemeClr val="tx1"/>
                </a:solidFill>
              </a:rPr>
              <a:t>ответ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57422" y="4714884"/>
            <a:ext cx="4572032" cy="1214446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Что такое «дорога жизни»? Где она проходила?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C:\Documents and Settings\Admin\Рабочий стол\конкурс МЕТОДИСТЫ\картинки\110113_1608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643182"/>
            <a:ext cx="2225143" cy="17165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" name="Picture 3" descr="C:\Documents and Settings\Admin\Рабочий стол\конкурс МЕТОДИСТЫ\картинки\image_3727.jpg"/>
          <p:cNvPicPr>
            <a:picLocks noChangeAspect="1" noChangeArrowheads="1"/>
          </p:cNvPicPr>
          <p:nvPr/>
        </p:nvPicPr>
        <p:blipFill>
          <a:blip r:embed="rId5" cstate="print"/>
          <a:srcRect r="6144"/>
          <a:stretch>
            <a:fillRect/>
          </a:stretch>
        </p:blipFill>
        <p:spPr bwMode="auto">
          <a:xfrm>
            <a:off x="6819181" y="2786058"/>
            <a:ext cx="2181975" cy="16272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Picture 4" descr="C:\Documents and Settings\Admin\Рабочий стол\конкурс МЕТОДИСТЫ\картинки\39020_500x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1142984"/>
            <a:ext cx="5530685" cy="342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1538" y="4286256"/>
            <a:ext cx="7000924" cy="1714512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Единственным путем, по которому доставлялось продовольствие в осажденный Ленинград была ДОРОГА ЖИЗНИ, проложенная осенью 1941 г. по  Ладожскому озеру. 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Исторические места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2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1538" y="785794"/>
            <a:ext cx="6715172" cy="857255"/>
          </a:xfrm>
          <a:prstGeom prst="roundRect">
            <a:avLst/>
          </a:prstGeom>
          <a:ln w="57150"/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Назовите мемориальные комплексы. </a:t>
            </a:r>
          </a:p>
          <a:p>
            <a:pPr algn="ctr">
              <a:defRPr/>
            </a:pPr>
            <a:r>
              <a:rPr lang="ru-RU" sz="2800" b="1" dirty="0" smtClean="0"/>
              <a:t>Где они находятся?</a:t>
            </a:r>
            <a:endParaRPr lang="ru-RU" sz="28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6522" t="8696" r="15242" b="21738"/>
          <a:stretch>
            <a:fillRect/>
          </a:stretch>
        </p:blipFill>
        <p:spPr bwMode="auto">
          <a:xfrm>
            <a:off x="500034" y="1857364"/>
            <a:ext cx="242889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1214414" y="3071810"/>
            <a:ext cx="1714512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Аджимушкай</a:t>
            </a:r>
            <a:r>
              <a:rPr lang="ru-RU" b="1" dirty="0" smtClean="0"/>
              <a:t> - КЕРЧЬ</a:t>
            </a:r>
            <a:endParaRPr lang="ru-RU" b="1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857628"/>
            <a:ext cx="2428892" cy="187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 r="2982" b="5127"/>
          <a:stretch>
            <a:fillRect/>
          </a:stretch>
        </p:blipFill>
        <p:spPr bwMode="auto">
          <a:xfrm>
            <a:off x="3471470" y="1857364"/>
            <a:ext cx="2386414" cy="175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500430" y="3857628"/>
            <a:ext cx="2400061" cy="1857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 l="3030"/>
          <a:stretch>
            <a:fillRect/>
          </a:stretch>
        </p:blipFill>
        <p:spPr bwMode="auto">
          <a:xfrm>
            <a:off x="6429388" y="1857364"/>
            <a:ext cx="2286016" cy="1768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Овал 10"/>
          <p:cNvSpPr/>
          <p:nvPr/>
        </p:nvSpPr>
        <p:spPr>
          <a:xfrm>
            <a:off x="357158" y="3786190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2" name="Овал 11"/>
          <p:cNvSpPr/>
          <p:nvPr/>
        </p:nvSpPr>
        <p:spPr>
          <a:xfrm>
            <a:off x="3357554" y="1785926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13" name="Овал 12"/>
          <p:cNvSpPr/>
          <p:nvPr/>
        </p:nvSpPr>
        <p:spPr>
          <a:xfrm>
            <a:off x="3357554" y="3714752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6286512" y="1714488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428596" y="1785926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500166" y="5286388"/>
            <a:ext cx="1428760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Брестская крепость</a:t>
            </a:r>
            <a:endParaRPr lang="ru-RU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000496" y="3143248"/>
            <a:ext cx="1857388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Мамаев  Курган</a:t>
            </a:r>
          </a:p>
          <a:p>
            <a:pPr algn="ctr"/>
            <a:r>
              <a:rPr lang="ru-RU" b="1" dirty="0" smtClean="0"/>
              <a:t>ВОЛГОГРАД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14810" y="5000636"/>
            <a:ext cx="1714512" cy="8572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600" b="1" dirty="0" smtClean="0"/>
              <a:t>Моги́ла Неизвестного солдата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МОСКВА</a:t>
            </a:r>
            <a:endParaRPr lang="ru-RU" sz="16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358082" y="3214686"/>
            <a:ext cx="1357322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ХАТЫНЬ</a:t>
            </a:r>
            <a:endParaRPr lang="ru-RU" b="1" dirty="0"/>
          </a:p>
        </p:txBody>
      </p:sp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6429388" y="3929066"/>
            <a:ext cx="228601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Овал 20"/>
          <p:cNvSpPr/>
          <p:nvPr/>
        </p:nvSpPr>
        <p:spPr>
          <a:xfrm>
            <a:off x="6286512" y="3786190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643702" y="5072074"/>
            <a:ext cx="2071702" cy="7143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Пискарёвское кладбище</a:t>
            </a:r>
          </a:p>
          <a:p>
            <a:pPr algn="ctr"/>
            <a:r>
              <a:rPr lang="ru-RU" b="1" dirty="0" smtClean="0"/>
              <a:t>САНКТ-ПЕТЕРБУРГ</a:t>
            </a:r>
            <a:endParaRPr lang="ru-RU" b="1" dirty="0"/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786446" y="6357958"/>
            <a:ext cx="2714644" cy="5000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ru-RU" b="1" dirty="0" smtClean="0"/>
              <a:t>балл за каждое верно указанное название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8" grpId="0" animBg="1"/>
      <p:bldP spid="19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143108" y="1714488"/>
            <a:ext cx="4786346" cy="2071702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После какой битвы был развеян миф о непобедимости немецкой армии? 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Даты и события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1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43768" y="6357934"/>
            <a:ext cx="1428728" cy="50006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15372" y="6357934"/>
            <a:ext cx="428628" cy="500066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Documents and Settings\Admin\Рабочий стол\Колесо истории\картинки\История России\370664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500174"/>
            <a:ext cx="2876176" cy="37623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3286116" y="4071942"/>
            <a:ext cx="5572164" cy="185738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После битвы под Москвой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(с 30 сентября 1941 по 20 апреля 1942).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Московская битва сыграла огромную роль в войне. Гитлеровский план «молниеносной войны» был сорван.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0.17725 -3.33333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Исторические места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3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28992" y="5643578"/>
            <a:ext cx="2714625" cy="714375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Севастополь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72330" y="6357958"/>
            <a:ext cx="1500166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643042" y="1214422"/>
            <a:ext cx="6000792" cy="4357718"/>
            <a:chOff x="2000232" y="928670"/>
            <a:chExt cx="5929354" cy="4229416"/>
          </a:xfrm>
        </p:grpSpPr>
        <p:pic>
          <p:nvPicPr>
            <p:cNvPr id="7" name="Picture 2" descr="C:\Documents and Settings\Admin\Рабочий стол\конкурс МЕТОДИСТЫ\картинки\1272980549_1.jpg"/>
            <p:cNvPicPr>
              <a:picLocks noChangeAspect="1" noChangeArrowheads="1"/>
            </p:cNvPicPr>
            <p:nvPr/>
          </p:nvPicPr>
          <p:blipFill>
            <a:blip r:embed="rId3" cstate="print"/>
            <a:srcRect l="29000" r="6500" b="6000"/>
            <a:stretch>
              <a:fillRect/>
            </a:stretch>
          </p:blipFill>
          <p:spPr bwMode="auto">
            <a:xfrm>
              <a:off x="2000232" y="928671"/>
              <a:ext cx="3910851" cy="42148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Picture 4" descr="C:\Documents and Settings\Admin\Рабочий стол\ФЕСТИВАЛЬ 23 февраля и 8 марта\gorkiy.jpg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5214942" y="928670"/>
              <a:ext cx="2714644" cy="42294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" name="Скругленный прямоугольник 8"/>
          <p:cNvSpPr/>
          <p:nvPr/>
        </p:nvSpPr>
        <p:spPr>
          <a:xfrm>
            <a:off x="1142976" y="2571744"/>
            <a:ext cx="7000924" cy="1928826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Фашистские войска в 1941-1942 году потратили на захват этого города 250 дней, а советские войска освободили его в 1944 году за 5 дней. Что это за город? 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Исторические места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4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728" y="2571744"/>
            <a:ext cx="2214578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«РУМЯНЦЕВ»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72000" y="5143512"/>
            <a:ext cx="3274242" cy="51435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ОРЁЛ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0" y="2571744"/>
            <a:ext cx="3214710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СТАЛИНГРАД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0" y="3357562"/>
            <a:ext cx="3274242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БЕЛОРУССИЯ И ЛИТВА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0" y="4286256"/>
            <a:ext cx="3274242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БЕЛГОРОД И ХАРЬКОВ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728" y="3429000"/>
            <a:ext cx="2214578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«УРАН»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728" y="4286256"/>
            <a:ext cx="2214578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«КУТУЗОВ»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28728" y="5143512"/>
            <a:ext cx="2214579" cy="51435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«БАГРАТИОН»</a:t>
            </a:r>
          </a:p>
        </p:txBody>
      </p:sp>
      <p:cxnSp>
        <p:nvCxnSpPr>
          <p:cNvPr id="12" name="Прямая со стрелкой 11"/>
          <p:cNvCxnSpPr>
            <a:stCxn id="4" idx="3"/>
            <a:endCxn id="8" idx="1"/>
          </p:cNvCxnSpPr>
          <p:nvPr/>
        </p:nvCxnSpPr>
        <p:spPr>
          <a:xfrm>
            <a:off x="3643306" y="2857496"/>
            <a:ext cx="928694" cy="1714512"/>
          </a:xfrm>
          <a:prstGeom prst="straightConnector1">
            <a:avLst/>
          </a:prstGeom>
          <a:ln w="76200">
            <a:solidFill>
              <a:srgbClr val="BB09A2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9" idx="3"/>
            <a:endCxn id="6" idx="1"/>
          </p:cNvCxnSpPr>
          <p:nvPr/>
        </p:nvCxnSpPr>
        <p:spPr>
          <a:xfrm flipV="1">
            <a:off x="3643306" y="2857496"/>
            <a:ext cx="928694" cy="857256"/>
          </a:xfrm>
          <a:prstGeom prst="straightConnector1">
            <a:avLst/>
          </a:prstGeom>
          <a:ln w="76200">
            <a:solidFill>
              <a:srgbClr val="008000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0" idx="3"/>
            <a:endCxn id="5" idx="1"/>
          </p:cNvCxnSpPr>
          <p:nvPr/>
        </p:nvCxnSpPr>
        <p:spPr>
          <a:xfrm>
            <a:off x="3643306" y="4572008"/>
            <a:ext cx="928694" cy="828681"/>
          </a:xfrm>
          <a:prstGeom prst="straightConnector1">
            <a:avLst/>
          </a:prstGeom>
          <a:ln w="76200">
            <a:solidFill>
              <a:srgbClr val="0000FF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1" idx="3"/>
            <a:endCxn id="7" idx="1"/>
          </p:cNvCxnSpPr>
          <p:nvPr/>
        </p:nvCxnSpPr>
        <p:spPr>
          <a:xfrm flipV="1">
            <a:off x="3643307" y="3643314"/>
            <a:ext cx="928693" cy="1757375"/>
          </a:xfrm>
          <a:prstGeom prst="straightConnector1">
            <a:avLst/>
          </a:prstGeom>
          <a:ln w="76200">
            <a:solidFill>
              <a:srgbClr val="FF0066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928662" y="1285860"/>
            <a:ext cx="7358114" cy="785818"/>
          </a:xfrm>
          <a:prstGeom prst="roundRect">
            <a:avLst/>
          </a:prstGeom>
          <a:ln w="57150"/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 каких районах осуществлялись военные операции?  Установите соответствия</a:t>
            </a:r>
            <a:endParaRPr lang="ru-RU" sz="2800" b="1" dirty="0"/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214942" y="6357958"/>
            <a:ext cx="3286148" cy="5000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ru-RU" b="1" dirty="0" smtClean="0"/>
              <a:t>балл за каждое верно установленное соответствие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7B2D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7B2D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Исторические места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5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72330" y="6357934"/>
            <a:ext cx="1500166" cy="50006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14612" y="5572140"/>
            <a:ext cx="3429024" cy="642942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ЧЕЛЯБИНСК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3" descr="C:\Documents and Settings\Admin\Рабочий стол\Колесо истории\картинки\0_261b0_76f8dd89_XL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214942" y="1285860"/>
            <a:ext cx="3357586" cy="48535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571472" y="2428868"/>
            <a:ext cx="4143404" cy="2571768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тыловой уральский город во время Великой Отечественной войны был более известен под именем </a:t>
            </a:r>
            <a:r>
              <a:rPr lang="ru-RU" sz="2400" b="1" dirty="0" err="1" smtClean="0">
                <a:solidFill>
                  <a:schemeClr val="tx1"/>
                </a:solidFill>
              </a:rPr>
              <a:t>Танкоград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C:\Documents and Settings\Admin\Рабочий стол\Колесо истории\картинки\0_652dc_52cdefe9_XL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1928794" y="1214422"/>
            <a:ext cx="5021510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2" descr="C:\Documents and Settings\Admin\Рабочий стол\Колесо истории\картинки\zkzydQ.jp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6286512" y="1785926"/>
            <a:ext cx="1619870" cy="1964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Исторические места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6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72330" y="6357934"/>
            <a:ext cx="1500166" cy="50006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C:\Documents and Settings\Admin\Рабочий стол\Колесо истории\картинки\0_652dc_52cdefe9_XL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43174" y="1214422"/>
            <a:ext cx="3589157" cy="50476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email"/>
          <a:stretch>
            <a:fillRect/>
          </a:stretch>
        </p:blipFill>
        <p:spPr>
          <a:xfrm>
            <a:off x="7358082" y="7000900"/>
            <a:ext cx="304800" cy="304800"/>
          </a:xfrm>
          <a:prstGeom prst="rect">
            <a:avLst/>
          </a:prstGeom>
        </p:spPr>
      </p:pic>
      <p:pic>
        <p:nvPicPr>
          <p:cNvPr id="7" name="Picture 3" descr="C:\Documents and Settings\Admin\Рабочий стол\Колесо истории\картинки\0_261b0_76f8dd89_XL.jpg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285720" y="1071546"/>
            <a:ext cx="3714776" cy="27829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00628" y="1142984"/>
            <a:ext cx="3643364" cy="27325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 descr="C:\Documents and Settings\Admin\Рабочий стол\Колесо истории МЕТОДСОВЕТ\картинки\9bae545c064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285984" y="3929066"/>
            <a:ext cx="3450083" cy="29289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5786446" y="4857760"/>
            <a:ext cx="3143272" cy="1000132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Город-Герой у самого Чёрного моря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6003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0.08472 0.081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" y="4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-0.08872 0.0884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4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1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Военная техника и оружие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928662" y="1000108"/>
            <a:ext cx="6933689" cy="3929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2000232" y="5357826"/>
            <a:ext cx="5429288" cy="92867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Михаил Тимофеевич Калашников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1714488"/>
            <a:ext cx="8001056" cy="307183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Этим мастером-изобретателем в 1944 году разработан образец самозарядного карабина, устройство основных узлов которого послужило базой для создания автомата в 1946 году. В 1947 году изобретатель усовершенствовал свой автомат и одержал победу в конкурсных испытаниях.  Назовите изобретателя.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00034" y="1357298"/>
            <a:ext cx="8215370" cy="357190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своих воспоминаниях маршал А.И.Еременко писал: «Новое оружие мы испытали под Рудней. 25 июля во второй половине дня непривычный рёв реактивных мин потряс воздух, как </a:t>
            </a:r>
            <a:r>
              <a:rPr lang="ru-RU" sz="2800" b="1" dirty="0" err="1" smtClean="0">
                <a:solidFill>
                  <a:schemeClr val="tx1"/>
                </a:solidFill>
              </a:rPr>
              <a:t>краснохвостые</a:t>
            </a:r>
            <a:r>
              <a:rPr lang="ru-RU" sz="2800" b="1" dirty="0" smtClean="0">
                <a:solidFill>
                  <a:schemeClr val="tx1"/>
                </a:solidFill>
              </a:rPr>
              <a:t> кометы, метались мины вверх. Частые и мощные разрывы поразили грохотом и ослепительным блеском».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О каких орудиях идет речь?</a:t>
            </a:r>
          </a:p>
        </p:txBody>
      </p:sp>
      <p:pic>
        <p:nvPicPr>
          <p:cNvPr id="6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60" y="1000108"/>
            <a:ext cx="4402302" cy="37959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2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Военная техника и оружие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00166" y="4857760"/>
            <a:ext cx="6929486" cy="1357322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Реактивные минометы, знаменитые «катюши», которые наводили на врага панический ужас.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3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Военная техника и оружие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86050" y="5357826"/>
            <a:ext cx="3643338" cy="9286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Торпедное оружие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1714488"/>
            <a:ext cx="8215370" cy="2643206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Для советского флота этот вид морского оружия в годы войны стал одним из главных. Его применение обеспечило 35% потерь противника в боевых кораблях и 56% в транспорте. 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 каком оружии идёт речь?</a:t>
            </a:r>
          </a:p>
        </p:txBody>
      </p:sp>
      <p:pic>
        <p:nvPicPr>
          <p:cNvPr id="9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1357298"/>
            <a:ext cx="4259426" cy="32768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8977" y="1428736"/>
            <a:ext cx="4404873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4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Военная техника и оружие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14678" y="5072074"/>
            <a:ext cx="2928958" cy="9286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«Кукурузник»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071538" y="1071546"/>
            <a:ext cx="6858048" cy="38405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1714488"/>
            <a:ext cx="7858180" cy="3143272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Эти самолёты возили бомбы прямо в кабинах пилотов, и техник, сидящий позади, руками сбрасывал эти бомбы на цель. Немцы называли их «</a:t>
            </a:r>
            <a:r>
              <a:rPr lang="ru-RU" sz="2800" b="1" dirty="0" err="1" smtClean="0">
                <a:solidFill>
                  <a:schemeClr val="tx1"/>
                </a:solidFill>
              </a:rPr>
              <a:t>Рус-фанер</a:t>
            </a:r>
            <a:r>
              <a:rPr lang="ru-RU" sz="2800" b="1" dirty="0" smtClean="0">
                <a:solidFill>
                  <a:schemeClr val="tx1"/>
                </a:solidFill>
              </a:rPr>
              <a:t>».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Под каким обиходным названием эти самолёты известны нам?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5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Военная техника и оружие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5214950"/>
            <a:ext cx="2857520" cy="9286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Пулемёты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14282" y="1357298"/>
            <a:ext cx="4501572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4" cstate="email"/>
          <a:srcRect t="17487" b="21983"/>
          <a:stretch>
            <a:fillRect/>
          </a:stretch>
        </p:blipFill>
        <p:spPr bwMode="auto">
          <a:xfrm>
            <a:off x="4929190" y="1428736"/>
            <a:ext cx="3983157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571472" y="2000240"/>
            <a:ext cx="7858180" cy="1928826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Станковое автоматическое скорострельное оружие, широко применяемое в годы Великой Отечественной войны.</a:t>
            </a: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571736" y="1071546"/>
            <a:ext cx="4107170" cy="37959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6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Военная техника и оружие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868" y="5286388"/>
            <a:ext cx="2214578" cy="71438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Танк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14546" y="3929066"/>
            <a:ext cx="4714908" cy="114300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Тяжёлая боевая машина</a:t>
            </a:r>
          </a:p>
        </p:txBody>
      </p:sp>
      <p:pic>
        <p:nvPicPr>
          <p:cNvPr id="9" name="Picture 3" descr="C:\Documents and Settings\Admin\Рабочий стол\Колесо истории\картинки\0_261b0_76f8dd89_XL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1428736"/>
            <a:ext cx="1571636" cy="24552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Управляющая кнопка: возврат 10">
            <a:hlinkClick r:id="rId5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Даты и события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2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85786" y="2571744"/>
            <a:ext cx="3429024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Подписание Акта о капитуляции Германии</a:t>
            </a:r>
            <a:endParaRPr lang="ru-RU" sz="24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214942" y="5286388"/>
            <a:ext cx="328614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 июня 1944 года</a:t>
            </a:r>
            <a:endParaRPr lang="ru-RU" sz="24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72066" y="1643050"/>
            <a:ext cx="3429024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26 августа – 23 декабря 1943 г.</a:t>
            </a:r>
            <a:endParaRPr lang="ru-RU" sz="24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143504" y="3429000"/>
            <a:ext cx="335758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октябрь 1945 г.</a:t>
            </a:r>
            <a:endParaRPr lang="ru-RU" sz="24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214942" y="4357694"/>
            <a:ext cx="3286147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8 мая 1945 года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85786" y="3500438"/>
            <a:ext cx="3429024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Битва за Днепр</a:t>
            </a:r>
            <a:endParaRPr lang="ru-RU" sz="24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85786" y="4429132"/>
            <a:ext cx="3429024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Открытие второго фронта</a:t>
            </a:r>
            <a:endParaRPr lang="ru-RU" sz="24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85786" y="5357826"/>
            <a:ext cx="3429025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Суд над военными преступниками</a:t>
            </a:r>
            <a:endParaRPr lang="ru-RU" sz="2400" b="1" dirty="0"/>
          </a:p>
        </p:txBody>
      </p:sp>
      <p:cxnSp>
        <p:nvCxnSpPr>
          <p:cNvPr id="24" name="Прямая со стрелкой 23"/>
          <p:cNvCxnSpPr>
            <a:stCxn id="14" idx="3"/>
            <a:endCxn id="19" idx="1"/>
          </p:cNvCxnSpPr>
          <p:nvPr/>
        </p:nvCxnSpPr>
        <p:spPr>
          <a:xfrm>
            <a:off x="4214810" y="2928934"/>
            <a:ext cx="1000132" cy="1785950"/>
          </a:xfrm>
          <a:prstGeom prst="straightConnector1">
            <a:avLst/>
          </a:prstGeom>
          <a:ln w="76200">
            <a:solidFill>
              <a:srgbClr val="BB09A2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20" idx="3"/>
            <a:endCxn id="16" idx="1"/>
          </p:cNvCxnSpPr>
          <p:nvPr/>
        </p:nvCxnSpPr>
        <p:spPr>
          <a:xfrm flipV="1">
            <a:off x="4214810" y="2000240"/>
            <a:ext cx="857256" cy="1857388"/>
          </a:xfrm>
          <a:prstGeom prst="straightConnector1">
            <a:avLst/>
          </a:prstGeom>
          <a:ln w="76200">
            <a:solidFill>
              <a:srgbClr val="008000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21" idx="3"/>
            <a:endCxn id="15" idx="1"/>
          </p:cNvCxnSpPr>
          <p:nvPr/>
        </p:nvCxnSpPr>
        <p:spPr>
          <a:xfrm>
            <a:off x="4214810" y="4786322"/>
            <a:ext cx="1000132" cy="821537"/>
          </a:xfrm>
          <a:prstGeom prst="straightConnector1">
            <a:avLst/>
          </a:prstGeom>
          <a:ln w="76200">
            <a:solidFill>
              <a:srgbClr val="0000FF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22" idx="3"/>
            <a:endCxn id="17" idx="1"/>
          </p:cNvCxnSpPr>
          <p:nvPr/>
        </p:nvCxnSpPr>
        <p:spPr>
          <a:xfrm flipV="1">
            <a:off x="4214811" y="3786190"/>
            <a:ext cx="928693" cy="1893107"/>
          </a:xfrm>
          <a:prstGeom prst="straightConnector1">
            <a:avLst/>
          </a:prstGeom>
          <a:ln w="76200">
            <a:solidFill>
              <a:srgbClr val="FF0066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785786" y="1643050"/>
            <a:ext cx="3429024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Начало Великой Отечественной войны</a:t>
            </a:r>
            <a:endParaRPr lang="ru-RU" sz="24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143504" y="2500306"/>
            <a:ext cx="335758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22 июня 1941 г.</a:t>
            </a:r>
            <a:endParaRPr lang="ru-RU" sz="2400" b="1" dirty="0"/>
          </a:p>
        </p:txBody>
      </p:sp>
      <p:cxnSp>
        <p:nvCxnSpPr>
          <p:cNvPr id="30" name="Прямая со стрелкой 29"/>
          <p:cNvCxnSpPr>
            <a:stCxn id="28" idx="3"/>
            <a:endCxn id="29" idx="1"/>
          </p:cNvCxnSpPr>
          <p:nvPr/>
        </p:nvCxnSpPr>
        <p:spPr>
          <a:xfrm>
            <a:off x="4214810" y="2000240"/>
            <a:ext cx="928694" cy="857256"/>
          </a:xfrm>
          <a:prstGeom prst="straightConnector1">
            <a:avLst/>
          </a:prstGeom>
          <a:ln w="76200">
            <a:solidFill>
              <a:srgbClr val="666699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Скругленный прямоугольник 86"/>
          <p:cNvSpPr/>
          <p:nvPr/>
        </p:nvSpPr>
        <p:spPr>
          <a:xfrm>
            <a:off x="1500166" y="714356"/>
            <a:ext cx="5929354" cy="78581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Установите соответствия между событиями и датами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715372" y="6357934"/>
            <a:ext cx="428628" cy="500066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214942" y="6357958"/>
            <a:ext cx="3286148" cy="5000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ru-RU" b="1" dirty="0" smtClean="0"/>
              <a:t>балл за каждое верно установленное соответствие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7B2D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7B2D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6699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6699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1500174"/>
            <a:ext cx="8929718" cy="5357826"/>
          </a:xfrm>
          <a:prstGeom prst="rect">
            <a:avLst/>
          </a:prstGeom>
          <a:noFill/>
        </p:spPr>
        <p:txBody>
          <a:bodyPr>
            <a:prstTxWarp prst="textArchDownPour">
              <a:avLst>
                <a:gd name="adj1" fmla="val 20786003"/>
                <a:gd name="adj2" fmla="val 45633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игру!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1714488"/>
            <a:ext cx="7786742" cy="42862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Поздравляем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победителей!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4-конечная звезда 12"/>
          <p:cNvSpPr/>
          <p:nvPr/>
        </p:nvSpPr>
        <p:spPr>
          <a:xfrm>
            <a:off x="8286776" y="5500702"/>
            <a:ext cx="642942" cy="785818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1000100" y="857232"/>
            <a:ext cx="642942" cy="785818"/>
          </a:xfrm>
          <a:prstGeom prst="star4">
            <a:avLst>
              <a:gd name="adj" fmla="val 14938"/>
            </a:avLst>
          </a:prstGeom>
          <a:solidFill>
            <a:srgbClr val="00B0F0"/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>
            <a:off x="7072330" y="1142984"/>
            <a:ext cx="642942" cy="1000132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4-конечная звезда 15"/>
          <p:cNvSpPr/>
          <p:nvPr/>
        </p:nvSpPr>
        <p:spPr>
          <a:xfrm>
            <a:off x="8001024" y="2143116"/>
            <a:ext cx="642942" cy="928694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>
            <a:off x="428596" y="2285992"/>
            <a:ext cx="642942" cy="785818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4-конечная звезда 19"/>
          <p:cNvSpPr/>
          <p:nvPr/>
        </p:nvSpPr>
        <p:spPr>
          <a:xfrm>
            <a:off x="2357422" y="2571744"/>
            <a:ext cx="642942" cy="1000132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4-конечная звезда 20"/>
          <p:cNvSpPr/>
          <p:nvPr/>
        </p:nvSpPr>
        <p:spPr>
          <a:xfrm>
            <a:off x="4500562" y="2357430"/>
            <a:ext cx="642942" cy="785818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4-конечная звезда 21"/>
          <p:cNvSpPr/>
          <p:nvPr/>
        </p:nvSpPr>
        <p:spPr>
          <a:xfrm>
            <a:off x="3357554" y="3929066"/>
            <a:ext cx="642942" cy="1000132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4-конечная звезда 22"/>
          <p:cNvSpPr/>
          <p:nvPr/>
        </p:nvSpPr>
        <p:spPr>
          <a:xfrm>
            <a:off x="6572264" y="2643182"/>
            <a:ext cx="642942" cy="785818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4-конечная звезда 23"/>
          <p:cNvSpPr/>
          <p:nvPr/>
        </p:nvSpPr>
        <p:spPr>
          <a:xfrm>
            <a:off x="5357818" y="4071942"/>
            <a:ext cx="642942" cy="785818"/>
          </a:xfrm>
          <a:prstGeom prst="star4">
            <a:avLst>
              <a:gd name="adj" fmla="val 14938"/>
            </a:avLst>
          </a:prstGeom>
          <a:solidFill>
            <a:srgbClr val="00B0F0"/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настраиваемая 25">
            <a:hlinkClick r:id="" action="ppaction://hlinkshowjump?jump=endshow" highlightClick="1"/>
          </p:cNvPr>
          <p:cNvSpPr/>
          <p:nvPr/>
        </p:nvSpPr>
        <p:spPr>
          <a:xfrm>
            <a:off x="7929586" y="6500834"/>
            <a:ext cx="1214414" cy="357166"/>
          </a:xfrm>
          <a:prstGeom prst="actionButtonBlank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Завершить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6929454" y="7072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animClr clrSpc="rgb">
                                      <p:cBhvr>
                                        <p:cTn id="18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>
                                      <p:cBhvr>
                                        <p:cTn id="23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>
                                      <p:cBhvr>
                                        <p:cTn id="28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3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>
                                      <p:cBhvr>
                                        <p:cTn id="38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>
                                      <p:cBhvr>
                                        <p:cTn id="43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>
                                      <p:cBhvr>
                                        <p:cTn id="48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3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4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7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animClr clrSpc="rgb">
                                      <p:cBhvr>
                                        <p:cTn id="58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set>
                                      <p:cBhvr>
                                        <p:cTn id="59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0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 информации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2844" y="1000108"/>
            <a:ext cx="8786874" cy="5643602"/>
          </a:xfrm>
        </p:spPr>
        <p:txBody>
          <a:bodyPr>
            <a:normAutofit/>
          </a:bodyPr>
          <a:lstStyle/>
          <a:p>
            <a:pPr marL="177800" indent="-177800"/>
            <a:r>
              <a:rPr lang="ru-RU" sz="1400" dirty="0" err="1" smtClean="0"/>
              <a:t>Берггольц</a:t>
            </a:r>
            <a:r>
              <a:rPr lang="ru-RU" sz="1400" dirty="0" smtClean="0"/>
              <a:t> О. Дневные звёзды; Говорит Ленинград; Статьи/ Сост. М. </a:t>
            </a:r>
            <a:r>
              <a:rPr lang="ru-RU" sz="1400" dirty="0" err="1" smtClean="0"/>
              <a:t>Берггольц</a:t>
            </a:r>
            <a:r>
              <a:rPr lang="ru-RU" sz="1400" dirty="0" smtClean="0"/>
              <a:t>. –Л.: </a:t>
            </a:r>
            <a:r>
              <a:rPr lang="ru-RU" sz="1400" dirty="0" err="1" smtClean="0"/>
              <a:t>Худож</a:t>
            </a:r>
            <a:r>
              <a:rPr lang="ru-RU" sz="1400" dirty="0" smtClean="0"/>
              <a:t>. Лит., 1985.</a:t>
            </a:r>
          </a:p>
          <a:p>
            <a:pPr marL="177800" indent="-177800"/>
            <a:r>
              <a:rPr lang="ru-RU" sz="1400" dirty="0" smtClean="0"/>
              <a:t> Данилов А.А. История России, </a:t>
            </a:r>
            <a:r>
              <a:rPr lang="en-US" sz="1400" dirty="0" smtClean="0"/>
              <a:t>XX </a:t>
            </a:r>
            <a:r>
              <a:rPr lang="ru-RU" sz="1400" dirty="0" smtClean="0"/>
              <a:t> -  начало </a:t>
            </a:r>
            <a:r>
              <a:rPr lang="en-US" sz="1400" dirty="0" smtClean="0"/>
              <a:t>XXI</a:t>
            </a:r>
            <a:r>
              <a:rPr lang="ru-RU" sz="1400" dirty="0" smtClean="0"/>
              <a:t> века: учеб. Для 9 </a:t>
            </a:r>
            <a:r>
              <a:rPr lang="ru-RU" sz="1400" dirty="0" err="1" smtClean="0"/>
              <a:t>кл</a:t>
            </a:r>
            <a:r>
              <a:rPr lang="ru-RU" sz="1400" dirty="0" smtClean="0"/>
              <a:t>. </a:t>
            </a:r>
            <a:r>
              <a:rPr lang="ru-RU" sz="1400" dirty="0" err="1" smtClean="0"/>
              <a:t>общеобразоват</a:t>
            </a:r>
            <a:r>
              <a:rPr lang="ru-RU" sz="1400" dirty="0" smtClean="0"/>
              <a:t>. учреждений/ А.А. Данилов, Л. Г. Косулина, М. Ю. Брандт. – 2-е изд. – М.: Просвещение, 2005</a:t>
            </a:r>
          </a:p>
          <a:p>
            <a:pPr marL="177800" lvl="0" indent="-177800"/>
            <a:r>
              <a:rPr lang="ru-RU" sz="1400" dirty="0" smtClean="0"/>
              <a:t>Лебедева О.В. Классные часы и беседы по воспитанию гражданственности: 5-10 классы. - М.: ТЦ Сфера, 2005. – 192 с.</a:t>
            </a:r>
          </a:p>
          <a:p>
            <a:pPr marL="177800" lvl="0" indent="-177800"/>
            <a:r>
              <a:rPr lang="ru-RU" sz="1400" dirty="0" smtClean="0"/>
              <a:t>Организация общешкольных мероприятий: сценарии тематических и творческих праздников, викторин. Интеллектуальных игр и игр-путешествий, фестивалей, конкурсов и турниров/ сост. С.А. </a:t>
            </a:r>
            <a:r>
              <a:rPr lang="ru-RU" sz="1400" dirty="0" err="1" smtClean="0"/>
              <a:t>Цабыбин</a:t>
            </a:r>
            <a:r>
              <a:rPr lang="ru-RU" sz="1400" dirty="0" smtClean="0"/>
              <a:t>. – Волгоград: Учитель, 2007. – 216 с.</a:t>
            </a:r>
          </a:p>
          <a:p>
            <a:pPr marL="177800" indent="-177800"/>
            <a:r>
              <a:rPr lang="ru-RU" sz="1400" dirty="0" smtClean="0"/>
              <a:t>Советский энциклопедический словарь/ Гл.ред. А.М. Прохоров.- 3-е изд.- М.: Сов. энциклопедия, 1984.</a:t>
            </a:r>
          </a:p>
          <a:p>
            <a:pPr marL="177800" indent="-177800"/>
            <a:endParaRPr lang="ru-RU" sz="1400" dirty="0" smtClean="0"/>
          </a:p>
          <a:p>
            <a:pPr marL="177800" indent="-177800"/>
            <a:r>
              <a:rPr lang="ru-RU" sz="1400" dirty="0" smtClean="0"/>
              <a:t> </a:t>
            </a:r>
            <a:r>
              <a:rPr lang="en-US" sz="1400" u="sng" dirty="0" smtClean="0">
                <a:hlinkClick r:id="rId3"/>
              </a:rPr>
              <a:t>http://maskworld.scene7.com/is/image/maskworld/enlarge-template?$product=107001-chaos-rund-schild-deluxe-round-shield-polsterwaffe-latex-waffe-larp-foam-weapon&amp;$mainshot-2$</a:t>
            </a:r>
            <a:r>
              <a:rPr lang="ru-RU" sz="1400" dirty="0" smtClean="0"/>
              <a:t>  - колесо</a:t>
            </a:r>
          </a:p>
          <a:p>
            <a:pPr marL="177800" indent="-177800"/>
            <a:r>
              <a:rPr lang="ru-RU" sz="1400" u="sng" dirty="0" smtClean="0">
                <a:hlinkClick r:id="rId4"/>
              </a:rPr>
              <a:t>http://s40.radikal.ru/i088/0905/bb/b1f491b8dc44.jpg</a:t>
            </a:r>
            <a:r>
              <a:rPr lang="ru-RU" sz="1400" dirty="0" smtClean="0"/>
              <a:t> - орден на ленте</a:t>
            </a:r>
          </a:p>
          <a:p>
            <a:pPr marL="173038" indent="-173038">
              <a:spcBef>
                <a:spcPts val="0"/>
              </a:spcBef>
              <a:defRPr/>
            </a:pPr>
            <a:r>
              <a:rPr lang="en-US" sz="1400" dirty="0" smtClean="0">
                <a:hlinkClick r:id="rId5"/>
              </a:rPr>
              <a:t>http://b-track.ru/song/14445/</a:t>
            </a:r>
            <a:r>
              <a:rPr lang="ru-RU" sz="1400" dirty="0" smtClean="0"/>
              <a:t> </a:t>
            </a:r>
            <a:r>
              <a:rPr lang="en-US" sz="1400" dirty="0" smtClean="0"/>
              <a:t> - </a:t>
            </a:r>
            <a:r>
              <a:rPr lang="ru-RU" sz="1400" dirty="0" err="1" smtClean="0"/>
              <a:t>минусовка</a:t>
            </a:r>
            <a:r>
              <a:rPr lang="ru-RU" sz="1400" dirty="0" smtClean="0"/>
              <a:t> к песне «В землянке»</a:t>
            </a:r>
          </a:p>
          <a:p>
            <a:pPr marL="173038" indent="-173038">
              <a:spcBef>
                <a:spcPts val="0"/>
              </a:spcBef>
              <a:defRPr/>
            </a:pPr>
            <a:r>
              <a:rPr lang="en-US" sz="1400" dirty="0" smtClean="0">
                <a:hlinkClick r:id="rId6"/>
              </a:rPr>
              <a:t>http://poiskm.ru/song/744553-PESNI-POBEDI-DEN-POBEDI</a:t>
            </a:r>
            <a:r>
              <a:rPr lang="ru-RU" sz="1400" dirty="0" smtClean="0"/>
              <a:t>  - песня композитора Д. </a:t>
            </a:r>
            <a:r>
              <a:rPr lang="ru-RU" sz="1400" dirty="0" err="1" smtClean="0"/>
              <a:t>Тухманова</a:t>
            </a:r>
            <a:r>
              <a:rPr lang="ru-RU" sz="1400" dirty="0" smtClean="0"/>
              <a:t> «День Победы»</a:t>
            </a:r>
          </a:p>
          <a:p>
            <a:pPr marL="173038" indent="-173038">
              <a:spcBef>
                <a:spcPts val="0"/>
              </a:spcBef>
              <a:defRPr/>
            </a:pPr>
            <a:r>
              <a:rPr lang="en-US" sz="1400" dirty="0" smtClean="0">
                <a:hlinkClick r:id="rId7"/>
              </a:rPr>
              <a:t>http://music.yandex.ru/#!/track/2213599/album/219622</a:t>
            </a:r>
            <a:r>
              <a:rPr lang="ru-RU" sz="1400" dirty="0" smtClean="0"/>
              <a:t>  - песня «Священная война»</a:t>
            </a:r>
          </a:p>
          <a:p>
            <a:pPr marL="173038" indent="-173038">
              <a:spcBef>
                <a:spcPts val="0"/>
              </a:spcBef>
              <a:defRPr/>
            </a:pPr>
            <a:r>
              <a:rPr lang="ru-RU" sz="1400" u="sng" dirty="0" smtClean="0">
                <a:hlinkClick r:id="rId8"/>
              </a:rPr>
              <a:t>http://zerolib.narod.ru/</a:t>
            </a:r>
            <a:r>
              <a:rPr lang="ru-RU" sz="1400" dirty="0" smtClean="0"/>
              <a:t>  - Песня «Поклонимся великим тем годам» в исполнении И. Кобзона</a:t>
            </a:r>
            <a:endParaRPr lang="en-US" sz="1400" dirty="0" smtClean="0"/>
          </a:p>
          <a:p>
            <a:pPr marL="177800" indent="-177800"/>
            <a:r>
              <a:rPr lang="ru-RU" sz="1400" u="sng" dirty="0" smtClean="0">
                <a:hlinkClick r:id="rId9"/>
              </a:rPr>
              <a:t>http://www.audiopoisk.com/track/leonid-utesov1/mp3/u-4ernogo-mora</a:t>
            </a:r>
            <a:r>
              <a:rPr lang="ru-RU" sz="1400" dirty="0" smtClean="0"/>
              <a:t> - песня «У Чёрного моря», исп. Л.Утёсов</a:t>
            </a:r>
          </a:p>
          <a:p>
            <a:pPr marL="177800" indent="-177800"/>
            <a:r>
              <a:rPr lang="ru-RU" sz="1400" u="sng" dirty="0" smtClean="0">
                <a:hlinkClick r:id="rId10"/>
              </a:rPr>
              <a:t>http://poiskm.ru/song/1021018-SHostakovich-Simfoniya-7-Leningradskaya</a:t>
            </a:r>
            <a:r>
              <a:rPr lang="ru-RU" sz="1400" dirty="0" smtClean="0"/>
              <a:t>  - «Ленинградская симфония», </a:t>
            </a:r>
            <a:r>
              <a:rPr lang="ru-RU" sz="1400" dirty="0" err="1" smtClean="0"/>
              <a:t>комп</a:t>
            </a:r>
            <a:r>
              <a:rPr lang="ru-RU" sz="1400" dirty="0" smtClean="0"/>
              <a:t>. Д.Д. Шостакович</a:t>
            </a:r>
          </a:p>
          <a:p>
            <a:pPr marL="177800" indent="-177800"/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0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 изображений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714356"/>
            <a:ext cx="8786874" cy="5857916"/>
          </a:xfrm>
        </p:spPr>
        <p:txBody>
          <a:bodyPr>
            <a:normAutofit fontScale="92500" lnSpcReduction="10000"/>
          </a:bodyPr>
          <a:lstStyle/>
          <a:p>
            <a:pPr marL="177800" indent="-177800"/>
            <a:r>
              <a:rPr lang="en-US" sz="1400" u="sng" dirty="0" smtClean="0">
                <a:hlinkClick r:id="rId2"/>
              </a:rPr>
              <a:t>http://lib.aldebaran.ru/books/baranovskii_vladimir/baranovskii_vladimir_pobeda_v_bitve_za_moskvu_19411942/cover.jpg</a:t>
            </a:r>
            <a:r>
              <a:rPr lang="ru-RU" sz="1400" dirty="0" smtClean="0"/>
              <a:t> - заставка «Победа в битве за Москву»</a:t>
            </a:r>
          </a:p>
          <a:p>
            <a:pPr marL="177800" indent="-177800"/>
            <a:r>
              <a:rPr lang="en-US" sz="1400" u="sng" dirty="0" smtClean="0">
                <a:hlinkClick r:id="rId3"/>
              </a:rPr>
              <a:t>http://img-fotki.yandex.ru/get/4614/102205733.23/0_768eb_5b564b3b_XL.jpg</a:t>
            </a:r>
            <a:r>
              <a:rPr lang="ru-RU" sz="1400" dirty="0" smtClean="0"/>
              <a:t> - скульптурная композиция «Таран» </a:t>
            </a:r>
          </a:p>
          <a:p>
            <a:pPr marL="177800" indent="-177800"/>
            <a:r>
              <a:rPr lang="ru-RU" sz="1400" dirty="0" smtClean="0"/>
              <a:t> </a:t>
            </a:r>
            <a:r>
              <a:rPr lang="en-US" sz="1400" u="sng" dirty="0" smtClean="0">
                <a:hlinkClick r:id="rId4"/>
              </a:rPr>
              <a:t>http://klanmir.ucoz.ru/Pictures/bitva_.jpg</a:t>
            </a:r>
            <a:r>
              <a:rPr lang="ru-RU" sz="1400" dirty="0" smtClean="0"/>
              <a:t> - танковое сражение</a:t>
            </a:r>
          </a:p>
          <a:p>
            <a:pPr marL="177800" indent="-177800"/>
            <a:r>
              <a:rPr lang="ru-RU" sz="1400" u="sng" dirty="0" smtClean="0">
                <a:hlinkClick r:id="rId5"/>
              </a:rPr>
              <a:t>http://belregnews.ru/wp-content/uploads/2011/05/Belregnews.ru-2011.05.07-05.52.55.jpg</a:t>
            </a:r>
            <a:r>
              <a:rPr lang="ru-RU" sz="1400" dirty="0" smtClean="0"/>
              <a:t>  - воздвижение Красного Знамени над рейхстагом</a:t>
            </a:r>
          </a:p>
          <a:p>
            <a:pPr marL="177800" indent="-177800"/>
            <a:r>
              <a:rPr lang="en-US" sz="1400" u="sng" dirty="0" smtClean="0">
                <a:hlinkClick r:id="rId6"/>
              </a:rPr>
              <a:t>http://img-fotki.yandex.ru/get/4910/nabat-krasnodar.ad/0_5b133_a83e9c52_XL</a:t>
            </a:r>
            <a:r>
              <a:rPr lang="ru-RU" sz="1400" dirty="0" smtClean="0"/>
              <a:t> - Егоров и </a:t>
            </a:r>
            <a:r>
              <a:rPr lang="ru-RU" sz="1400" dirty="0" err="1" smtClean="0"/>
              <a:t>Кантария</a:t>
            </a:r>
            <a:endParaRPr lang="ru-RU" sz="1400" dirty="0" smtClean="0"/>
          </a:p>
          <a:p>
            <a:pPr marL="177800" indent="-177800"/>
            <a:r>
              <a:rPr lang="en-US" sz="1400" u="sng" dirty="0" smtClean="0">
                <a:hlinkClick r:id="rId7"/>
              </a:rPr>
              <a:t>http</a:t>
            </a:r>
            <a:r>
              <a:rPr lang="ru-RU" sz="1400" u="sng" dirty="0" smtClean="0">
                <a:hlinkClick r:id="rId7"/>
              </a:rPr>
              <a:t>://</a:t>
            </a:r>
            <a:r>
              <a:rPr lang="en-US" sz="1400" u="sng" dirty="0" smtClean="0">
                <a:hlinkClick r:id="rId7"/>
              </a:rPr>
              <a:t>www</a:t>
            </a:r>
            <a:r>
              <a:rPr lang="ru-RU" sz="1400" u="sng" dirty="0" smtClean="0">
                <a:hlinkClick r:id="rId7"/>
              </a:rPr>
              <a:t>.</a:t>
            </a:r>
            <a:r>
              <a:rPr lang="en-US" sz="1400" u="sng" dirty="0" err="1" smtClean="0">
                <a:hlinkClick r:id="rId7"/>
              </a:rPr>
              <a:t>bellabs</a:t>
            </a:r>
            <a:r>
              <a:rPr lang="ru-RU" sz="1400" u="sng" dirty="0" smtClean="0">
                <a:hlinkClick r:id="rId7"/>
              </a:rPr>
              <a:t>.</a:t>
            </a:r>
            <a:r>
              <a:rPr lang="en-US" sz="1400" u="sng" dirty="0" err="1" smtClean="0">
                <a:hlinkClick r:id="rId7"/>
              </a:rPr>
              <a:t>ru</a:t>
            </a:r>
            <a:r>
              <a:rPr lang="ru-RU" sz="1400" u="sng" dirty="0" smtClean="0">
                <a:hlinkClick r:id="rId7"/>
              </a:rPr>
              <a:t>/</a:t>
            </a:r>
            <a:r>
              <a:rPr lang="en-US" sz="1400" u="sng" dirty="0" err="1" smtClean="0">
                <a:hlinkClick r:id="rId7"/>
              </a:rPr>
              <a:t>Scanarchive</a:t>
            </a:r>
            <a:r>
              <a:rPr lang="ru-RU" sz="1400" u="sng" dirty="0" smtClean="0">
                <a:hlinkClick r:id="rId7"/>
              </a:rPr>
              <a:t>/</a:t>
            </a:r>
            <a:r>
              <a:rPr lang="en-US" sz="1400" u="sng" dirty="0" smtClean="0">
                <a:hlinkClick r:id="rId7"/>
              </a:rPr>
              <a:t>WWII</a:t>
            </a:r>
            <a:r>
              <a:rPr lang="ru-RU" sz="1400" u="sng" dirty="0" smtClean="0">
                <a:hlinkClick r:id="rId7"/>
              </a:rPr>
              <a:t>/</a:t>
            </a:r>
            <a:r>
              <a:rPr lang="en-US" sz="1400" u="sng" dirty="0" err="1" smtClean="0">
                <a:hlinkClick r:id="rId7"/>
              </a:rPr>
              <a:t>Frontovaja</a:t>
            </a:r>
            <a:r>
              <a:rPr lang="ru-RU" sz="1400" u="sng" dirty="0" smtClean="0">
                <a:hlinkClick r:id="rId7"/>
              </a:rPr>
              <a:t>-</a:t>
            </a:r>
            <a:r>
              <a:rPr lang="en-US" sz="1400" u="sng" dirty="0" err="1" smtClean="0">
                <a:hlinkClick r:id="rId7"/>
              </a:rPr>
              <a:t>illustracija</a:t>
            </a:r>
            <a:r>
              <a:rPr lang="ru-RU" sz="1400" u="sng" dirty="0" smtClean="0">
                <a:hlinkClick r:id="rId7"/>
              </a:rPr>
              <a:t>_05.1945_02-03.</a:t>
            </a:r>
            <a:r>
              <a:rPr lang="en-US" sz="1400" u="sng" dirty="0" smtClean="0">
                <a:hlinkClick r:id="rId7"/>
              </a:rPr>
              <a:t>jpg</a:t>
            </a:r>
            <a:r>
              <a:rPr lang="ru-RU" sz="1400" dirty="0" smtClean="0"/>
              <a:t> - фото водружения Знамени Победы из газеты</a:t>
            </a:r>
          </a:p>
          <a:p>
            <a:pPr marL="177800" indent="-177800"/>
            <a:r>
              <a:rPr lang="en-US" sz="1400" u="sng" dirty="0" smtClean="0">
                <a:hlinkClick r:id="rId8"/>
              </a:rPr>
              <a:t>http://stat8.blog.ru/lr/0813a185ee5ebee77ee00b1d1e1e3507</a:t>
            </a:r>
            <a:r>
              <a:rPr lang="ru-RU" sz="1400" dirty="0" smtClean="0"/>
              <a:t> - парад Победы, солдаты с немецкими флагами</a:t>
            </a:r>
          </a:p>
          <a:p>
            <a:pPr marL="177800" indent="-177800"/>
            <a:r>
              <a:rPr lang="en-US" sz="1400" u="sng" dirty="0" smtClean="0">
                <a:hlinkClick r:id="rId9"/>
              </a:rPr>
              <a:t>http://topwar.ru/uploads/posts/2010-05/1272988408_24792-9.jpg</a:t>
            </a:r>
            <a:r>
              <a:rPr lang="ru-RU" sz="1400" dirty="0" smtClean="0"/>
              <a:t> - парад Победы, танки</a:t>
            </a:r>
          </a:p>
          <a:p>
            <a:pPr marL="177800" indent="-177800"/>
            <a:r>
              <a:rPr lang="en-US" sz="1400" u="sng" dirty="0" smtClean="0">
                <a:hlinkClick r:id="rId10"/>
              </a:rPr>
              <a:t>http://englishrussia.com/images/ww2/victory/parad_194501.jpg</a:t>
            </a:r>
            <a:r>
              <a:rPr lang="ru-RU" sz="1400" dirty="0" smtClean="0"/>
              <a:t> - парад Победы, солдаты на параде</a:t>
            </a:r>
          </a:p>
          <a:p>
            <a:pPr marL="177800" indent="-177800"/>
            <a:r>
              <a:rPr lang="en-US" sz="1400" u="sng" dirty="0" smtClean="0">
                <a:hlinkClick r:id="rId11"/>
              </a:rPr>
              <a:t>http://img11.nnm.ru/7/8/2/5/2/3fdc95997a1c7d4329e77084fde.jpg</a:t>
            </a:r>
            <a:r>
              <a:rPr lang="ru-RU" sz="1400" dirty="0" smtClean="0"/>
              <a:t> - парад Победы, главнокомандующий</a:t>
            </a:r>
          </a:p>
          <a:p>
            <a:pPr marL="177800" indent="-177800"/>
            <a:r>
              <a:rPr lang="en-US" sz="1400" u="sng" dirty="0" smtClean="0">
                <a:hlinkClick r:id="rId12"/>
              </a:rPr>
              <a:t>http://img12.nnm.ru/2/9/3/f/4/1a8fe43f063e679c3bb475d7b35.png</a:t>
            </a:r>
            <a:r>
              <a:rPr lang="ru-RU" sz="1400" dirty="0" smtClean="0"/>
              <a:t> - орден Победы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13"/>
              </a:rPr>
              <a:t>http</a:t>
            </a:r>
            <a:r>
              <a:rPr lang="ru-RU" sz="1400" u="sng" dirty="0" smtClean="0">
                <a:hlinkClick r:id="rId13"/>
              </a:rPr>
              <a:t>://</a:t>
            </a:r>
            <a:r>
              <a:rPr lang="en-US" sz="1400" u="sng" dirty="0" err="1" smtClean="0">
                <a:hlinkClick r:id="rId13"/>
              </a:rPr>
              <a:t>gorod</a:t>
            </a:r>
            <a:r>
              <a:rPr lang="ru-RU" sz="1400" u="sng" dirty="0" smtClean="0">
                <a:hlinkClick r:id="rId13"/>
              </a:rPr>
              <a:t>.</a:t>
            </a:r>
            <a:r>
              <a:rPr lang="en-US" sz="1400" u="sng" dirty="0" err="1" smtClean="0">
                <a:hlinkClick r:id="rId13"/>
              </a:rPr>
              <a:t>tomsk</a:t>
            </a:r>
            <a:r>
              <a:rPr lang="ru-RU" sz="1400" u="sng" dirty="0" smtClean="0">
                <a:hlinkClick r:id="rId13"/>
              </a:rPr>
              <a:t>.</a:t>
            </a:r>
            <a:r>
              <a:rPr lang="en-US" sz="1400" u="sng" dirty="0" err="1" smtClean="0">
                <a:hlinkClick r:id="rId13"/>
              </a:rPr>
              <a:t>ru</a:t>
            </a:r>
            <a:r>
              <a:rPr lang="ru-RU" sz="1400" u="sng" dirty="0" smtClean="0">
                <a:hlinkClick r:id="rId13"/>
              </a:rPr>
              <a:t>/</a:t>
            </a:r>
            <a:r>
              <a:rPr lang="en-US" sz="1400" u="sng" dirty="0" smtClean="0">
                <a:hlinkClick r:id="rId13"/>
              </a:rPr>
              <a:t>uploads</a:t>
            </a:r>
            <a:r>
              <a:rPr lang="ru-RU" sz="1400" u="sng" dirty="0" smtClean="0">
                <a:hlinkClick r:id="rId13"/>
              </a:rPr>
              <a:t>/28460/1240894301/4_4_4</a:t>
            </a:r>
            <a:r>
              <a:rPr lang="en-US" sz="1400" u="sng" dirty="0" smtClean="0">
                <a:hlinkClick r:id="rId13"/>
              </a:rPr>
              <a:t>big</a:t>
            </a:r>
            <a:r>
              <a:rPr lang="ru-RU" sz="1400" u="sng" dirty="0" smtClean="0">
                <a:hlinkClick r:id="rId13"/>
              </a:rPr>
              <a:t>_1.</a:t>
            </a:r>
            <a:r>
              <a:rPr lang="en-US" sz="1400" u="sng" dirty="0" smtClean="0">
                <a:hlinkClick r:id="rId13"/>
              </a:rPr>
              <a:t>jpg</a:t>
            </a:r>
            <a:r>
              <a:rPr lang="ru-RU" sz="1400" dirty="0" smtClean="0"/>
              <a:t> - партизаны в лесу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14"/>
              </a:rPr>
              <a:t>http</a:t>
            </a:r>
            <a:r>
              <a:rPr lang="ru-RU" sz="1400" u="sng" dirty="0" smtClean="0">
                <a:hlinkClick r:id="rId14"/>
              </a:rPr>
              <a:t>://</a:t>
            </a:r>
            <a:r>
              <a:rPr lang="en-US" sz="1400" u="sng" dirty="0" smtClean="0">
                <a:hlinkClick r:id="rId14"/>
              </a:rPr>
              <a:t>wiki</a:t>
            </a:r>
            <a:r>
              <a:rPr lang="ru-RU" sz="1400" u="sng" dirty="0" smtClean="0">
                <a:hlinkClick r:id="rId14"/>
              </a:rPr>
              <a:t>.</a:t>
            </a:r>
            <a:r>
              <a:rPr lang="en-US" sz="1400" u="sng" dirty="0" err="1" smtClean="0">
                <a:hlinkClick r:id="rId14"/>
              </a:rPr>
              <a:t>iteach</a:t>
            </a:r>
            <a:r>
              <a:rPr lang="ru-RU" sz="1400" u="sng" dirty="0" smtClean="0">
                <a:hlinkClick r:id="rId14"/>
              </a:rPr>
              <a:t>.</a:t>
            </a:r>
            <a:r>
              <a:rPr lang="en-US" sz="1400" u="sng" dirty="0" err="1" smtClean="0">
                <a:hlinkClick r:id="rId14"/>
              </a:rPr>
              <a:t>ru</a:t>
            </a:r>
            <a:r>
              <a:rPr lang="ru-RU" sz="1400" u="sng" dirty="0" smtClean="0">
                <a:hlinkClick r:id="rId14"/>
              </a:rPr>
              <a:t>/</a:t>
            </a:r>
            <a:r>
              <a:rPr lang="en-US" sz="1400" u="sng" dirty="0" smtClean="0">
                <a:hlinkClick r:id="rId14"/>
              </a:rPr>
              <a:t>images</a:t>
            </a:r>
            <a:r>
              <a:rPr lang="ru-RU" sz="1400" u="sng" dirty="0" smtClean="0">
                <a:hlinkClick r:id="rId14"/>
              </a:rPr>
              <a:t>/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/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3/%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0%9</a:t>
            </a:r>
            <a:r>
              <a:rPr lang="en-US" sz="1400" u="sng" dirty="0" smtClean="0">
                <a:hlinkClick r:id="rId14"/>
              </a:rPr>
              <a:t>a</a:t>
            </a:r>
            <a:r>
              <a:rPr lang="ru-RU" sz="1400" u="sng" dirty="0" smtClean="0">
                <a:hlinkClick r:id="rId14"/>
              </a:rPr>
              <a:t>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1%83%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1%80%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1%81%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smtClean="0">
                <a:hlinkClick r:id="rId14"/>
              </a:rPr>
              <a:t>be</a:t>
            </a:r>
            <a:r>
              <a:rPr lang="ru-RU" sz="1400" u="sng" dirty="0" smtClean="0">
                <a:hlinkClick r:id="rId14"/>
              </a:rPr>
              <a:t>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5_%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1%81%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1%80%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6%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5%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err="1" smtClean="0">
                <a:hlinkClick r:id="rId14"/>
              </a:rPr>
              <a:t>bd</a:t>
            </a:r>
            <a:r>
              <a:rPr lang="ru-RU" sz="1400" u="sng" dirty="0" smtClean="0">
                <a:hlinkClick r:id="rId14"/>
              </a:rPr>
              <a:t>789.</a:t>
            </a:r>
            <a:r>
              <a:rPr lang="en-US" sz="1400" u="sng" dirty="0" smtClean="0">
                <a:hlinkClick r:id="rId14"/>
              </a:rPr>
              <a:t>jpg</a:t>
            </a:r>
            <a:r>
              <a:rPr lang="ru-RU" sz="1400" dirty="0" smtClean="0"/>
              <a:t> - партизаны у землянки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15"/>
              </a:rPr>
              <a:t>http</a:t>
            </a:r>
            <a:r>
              <a:rPr lang="ru-RU" sz="1400" u="sng" dirty="0" smtClean="0">
                <a:hlinkClick r:id="rId15"/>
              </a:rPr>
              <a:t>://</a:t>
            </a:r>
            <a:r>
              <a:rPr lang="en-US" sz="1400" u="sng" dirty="0" err="1" smtClean="0">
                <a:hlinkClick r:id="rId15"/>
              </a:rPr>
              <a:t>os</a:t>
            </a:r>
            <a:r>
              <a:rPr lang="ru-RU" sz="1400" u="sng" dirty="0" smtClean="0">
                <a:hlinkClick r:id="rId15"/>
              </a:rPr>
              <a:t>1.</a:t>
            </a:r>
            <a:r>
              <a:rPr lang="en-US" sz="1400" u="sng" dirty="0" err="1" smtClean="0">
                <a:hlinkClick r:id="rId15"/>
              </a:rPr>
              <a:t>i</a:t>
            </a:r>
            <a:r>
              <a:rPr lang="ru-RU" sz="1400" u="sng" dirty="0" smtClean="0">
                <a:hlinkClick r:id="rId15"/>
              </a:rPr>
              <a:t>.</a:t>
            </a:r>
            <a:r>
              <a:rPr lang="en-US" sz="1400" u="sng" dirty="0" err="1" smtClean="0">
                <a:hlinkClick r:id="rId15"/>
              </a:rPr>
              <a:t>ua</a:t>
            </a:r>
            <a:r>
              <a:rPr lang="ru-RU" sz="1400" u="sng" dirty="0" smtClean="0">
                <a:hlinkClick r:id="rId15"/>
              </a:rPr>
              <a:t>/3/1/8039465_6</a:t>
            </a:r>
            <a:r>
              <a:rPr lang="en-US" sz="1400" u="sng" dirty="0" smtClean="0">
                <a:hlinkClick r:id="rId15"/>
              </a:rPr>
              <a:t>b</a:t>
            </a:r>
            <a:r>
              <a:rPr lang="ru-RU" sz="1400" u="sng" dirty="0" smtClean="0">
                <a:hlinkClick r:id="rId15"/>
              </a:rPr>
              <a:t>3</a:t>
            </a:r>
            <a:r>
              <a:rPr lang="en-US" sz="1400" u="sng" dirty="0" err="1" smtClean="0">
                <a:hlinkClick r:id="rId15"/>
              </a:rPr>
              <a:t>fe</a:t>
            </a:r>
            <a:r>
              <a:rPr lang="ru-RU" sz="1400" u="sng" dirty="0" smtClean="0">
                <a:hlinkClick r:id="rId15"/>
              </a:rPr>
              <a:t>18</a:t>
            </a:r>
            <a:r>
              <a:rPr lang="en-US" sz="1400" u="sng" dirty="0" smtClean="0">
                <a:hlinkClick r:id="rId15"/>
              </a:rPr>
              <a:t>e</a:t>
            </a:r>
            <a:r>
              <a:rPr lang="ru-RU" sz="1400" u="sng" dirty="0" smtClean="0">
                <a:hlinkClick r:id="rId15"/>
              </a:rPr>
              <a:t>.</a:t>
            </a:r>
            <a:r>
              <a:rPr lang="en-US" sz="1400" u="sng" dirty="0" smtClean="0">
                <a:hlinkClick r:id="rId15"/>
              </a:rPr>
              <a:t>jpg</a:t>
            </a:r>
            <a:r>
              <a:rPr lang="ru-RU" sz="1400" dirty="0" smtClean="0"/>
              <a:t> - плакат  «Партизан, мсти за Родину!»</a:t>
            </a:r>
          </a:p>
          <a:p>
            <a:pPr marL="177800" indent="-177800"/>
            <a:r>
              <a:rPr lang="en-US" sz="1400" u="sng" dirty="0" smtClean="0">
                <a:hlinkClick r:id="rId16"/>
              </a:rPr>
              <a:t>http://kaifolog.ru/uploads/posts/2010-02/1265018236_050.jpg</a:t>
            </a:r>
            <a:r>
              <a:rPr lang="ru-RU" sz="1400" dirty="0" smtClean="0"/>
              <a:t> - памятник 28 героям-панфиловцам </a:t>
            </a:r>
          </a:p>
          <a:p>
            <a:pPr marL="177800" indent="-177800"/>
            <a:r>
              <a:rPr lang="en-US" sz="1400" u="sng" dirty="0" smtClean="0">
                <a:hlinkClick r:id="rId17"/>
              </a:rPr>
              <a:t>http</a:t>
            </a:r>
            <a:r>
              <a:rPr lang="ru-RU" sz="1400" u="sng" dirty="0" smtClean="0">
                <a:hlinkClick r:id="rId17"/>
              </a:rPr>
              <a:t>://</a:t>
            </a:r>
            <a:r>
              <a:rPr lang="en-US" sz="1400" u="sng" dirty="0" err="1" smtClean="0">
                <a:hlinkClick r:id="rId17"/>
              </a:rPr>
              <a:t>img</a:t>
            </a:r>
            <a:r>
              <a:rPr lang="ru-RU" sz="1400" u="sng" dirty="0" smtClean="0">
                <a:hlinkClick r:id="rId17"/>
              </a:rPr>
              <a:t>0.</a:t>
            </a:r>
            <a:r>
              <a:rPr lang="en-US" sz="1400" u="sng" dirty="0" err="1" smtClean="0">
                <a:hlinkClick r:id="rId17"/>
              </a:rPr>
              <a:t>liveinternet</a:t>
            </a:r>
            <a:r>
              <a:rPr lang="ru-RU" sz="1400" u="sng" dirty="0" smtClean="0">
                <a:hlinkClick r:id="rId17"/>
              </a:rPr>
              <a:t>.</a:t>
            </a:r>
            <a:r>
              <a:rPr lang="en-US" sz="1400" u="sng" dirty="0" err="1" smtClean="0">
                <a:hlinkClick r:id="rId17"/>
              </a:rPr>
              <a:t>ru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smtClean="0">
                <a:hlinkClick r:id="rId17"/>
              </a:rPr>
              <a:t>images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smtClean="0">
                <a:hlinkClick r:id="rId17"/>
              </a:rPr>
              <a:t>attach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smtClean="0">
                <a:hlinkClick r:id="rId17"/>
              </a:rPr>
              <a:t>c</a:t>
            </a:r>
            <a:r>
              <a:rPr lang="ru-RU" sz="1400" u="sng" dirty="0" smtClean="0">
                <a:hlinkClick r:id="rId17"/>
              </a:rPr>
              <a:t>/1/55/452/55452392_</a:t>
            </a:r>
            <a:r>
              <a:rPr lang="en-US" sz="1400" u="sng" dirty="0" err="1" smtClean="0">
                <a:hlinkClick r:id="rId17"/>
              </a:rPr>
              <a:t>Portnova</a:t>
            </a:r>
            <a:r>
              <a:rPr lang="ru-RU" sz="1400" u="sng" dirty="0" smtClean="0">
                <a:hlinkClick r:id="rId17"/>
              </a:rPr>
              <a:t>_</a:t>
            </a:r>
            <a:r>
              <a:rPr lang="en-US" sz="1400" u="sng" dirty="0" err="1" smtClean="0">
                <a:hlinkClick r:id="rId17"/>
              </a:rPr>
              <a:t>Zina</a:t>
            </a:r>
            <a:r>
              <a:rPr lang="ru-RU" sz="1400" u="sng" dirty="0" smtClean="0">
                <a:hlinkClick r:id="rId17"/>
              </a:rPr>
              <a:t>.</a:t>
            </a:r>
            <a:r>
              <a:rPr lang="en-US" sz="1400" u="sng" dirty="0" smtClean="0">
                <a:hlinkClick r:id="rId17"/>
              </a:rPr>
              <a:t>jpg</a:t>
            </a:r>
            <a:r>
              <a:rPr lang="ru-RU" sz="1400" dirty="0" smtClean="0"/>
              <a:t> - Зина Портнова</a:t>
            </a:r>
          </a:p>
          <a:p>
            <a:pPr marL="177800" indent="-177800"/>
            <a:r>
              <a:rPr lang="en-US" sz="1400" u="sng" dirty="0" smtClean="0">
                <a:hlinkClick r:id="rId18"/>
              </a:rPr>
              <a:t>http://mega.km.ru/bes_2004/DATA%5CPREV1998%5Cpk_017.jpg</a:t>
            </a:r>
            <a:r>
              <a:rPr lang="en-US" sz="1400" dirty="0" smtClean="0"/>
              <a:t> </a:t>
            </a:r>
            <a:r>
              <a:rPr lang="ru-RU" sz="1400" dirty="0" smtClean="0"/>
              <a:t> - Валя Котик</a:t>
            </a:r>
          </a:p>
          <a:p>
            <a:pPr marL="177800" indent="-177800"/>
            <a:r>
              <a:rPr lang="en-US" sz="1400" u="sng" dirty="0" smtClean="0">
                <a:hlinkClick r:id="rId19"/>
              </a:rPr>
              <a:t>http://upload.wikimedia.org/wikipedia/commons/e/e6/Volodia_Dubin%C3%ADn.jpeg</a:t>
            </a:r>
            <a:r>
              <a:rPr lang="ru-RU" sz="1400" dirty="0" smtClean="0"/>
              <a:t> - Володя Дубинин</a:t>
            </a:r>
          </a:p>
          <a:p>
            <a:pPr marL="177800" indent="-177800"/>
            <a:r>
              <a:rPr lang="en-US" sz="1400" u="sng" dirty="0" smtClean="0">
                <a:hlinkClick r:id="rId20"/>
              </a:rPr>
              <a:t>http://nstarikov.ru/new/wp-content/uploads/2012/02/Leonid_Golikov.jpg</a:t>
            </a:r>
            <a:r>
              <a:rPr lang="ru-RU" sz="1400" dirty="0" smtClean="0"/>
              <a:t>  - Лёня Голиков</a:t>
            </a:r>
          </a:p>
          <a:p>
            <a:pPr marL="177800" indent="-177800"/>
            <a:r>
              <a:rPr lang="en-US" sz="1400" u="sng" dirty="0" smtClean="0">
                <a:hlinkClick r:id="rId21"/>
              </a:rPr>
              <a:t>http://900igr.net/datai/istorija/Velikaja-vojna/0015-031-Marat-Kazej-...</a:t>
            </a:r>
            <a:r>
              <a:rPr lang="en-US" sz="1400" u="sng" dirty="0" err="1" smtClean="0">
                <a:hlinkClick r:id="rId21"/>
              </a:rPr>
              <a:t>Vojna-obrushilas-na-belorusskuju-zemlju.png</a:t>
            </a:r>
            <a:r>
              <a:rPr lang="ru-RU" sz="1400" dirty="0" smtClean="0"/>
              <a:t> - Марат </a:t>
            </a:r>
            <a:r>
              <a:rPr lang="ru-RU" sz="1400" dirty="0" err="1" smtClean="0"/>
              <a:t>Казей</a:t>
            </a:r>
            <a:endParaRPr lang="ru-RU" sz="1400" dirty="0" smtClean="0"/>
          </a:p>
          <a:p>
            <a:pPr marL="177800" indent="-177800"/>
            <a:r>
              <a:rPr lang="en-US" sz="1400" u="sng" dirty="0" smtClean="0">
                <a:hlinkClick r:id="rId22"/>
              </a:rPr>
              <a:t>http://cs11327.vk.com/u30901470/-14/x_2de0aa78.jpg</a:t>
            </a:r>
            <a:r>
              <a:rPr lang="ru-RU" sz="1400" dirty="0" smtClean="0"/>
              <a:t> - Зоя Космодемьянская</a:t>
            </a:r>
          </a:p>
          <a:p>
            <a:pPr marL="177800" indent="-177800"/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0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 изображений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714356"/>
            <a:ext cx="8786874" cy="5857916"/>
          </a:xfrm>
        </p:spPr>
        <p:txBody>
          <a:bodyPr>
            <a:normAutofit fontScale="77500" lnSpcReduction="20000"/>
          </a:bodyPr>
          <a:lstStyle/>
          <a:p>
            <a:pPr marL="177800" indent="-177800"/>
            <a:r>
              <a:rPr lang="en-US" sz="1400" u="sng" dirty="0" smtClean="0">
                <a:hlinkClick r:id="rId2"/>
              </a:rPr>
              <a:t>http://i078.radikal.ru/1005/dc/aa75f15705a2.jpg</a:t>
            </a:r>
            <a:r>
              <a:rPr lang="ru-RU" sz="1400" dirty="0" smtClean="0"/>
              <a:t> - стела Краснодон</a:t>
            </a:r>
          </a:p>
          <a:p>
            <a:pPr marL="177800" indent="-177800"/>
            <a:r>
              <a:rPr lang="en-US" sz="1400" u="sng" dirty="0" smtClean="0">
                <a:hlinkClick r:id="rId3"/>
              </a:rPr>
              <a:t>http://www.kino-teatr.ru/art/2101/17871.jpg</a:t>
            </a:r>
            <a:r>
              <a:rPr lang="ru-RU" sz="1400" dirty="0" smtClean="0"/>
              <a:t> - заставка «Молодая гвардия»</a:t>
            </a:r>
          </a:p>
          <a:p>
            <a:pPr marL="177800" indent="-177800"/>
            <a:r>
              <a:rPr lang="en-US" sz="1400" u="sng" dirty="0" smtClean="0">
                <a:hlinkClick r:id="rId4"/>
              </a:rPr>
              <a:t>http://www.molodguard.ru/newphoto1877.jpg</a:t>
            </a:r>
            <a:r>
              <a:rPr lang="ru-RU" sz="1400" dirty="0" smtClean="0"/>
              <a:t> - памятник молодогвардейцам</a:t>
            </a:r>
          </a:p>
          <a:p>
            <a:pPr marL="177800" indent="-177800"/>
            <a:r>
              <a:rPr lang="en-US" sz="1400" u="sng" dirty="0" smtClean="0">
                <a:hlinkClick r:id="rId5"/>
              </a:rPr>
              <a:t>http://upload.wikimedia.org/wikipedia/commons/5/56/Bundesarchiv_Bild_183-1985-1003-020%2C_Richard_Sorge.jpg</a:t>
            </a:r>
            <a:r>
              <a:rPr lang="ru-RU" sz="1400" dirty="0" smtClean="0"/>
              <a:t> - </a:t>
            </a:r>
            <a:r>
              <a:rPr lang="ru-RU" sz="1400" dirty="0" err="1" smtClean="0"/>
              <a:t>Рихард</a:t>
            </a:r>
            <a:r>
              <a:rPr lang="ru-RU" sz="1400" dirty="0" smtClean="0"/>
              <a:t> </a:t>
            </a:r>
            <a:r>
              <a:rPr lang="ru-RU" sz="1400" dirty="0" err="1" smtClean="0"/>
              <a:t>Зорге</a:t>
            </a:r>
            <a:endParaRPr lang="ru-RU" sz="1400" dirty="0" smtClean="0"/>
          </a:p>
          <a:p>
            <a:pPr marL="177800" indent="-177800"/>
            <a:r>
              <a:rPr lang="en-US" sz="1400" dirty="0" smtClean="0">
                <a:hlinkClick r:id="rId6"/>
              </a:rPr>
              <a:t>http://portal.istra.ru/forum/uploads/post-7718-1298990750.jpg</a:t>
            </a:r>
            <a:r>
              <a:rPr lang="ru-RU" sz="1400" dirty="0" smtClean="0"/>
              <a:t>  - памятник </a:t>
            </a:r>
            <a:r>
              <a:rPr lang="ru-RU" sz="1400" dirty="0" err="1" smtClean="0"/>
              <a:t>Рихарду</a:t>
            </a:r>
            <a:r>
              <a:rPr lang="ru-RU" sz="1400" dirty="0" smtClean="0"/>
              <a:t> </a:t>
            </a:r>
            <a:r>
              <a:rPr lang="ru-RU" sz="1400" dirty="0" err="1" smtClean="0"/>
              <a:t>Зорге</a:t>
            </a:r>
            <a:r>
              <a:rPr lang="ru-RU" sz="1400" dirty="0" smtClean="0"/>
              <a:t> в Москве</a:t>
            </a:r>
          </a:p>
          <a:p>
            <a:pPr marL="180975" indent="-180975"/>
            <a:r>
              <a:rPr lang="en-US" sz="1400" u="sng" dirty="0" smtClean="0">
                <a:hlinkClick r:id="rId7"/>
              </a:rPr>
              <a:t>http://img15.nnm.ru/a/c/6/9/9/ebc9ac1b101e7d55f58f06b5476.gif</a:t>
            </a:r>
            <a:r>
              <a:rPr lang="ru-RU" sz="1400" dirty="0" smtClean="0"/>
              <a:t> - </a:t>
            </a:r>
            <a:r>
              <a:rPr lang="ru-RU" sz="1400" dirty="0" err="1" smtClean="0"/>
              <a:t>Маресьев</a:t>
            </a:r>
            <a:endParaRPr lang="ru-RU" sz="1400" dirty="0" smtClean="0"/>
          </a:p>
          <a:p>
            <a:pPr marL="180975" indent="-180975"/>
            <a:r>
              <a:rPr lang="en-US" sz="1400" u="sng" dirty="0" smtClean="0">
                <a:hlinkClick r:id="rId8"/>
              </a:rPr>
              <a:t>http://i014.radikal.ru/1105/8a/835236d9814b.jpg</a:t>
            </a:r>
            <a:r>
              <a:rPr lang="ru-RU" sz="1400" dirty="0" smtClean="0"/>
              <a:t> - </a:t>
            </a:r>
            <a:r>
              <a:rPr lang="ru-RU" sz="1400" dirty="0" err="1" smtClean="0"/>
              <a:t>Кожедуб</a:t>
            </a:r>
            <a:endParaRPr lang="ru-RU" sz="1400" dirty="0" smtClean="0"/>
          </a:p>
          <a:p>
            <a:pPr marL="180975" indent="-180975"/>
            <a:r>
              <a:rPr lang="en-US" sz="1400" dirty="0" smtClean="0">
                <a:hlinkClick r:id="rId9"/>
              </a:rPr>
              <a:t>http://coh1.ucoz.ru/-.jpg</a:t>
            </a:r>
            <a:r>
              <a:rPr lang="ru-RU" sz="1400" dirty="0" smtClean="0"/>
              <a:t>  - </a:t>
            </a:r>
            <a:r>
              <a:rPr lang="ru-RU" sz="1400" dirty="0" err="1" smtClean="0"/>
              <a:t>Гасттелло</a:t>
            </a:r>
            <a:endParaRPr lang="ru-RU" sz="1400" dirty="0" smtClean="0"/>
          </a:p>
          <a:p>
            <a:pPr marL="180975" indent="-180975"/>
            <a:r>
              <a:rPr lang="en-US" sz="1400" dirty="0" smtClean="0">
                <a:hlinkClick r:id="rId10"/>
              </a:rPr>
              <a:t>http://www.iseehistory.com/images/column_1316751259/matrosov.jpg</a:t>
            </a:r>
            <a:r>
              <a:rPr lang="ru-RU" sz="1400" dirty="0" smtClean="0"/>
              <a:t>  - А.Матросов</a:t>
            </a:r>
          </a:p>
          <a:p>
            <a:pPr marL="180975" indent="-180975"/>
            <a:r>
              <a:rPr lang="en-US" sz="1400" u="sng" dirty="0" smtClean="0">
                <a:hlinkClick r:id="rId11"/>
              </a:rPr>
              <a:t>http://www.tanya-and-sasha.ru/_ph/44/2/448821254.jpg</a:t>
            </a:r>
            <a:r>
              <a:rPr lang="ru-RU" sz="1400" dirty="0" smtClean="0"/>
              <a:t> - Панфилов</a:t>
            </a:r>
          </a:p>
          <a:p>
            <a:pPr marL="180975" indent="-180975"/>
            <a:r>
              <a:rPr lang="en-US" sz="1400" u="sng" dirty="0" smtClean="0">
                <a:hlinkClick r:id="rId12"/>
              </a:rPr>
              <a:t>http://mega.km.ru/bes_2004/DATA%5CPREV1998%5Cpk_017.jpg</a:t>
            </a:r>
            <a:r>
              <a:rPr lang="en-US" sz="1400" dirty="0" smtClean="0"/>
              <a:t> </a:t>
            </a:r>
            <a:r>
              <a:rPr lang="ru-RU" sz="1400" dirty="0" smtClean="0"/>
              <a:t> - Валя Котик</a:t>
            </a:r>
          </a:p>
          <a:p>
            <a:pPr marL="180975" indent="-180975"/>
            <a:r>
              <a:rPr lang="en-US" sz="1400" u="sng" dirty="0" smtClean="0">
                <a:hlinkClick r:id="rId13"/>
              </a:rPr>
              <a:t>http://kultura.admin-smolensk.ru/img/image/muzei/oblast/egorov/egorov3.jpg</a:t>
            </a:r>
            <a:r>
              <a:rPr lang="ru-RU" sz="1400" dirty="0" smtClean="0"/>
              <a:t> - Егоров</a:t>
            </a:r>
          </a:p>
          <a:p>
            <a:pPr marL="180975" indent="-180975"/>
            <a:r>
              <a:rPr lang="en-US" sz="1400" u="sng" dirty="0" smtClean="0">
                <a:hlinkClick r:id="rId14"/>
              </a:rPr>
              <a:t>http://www.muz.sch1451.edusite.ru/images/clip_image001.png</a:t>
            </a:r>
            <a:r>
              <a:rPr lang="ru-RU" sz="1400" dirty="0" smtClean="0"/>
              <a:t> - Лёня Голиков</a:t>
            </a:r>
          </a:p>
          <a:p>
            <a:pPr marL="180975" indent="-180975"/>
            <a:r>
              <a:rPr lang="en-US" sz="1400" u="sng" dirty="0" smtClean="0">
                <a:hlinkClick r:id="rId15"/>
              </a:rPr>
              <a:t>http://static.colnyshko.ru/big/deb05df16b19bff6c11b4ed4b2dcf7e9.gif</a:t>
            </a:r>
            <a:r>
              <a:rPr lang="ru-RU" sz="1400" dirty="0" smtClean="0"/>
              <a:t> - анимированная картинка с поздравлением</a:t>
            </a:r>
          </a:p>
          <a:p>
            <a:pPr marL="180975" indent="-180975"/>
            <a:r>
              <a:rPr lang="en-US" sz="1400" u="sng" dirty="0" smtClean="0">
                <a:hlinkClick r:id="rId16"/>
              </a:rPr>
              <a:t>http://s016.radikal.ru/i335/1105/be/d79c0dc7f7b0.gif</a:t>
            </a:r>
            <a:r>
              <a:rPr lang="ru-RU" sz="1400" dirty="0" smtClean="0"/>
              <a:t> - анимированная картинка «Никто не забыт и ничто не забыто» </a:t>
            </a:r>
          </a:p>
          <a:p>
            <a:pPr marL="177800" indent="-177800"/>
            <a:r>
              <a:rPr lang="en-US" sz="1400" u="sng" dirty="0" smtClean="0">
                <a:hlinkClick r:id="rId17"/>
              </a:rPr>
              <a:t>http</a:t>
            </a:r>
            <a:r>
              <a:rPr lang="ru-RU" sz="1400" u="sng" dirty="0" smtClean="0">
                <a:hlinkClick r:id="rId17"/>
              </a:rPr>
              <a:t>://</a:t>
            </a:r>
            <a:r>
              <a:rPr lang="en-US" sz="1400" u="sng" dirty="0" smtClean="0">
                <a:hlinkClick r:id="rId17"/>
              </a:rPr>
              <a:t>www</a:t>
            </a:r>
            <a:r>
              <a:rPr lang="ru-RU" sz="1400" u="sng" dirty="0" smtClean="0">
                <a:hlinkClick r:id="rId17"/>
              </a:rPr>
              <a:t>.</a:t>
            </a:r>
            <a:r>
              <a:rPr lang="en-US" sz="1400" u="sng" dirty="0" smtClean="0">
                <a:hlinkClick r:id="rId17"/>
              </a:rPr>
              <a:t>peoples</a:t>
            </a:r>
            <a:r>
              <a:rPr lang="ru-RU" sz="1400" u="sng" dirty="0" smtClean="0">
                <a:hlinkClick r:id="rId17"/>
              </a:rPr>
              <a:t>.</a:t>
            </a:r>
            <a:r>
              <a:rPr lang="en-US" sz="1400" u="sng" dirty="0" err="1" smtClean="0">
                <a:hlinkClick r:id="rId17"/>
              </a:rPr>
              <a:t>ru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smtClean="0">
                <a:hlinkClick r:id="rId17"/>
              </a:rPr>
              <a:t>military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smtClean="0">
                <a:hlinkClick r:id="rId17"/>
              </a:rPr>
              <a:t>commander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err="1" smtClean="0">
                <a:hlinkClick r:id="rId17"/>
              </a:rPr>
              <a:t>georgy</a:t>
            </a:r>
            <a:r>
              <a:rPr lang="ru-RU" sz="1400" u="sng" dirty="0" smtClean="0">
                <a:hlinkClick r:id="rId17"/>
              </a:rPr>
              <a:t>_</a:t>
            </a:r>
            <a:r>
              <a:rPr lang="en-US" sz="1400" u="sng" dirty="0" err="1" smtClean="0">
                <a:hlinkClick r:id="rId17"/>
              </a:rPr>
              <a:t>jukov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err="1" smtClean="0">
                <a:hlinkClick r:id="rId17"/>
              </a:rPr>
              <a:t>jukov</a:t>
            </a:r>
            <a:r>
              <a:rPr lang="ru-RU" sz="1400" u="sng" dirty="0" smtClean="0">
                <a:hlinkClick r:id="rId17"/>
              </a:rPr>
              <a:t>-12302007102536</a:t>
            </a:r>
            <a:r>
              <a:rPr lang="en-US" sz="1400" u="sng" dirty="0" err="1" smtClean="0">
                <a:hlinkClick r:id="rId17"/>
              </a:rPr>
              <a:t>HgI</a:t>
            </a:r>
            <a:r>
              <a:rPr lang="ru-RU" sz="1400" u="sng" dirty="0" smtClean="0">
                <a:hlinkClick r:id="rId17"/>
              </a:rPr>
              <a:t>.</a:t>
            </a:r>
            <a:r>
              <a:rPr lang="en-US" sz="1400" u="sng" dirty="0" smtClean="0">
                <a:hlinkClick r:id="rId17"/>
              </a:rPr>
              <a:t>jpg</a:t>
            </a:r>
            <a:r>
              <a:rPr lang="ru-RU" sz="1400" dirty="0" smtClean="0"/>
              <a:t>  - Г.К. Жуков</a:t>
            </a:r>
          </a:p>
          <a:p>
            <a:pPr marL="177800" indent="-177800"/>
            <a:r>
              <a:rPr lang="en-US" sz="1400" u="sng" dirty="0" smtClean="0">
                <a:hlinkClick r:id="rId18"/>
              </a:rPr>
              <a:t>http://stat17.privet.ru/lr/09171e7a86dfb2ae7e82d4e6229dd6e7</a:t>
            </a:r>
            <a:r>
              <a:rPr lang="ru-RU" sz="1400" dirty="0" smtClean="0">
                <a:hlinkClick r:id="rId18"/>
              </a:rPr>
              <a:t> - Рокоссовский К.К</a:t>
            </a:r>
            <a:r>
              <a:rPr lang="ru-RU" sz="1400" dirty="0" smtClean="0"/>
              <a:t>.</a:t>
            </a:r>
          </a:p>
          <a:p>
            <a:pPr marL="177800" indent="-177800"/>
            <a:r>
              <a:rPr lang="en-US" sz="1400" u="sng" dirty="0" smtClean="0">
                <a:hlinkClick r:id="rId19"/>
              </a:rPr>
              <a:t>http://s61.radikal.ru/i174/0903/80/b875b4b5bbdd.jpg</a:t>
            </a:r>
            <a:r>
              <a:rPr lang="ru-RU" sz="1400" dirty="0" smtClean="0"/>
              <a:t> - Конев Иван Степанович </a:t>
            </a:r>
          </a:p>
          <a:p>
            <a:pPr marL="177800" indent="-177800"/>
            <a:r>
              <a:rPr lang="ru-RU" sz="1400" u="sng" dirty="0" smtClean="0">
                <a:hlinkClick r:id="rId20"/>
              </a:rPr>
              <a:t>http://udaff.com/image/14/2/140225.jpg</a:t>
            </a:r>
            <a:r>
              <a:rPr lang="ru-RU" sz="1400" dirty="0" smtClean="0"/>
              <a:t> </a:t>
            </a:r>
            <a:r>
              <a:rPr lang="ru-RU" sz="1400" b="1" dirty="0" smtClean="0"/>
              <a:t>- </a:t>
            </a:r>
            <a:r>
              <a:rPr lang="ru-RU" sz="1400" dirty="0" smtClean="0"/>
              <a:t>Кулик Г.И.</a:t>
            </a:r>
          </a:p>
          <a:p>
            <a:pPr marL="177800" indent="-177800"/>
            <a:r>
              <a:rPr lang="ru-RU" sz="1400" u="sng" dirty="0" smtClean="0">
                <a:hlinkClick r:id="rId21"/>
              </a:rPr>
              <a:t>http://www.echo.msk.ru/att/element-699683-misc-0.jpg</a:t>
            </a:r>
            <a:r>
              <a:rPr lang="ru-RU" sz="1400" dirty="0" smtClean="0"/>
              <a:t> - Василевский Александр Михайлович</a:t>
            </a:r>
          </a:p>
          <a:p>
            <a:pPr marL="177800" indent="-177800"/>
            <a:r>
              <a:rPr lang="ru-RU" sz="1400" u="sng" dirty="0" smtClean="0">
                <a:hlinkClick r:id="rId22"/>
              </a:rPr>
              <a:t>http://sammler.ru/uploads/post-6-1141150100.jpg</a:t>
            </a:r>
            <a:r>
              <a:rPr lang="ru-RU" sz="1400" dirty="0" smtClean="0"/>
              <a:t> - наградной документ Василевского</a:t>
            </a:r>
          </a:p>
          <a:p>
            <a:pPr marL="177800" indent="-177800"/>
            <a:r>
              <a:rPr lang="ru-RU" sz="1400" u="sng" dirty="0" smtClean="0">
                <a:hlinkClick r:id="rId23"/>
              </a:rPr>
              <a:t>http://logmarket.christihouse.ru/nagrada/nagrad/nagr.h43.jpg</a:t>
            </a:r>
            <a:r>
              <a:rPr lang="ru-RU" sz="1400" dirty="0" smtClean="0"/>
              <a:t> - Орден Победы</a:t>
            </a:r>
          </a:p>
          <a:p>
            <a:pPr marL="180975" indent="-180975">
              <a:defRPr/>
            </a:pPr>
            <a:r>
              <a:rPr lang="ru-RU" sz="1400" u="sng" dirty="0" smtClean="0">
                <a:hlinkClick r:id="rId24"/>
              </a:rPr>
              <a:t>http://img-fotki.yandex.ru/get/4307/balykvlad.88/0_3ba37_ed0d26c8_XL</a:t>
            </a:r>
            <a:r>
              <a:rPr lang="ru-RU" sz="1400" dirty="0" smtClean="0"/>
              <a:t> - в землянке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25"/>
              </a:rPr>
              <a:t>http</a:t>
            </a:r>
            <a:r>
              <a:rPr lang="ru-RU" sz="1400" u="sng" dirty="0" smtClean="0">
                <a:hlinkClick r:id="rId25"/>
              </a:rPr>
              <a:t>://</a:t>
            </a:r>
            <a:r>
              <a:rPr lang="en-US" sz="1400" u="sng" dirty="0" err="1" smtClean="0">
                <a:hlinkClick r:id="rId25"/>
              </a:rPr>
              <a:t>edu</a:t>
            </a:r>
            <a:r>
              <a:rPr lang="ru-RU" sz="1400" u="sng" dirty="0" smtClean="0">
                <a:hlinkClick r:id="rId25"/>
              </a:rPr>
              <a:t>.</a:t>
            </a:r>
            <a:r>
              <a:rPr lang="en-US" sz="1400" u="sng" dirty="0" smtClean="0">
                <a:hlinkClick r:id="rId25"/>
              </a:rPr>
              <a:t>of</a:t>
            </a:r>
            <a:r>
              <a:rPr lang="ru-RU" sz="1400" u="sng" dirty="0" smtClean="0">
                <a:hlinkClick r:id="rId25"/>
              </a:rPr>
              <a:t>.</a:t>
            </a:r>
            <a:r>
              <a:rPr lang="en-US" sz="1400" u="sng" dirty="0" err="1" smtClean="0">
                <a:hlinkClick r:id="rId25"/>
              </a:rPr>
              <a:t>ru</a:t>
            </a:r>
            <a:r>
              <a:rPr lang="ru-RU" sz="1400" u="sng" dirty="0" smtClean="0">
                <a:hlinkClick r:id="rId25"/>
              </a:rPr>
              <a:t>/</a:t>
            </a:r>
            <a:r>
              <a:rPr lang="en-US" sz="1400" u="sng" dirty="0" smtClean="0">
                <a:hlinkClick r:id="rId25"/>
              </a:rPr>
              <a:t>attach</a:t>
            </a:r>
            <a:r>
              <a:rPr lang="ru-RU" sz="1400" u="sng" dirty="0" smtClean="0">
                <a:hlinkClick r:id="rId25"/>
              </a:rPr>
              <a:t>.</a:t>
            </a:r>
            <a:r>
              <a:rPr lang="en-US" sz="1400" u="sng" dirty="0" smtClean="0">
                <a:hlinkClick r:id="rId25"/>
              </a:rPr>
              <a:t>asp</a:t>
            </a:r>
            <a:r>
              <a:rPr lang="ru-RU" sz="1400" u="sng" dirty="0" smtClean="0">
                <a:hlinkClick r:id="rId25"/>
              </a:rPr>
              <a:t>?</a:t>
            </a:r>
            <a:r>
              <a:rPr lang="en-US" sz="1400" u="sng" dirty="0" smtClean="0">
                <a:hlinkClick r:id="rId25"/>
              </a:rPr>
              <a:t>a</a:t>
            </a:r>
            <a:r>
              <a:rPr lang="ru-RU" sz="1400" u="sng" dirty="0" smtClean="0">
                <a:hlinkClick r:id="rId25"/>
              </a:rPr>
              <a:t>_</a:t>
            </a:r>
            <a:r>
              <a:rPr lang="en-US" sz="1400" u="sng" dirty="0" smtClean="0">
                <a:hlinkClick r:id="rId25"/>
              </a:rPr>
              <a:t>no</a:t>
            </a:r>
            <a:r>
              <a:rPr lang="ru-RU" sz="1400" u="sng" dirty="0" smtClean="0">
                <a:hlinkClick r:id="rId25"/>
              </a:rPr>
              <a:t>=66976</a:t>
            </a:r>
            <a:r>
              <a:rPr lang="ru-RU" sz="1400" dirty="0" smtClean="0"/>
              <a:t> - фото с надписью «Вставай, страна огромная!»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26"/>
              </a:rPr>
              <a:t>http</a:t>
            </a:r>
            <a:r>
              <a:rPr lang="ru-RU" sz="1400" u="sng" dirty="0" smtClean="0">
                <a:hlinkClick r:id="rId26"/>
              </a:rPr>
              <a:t>://</a:t>
            </a:r>
            <a:r>
              <a:rPr lang="en-US" sz="1400" u="sng" dirty="0" smtClean="0">
                <a:hlinkClick r:id="rId26"/>
              </a:rPr>
              <a:t>stat</a:t>
            </a:r>
            <a:r>
              <a:rPr lang="ru-RU" sz="1400" u="sng" dirty="0" smtClean="0">
                <a:hlinkClick r:id="rId26"/>
              </a:rPr>
              <a:t>18.</a:t>
            </a:r>
            <a:r>
              <a:rPr lang="en-US" sz="1400" u="sng" dirty="0" smtClean="0">
                <a:hlinkClick r:id="rId26"/>
              </a:rPr>
              <a:t>privet</a:t>
            </a:r>
            <a:r>
              <a:rPr lang="ru-RU" sz="1400" u="sng" dirty="0" smtClean="0">
                <a:hlinkClick r:id="rId26"/>
              </a:rPr>
              <a:t>.</a:t>
            </a:r>
            <a:r>
              <a:rPr lang="en-US" sz="1400" u="sng" dirty="0" err="1" smtClean="0">
                <a:hlinkClick r:id="rId26"/>
              </a:rPr>
              <a:t>ru</a:t>
            </a:r>
            <a:r>
              <a:rPr lang="ru-RU" sz="1400" u="sng" dirty="0" smtClean="0">
                <a:hlinkClick r:id="rId26"/>
              </a:rPr>
              <a:t>/</a:t>
            </a:r>
            <a:r>
              <a:rPr lang="en-US" sz="1400" u="sng" dirty="0" err="1" smtClean="0">
                <a:hlinkClick r:id="rId26"/>
              </a:rPr>
              <a:t>lr</a:t>
            </a:r>
            <a:r>
              <a:rPr lang="ru-RU" sz="1400" u="sng" dirty="0" smtClean="0">
                <a:hlinkClick r:id="rId26"/>
              </a:rPr>
              <a:t>/0</a:t>
            </a:r>
            <a:r>
              <a:rPr lang="en-US" sz="1400" u="sng" dirty="0" smtClean="0">
                <a:hlinkClick r:id="rId26"/>
              </a:rPr>
              <a:t>a</a:t>
            </a:r>
            <a:r>
              <a:rPr lang="ru-RU" sz="1400" u="sng" dirty="0" smtClean="0">
                <a:hlinkClick r:id="rId26"/>
              </a:rPr>
              <a:t>120</a:t>
            </a:r>
            <a:r>
              <a:rPr lang="en-US" sz="1400" u="sng" dirty="0" smtClean="0">
                <a:hlinkClick r:id="rId26"/>
              </a:rPr>
              <a:t>d</a:t>
            </a:r>
            <a:r>
              <a:rPr lang="ru-RU" sz="1400" u="sng" dirty="0" smtClean="0">
                <a:hlinkClick r:id="rId26"/>
              </a:rPr>
              <a:t>3</a:t>
            </a:r>
            <a:r>
              <a:rPr lang="en-US" sz="1400" u="sng" dirty="0" smtClean="0">
                <a:hlinkClick r:id="rId26"/>
              </a:rPr>
              <a:t>d</a:t>
            </a:r>
            <a:r>
              <a:rPr lang="ru-RU" sz="1400" u="sng" dirty="0" smtClean="0">
                <a:hlinkClick r:id="rId26"/>
              </a:rPr>
              <a:t>4867</a:t>
            </a:r>
            <a:r>
              <a:rPr lang="en-US" sz="1400" u="sng" dirty="0" smtClean="0">
                <a:hlinkClick r:id="rId26"/>
              </a:rPr>
              <a:t>f</a:t>
            </a:r>
            <a:r>
              <a:rPr lang="ru-RU" sz="1400" u="sng" dirty="0" smtClean="0">
                <a:hlinkClick r:id="rId26"/>
              </a:rPr>
              <a:t>9</a:t>
            </a:r>
            <a:r>
              <a:rPr lang="en-US" sz="1400" u="sng" dirty="0" smtClean="0">
                <a:hlinkClick r:id="rId26"/>
              </a:rPr>
              <a:t>d</a:t>
            </a:r>
            <a:r>
              <a:rPr lang="ru-RU" sz="1400" u="sng" dirty="0" smtClean="0">
                <a:hlinkClick r:id="rId26"/>
              </a:rPr>
              <a:t>0</a:t>
            </a:r>
            <a:r>
              <a:rPr lang="en-US" sz="1400" u="sng" dirty="0" smtClean="0">
                <a:hlinkClick r:id="rId26"/>
              </a:rPr>
              <a:t>e</a:t>
            </a:r>
            <a:r>
              <a:rPr lang="ru-RU" sz="1400" u="sng" dirty="0" smtClean="0">
                <a:hlinkClick r:id="rId26"/>
              </a:rPr>
              <a:t>08026</a:t>
            </a:r>
            <a:r>
              <a:rPr lang="en-US" sz="1400" u="sng" dirty="0" smtClean="0">
                <a:hlinkClick r:id="rId26"/>
              </a:rPr>
              <a:t>f</a:t>
            </a:r>
            <a:r>
              <a:rPr lang="ru-RU" sz="1400" u="sng" dirty="0" smtClean="0">
                <a:hlinkClick r:id="rId26"/>
              </a:rPr>
              <a:t>3964583</a:t>
            </a:r>
            <a:r>
              <a:rPr lang="en-US" sz="1400" u="sng" dirty="0" err="1" smtClean="0">
                <a:hlinkClick r:id="rId26"/>
              </a:rPr>
              <a:t>ce</a:t>
            </a:r>
            <a:r>
              <a:rPr lang="ru-RU" sz="1400" dirty="0" smtClean="0"/>
              <a:t> - памятная доска, посвящённая песне «В землянке»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27"/>
              </a:rPr>
              <a:t>http</a:t>
            </a:r>
            <a:r>
              <a:rPr lang="ru-RU" sz="1400" u="sng" dirty="0" smtClean="0">
                <a:hlinkClick r:id="rId27"/>
              </a:rPr>
              <a:t>://</a:t>
            </a:r>
            <a:r>
              <a:rPr lang="en-US" sz="1400" u="sng" dirty="0" smtClean="0">
                <a:hlinkClick r:id="rId27"/>
              </a:rPr>
              <a:t>www</a:t>
            </a:r>
            <a:r>
              <a:rPr lang="ru-RU" sz="1400" u="sng" dirty="0" smtClean="0">
                <a:hlinkClick r:id="rId27"/>
              </a:rPr>
              <a:t>.</a:t>
            </a:r>
            <a:r>
              <a:rPr lang="en-US" sz="1400" u="sng" dirty="0" err="1" smtClean="0">
                <a:hlinkClick r:id="rId27"/>
              </a:rPr>
              <a:t>dzena</a:t>
            </a:r>
            <a:r>
              <a:rPr lang="ru-RU" sz="1400" u="sng" dirty="0" smtClean="0">
                <a:hlinkClick r:id="rId27"/>
              </a:rPr>
              <a:t>.</a:t>
            </a:r>
            <a:r>
              <a:rPr lang="en-US" sz="1400" u="sng" dirty="0" smtClean="0">
                <a:hlinkClick r:id="rId27"/>
              </a:rPr>
              <a:t>net</a:t>
            </a:r>
            <a:r>
              <a:rPr lang="ru-RU" sz="1400" u="sng" dirty="0" smtClean="0">
                <a:hlinkClick r:id="rId27"/>
              </a:rPr>
              <a:t>/</a:t>
            </a:r>
            <a:r>
              <a:rPr lang="en-US" sz="1400" u="sng" dirty="0" smtClean="0">
                <a:hlinkClick r:id="rId27"/>
              </a:rPr>
              <a:t>upload</a:t>
            </a:r>
            <a:r>
              <a:rPr lang="ru-RU" sz="1400" u="sng" dirty="0" smtClean="0">
                <a:hlinkClick r:id="rId27"/>
              </a:rPr>
              <a:t>/</a:t>
            </a:r>
            <a:r>
              <a:rPr lang="en-US" sz="1400" u="sng" dirty="0" err="1" smtClean="0">
                <a:hlinkClick r:id="rId27"/>
              </a:rPr>
              <a:t>iblock</a:t>
            </a:r>
            <a:r>
              <a:rPr lang="ru-RU" sz="1400" u="sng" dirty="0" smtClean="0">
                <a:hlinkClick r:id="rId27"/>
              </a:rPr>
              <a:t>/56</a:t>
            </a:r>
            <a:r>
              <a:rPr lang="en-US" sz="1400" u="sng" dirty="0" smtClean="0">
                <a:hlinkClick r:id="rId27"/>
              </a:rPr>
              <a:t>e</a:t>
            </a:r>
            <a:r>
              <a:rPr lang="ru-RU" sz="1400" u="sng" dirty="0" smtClean="0">
                <a:hlinkClick r:id="rId27"/>
              </a:rPr>
              <a:t>/</a:t>
            </a:r>
            <a:r>
              <a:rPr lang="en-US" sz="1400" u="sng" dirty="0" err="1" smtClean="0">
                <a:hlinkClick r:id="rId27"/>
              </a:rPr>
              <a:t>img</a:t>
            </a:r>
            <a:r>
              <a:rPr lang="ru-RU" sz="1400" u="sng" dirty="0" smtClean="0">
                <a:hlinkClick r:id="rId27"/>
              </a:rPr>
              <a:t>_1941.</a:t>
            </a:r>
            <a:r>
              <a:rPr lang="en-US" sz="1400" u="sng" dirty="0" smtClean="0">
                <a:hlinkClick r:id="rId27"/>
              </a:rPr>
              <a:t>jpg</a:t>
            </a:r>
            <a:r>
              <a:rPr lang="ru-RU" sz="1400" dirty="0" smtClean="0"/>
              <a:t> - открытка «9мая»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28"/>
              </a:rPr>
              <a:t>http</a:t>
            </a:r>
            <a:r>
              <a:rPr lang="ru-RU" sz="1400" u="sng" dirty="0" smtClean="0">
                <a:hlinkClick r:id="rId28"/>
              </a:rPr>
              <a:t>://</a:t>
            </a:r>
            <a:r>
              <a:rPr lang="en-US" sz="1400" u="sng" dirty="0" smtClean="0">
                <a:hlinkClick r:id="rId28"/>
              </a:rPr>
              <a:t>s</a:t>
            </a:r>
            <a:r>
              <a:rPr lang="ru-RU" sz="1400" u="sng" dirty="0" smtClean="0">
                <a:hlinkClick r:id="rId28"/>
              </a:rPr>
              <a:t>43.</a:t>
            </a:r>
            <a:r>
              <a:rPr lang="en-US" sz="1400" u="sng" dirty="0" err="1" smtClean="0">
                <a:hlinkClick r:id="rId28"/>
              </a:rPr>
              <a:t>radikal</a:t>
            </a:r>
            <a:r>
              <a:rPr lang="ru-RU" sz="1400" u="sng" dirty="0" smtClean="0">
                <a:hlinkClick r:id="rId28"/>
              </a:rPr>
              <a:t>.</a:t>
            </a:r>
            <a:r>
              <a:rPr lang="en-US" sz="1400" u="sng" dirty="0" err="1" smtClean="0">
                <a:hlinkClick r:id="rId28"/>
              </a:rPr>
              <a:t>ru</a:t>
            </a:r>
            <a:r>
              <a:rPr lang="ru-RU" sz="1400" u="sng" dirty="0" smtClean="0">
                <a:hlinkClick r:id="rId28"/>
              </a:rPr>
              <a:t>/</a:t>
            </a:r>
            <a:r>
              <a:rPr lang="en-US" sz="1400" u="sng" dirty="0" err="1" smtClean="0">
                <a:hlinkClick r:id="rId28"/>
              </a:rPr>
              <a:t>i</a:t>
            </a:r>
            <a:r>
              <a:rPr lang="ru-RU" sz="1400" u="sng" dirty="0" smtClean="0">
                <a:hlinkClick r:id="rId28"/>
              </a:rPr>
              <a:t>099/1105/2</a:t>
            </a:r>
            <a:r>
              <a:rPr lang="en-US" sz="1400" u="sng" dirty="0" smtClean="0">
                <a:hlinkClick r:id="rId28"/>
              </a:rPr>
              <a:t>e</a:t>
            </a:r>
            <a:r>
              <a:rPr lang="ru-RU" sz="1400" u="sng" dirty="0" smtClean="0">
                <a:hlinkClick r:id="rId28"/>
              </a:rPr>
              <a:t>/77</a:t>
            </a:r>
            <a:r>
              <a:rPr lang="en-US" sz="1400" u="sng" dirty="0" smtClean="0">
                <a:hlinkClick r:id="rId28"/>
              </a:rPr>
              <a:t>c</a:t>
            </a:r>
            <a:r>
              <a:rPr lang="ru-RU" sz="1400" u="sng" dirty="0" smtClean="0">
                <a:hlinkClick r:id="rId28"/>
              </a:rPr>
              <a:t>497456</a:t>
            </a:r>
            <a:r>
              <a:rPr lang="en-US" sz="1400" u="sng" dirty="0" smtClean="0">
                <a:hlinkClick r:id="rId28"/>
              </a:rPr>
              <a:t>e</a:t>
            </a:r>
            <a:r>
              <a:rPr lang="ru-RU" sz="1400" u="sng" dirty="0" smtClean="0">
                <a:hlinkClick r:id="rId28"/>
              </a:rPr>
              <a:t>51.</a:t>
            </a:r>
            <a:r>
              <a:rPr lang="en-US" sz="1400" u="sng" dirty="0" smtClean="0">
                <a:hlinkClick r:id="rId28"/>
              </a:rPr>
              <a:t>gif</a:t>
            </a:r>
            <a:r>
              <a:rPr lang="ru-RU" sz="1400" dirty="0" smtClean="0"/>
              <a:t>  - ночной салют  на фоне Кремля, анимация</a:t>
            </a:r>
          </a:p>
          <a:p>
            <a:pPr marL="177800" indent="-177800"/>
            <a:r>
              <a:rPr lang="en-US" sz="1200" u="sng" dirty="0" smtClean="0">
                <a:hlinkClick r:id="rId29"/>
              </a:rPr>
              <a:t>http</a:t>
            </a:r>
            <a:r>
              <a:rPr lang="ru-RU" sz="1200" u="sng" dirty="0" smtClean="0">
                <a:hlinkClick r:id="rId29"/>
              </a:rPr>
              <a:t>://</a:t>
            </a:r>
            <a:r>
              <a:rPr lang="en-US" sz="1200" u="sng" dirty="0" smtClean="0">
                <a:hlinkClick r:id="rId29"/>
              </a:rPr>
              <a:t>www</a:t>
            </a:r>
            <a:r>
              <a:rPr lang="ru-RU" sz="1200" u="sng" dirty="0" smtClean="0">
                <a:hlinkClick r:id="rId29"/>
              </a:rPr>
              <a:t>.</a:t>
            </a:r>
            <a:r>
              <a:rPr lang="en-US" sz="1200" u="sng" dirty="0" err="1" smtClean="0">
                <a:hlinkClick r:id="rId29"/>
              </a:rPr>
              <a:t>libex</a:t>
            </a:r>
            <a:r>
              <a:rPr lang="ru-RU" sz="1200" u="sng" dirty="0" smtClean="0">
                <a:hlinkClick r:id="rId29"/>
              </a:rPr>
              <a:t>.</a:t>
            </a:r>
            <a:r>
              <a:rPr lang="en-US" sz="1200" u="sng" dirty="0" err="1" smtClean="0">
                <a:hlinkClick r:id="rId29"/>
              </a:rPr>
              <a:t>ru</a:t>
            </a:r>
            <a:r>
              <a:rPr lang="ru-RU" sz="1200" u="sng" dirty="0" smtClean="0">
                <a:hlinkClick r:id="rId29"/>
              </a:rPr>
              <a:t>/</a:t>
            </a:r>
            <a:r>
              <a:rPr lang="en-US" sz="1200" u="sng" dirty="0" err="1" smtClean="0">
                <a:hlinkClick r:id="rId29"/>
              </a:rPr>
              <a:t>dimg</a:t>
            </a:r>
            <a:r>
              <a:rPr lang="ru-RU" sz="1200" u="sng" dirty="0" smtClean="0">
                <a:hlinkClick r:id="rId29"/>
              </a:rPr>
              <a:t>/1</a:t>
            </a:r>
            <a:r>
              <a:rPr lang="en-US" sz="1200" u="sng" dirty="0" err="1" smtClean="0">
                <a:hlinkClick r:id="rId29"/>
              </a:rPr>
              <a:t>ef</a:t>
            </a:r>
            <a:r>
              <a:rPr lang="ru-RU" sz="1200" u="sng" dirty="0" smtClean="0">
                <a:hlinkClick r:id="rId29"/>
              </a:rPr>
              <a:t>19.</a:t>
            </a:r>
            <a:r>
              <a:rPr lang="en-US" sz="1200" u="sng" dirty="0" smtClean="0">
                <a:hlinkClick r:id="rId29"/>
              </a:rPr>
              <a:t>jpg</a:t>
            </a:r>
            <a:r>
              <a:rPr lang="ru-RU" sz="1400" dirty="0" smtClean="0"/>
              <a:t> - «Василий Тёркин»</a:t>
            </a:r>
          </a:p>
          <a:p>
            <a:pPr marL="177800" indent="-177800"/>
            <a:r>
              <a:rPr lang="en-US" sz="1200" u="sng" dirty="0" smtClean="0">
                <a:hlinkClick r:id="rId30"/>
              </a:rPr>
              <a:t>http://www.cemus.uu.se/dokument/sbr2007/bilder/dsch.jpg</a:t>
            </a:r>
            <a:r>
              <a:rPr lang="ru-RU" sz="1200" dirty="0" smtClean="0"/>
              <a:t> </a:t>
            </a:r>
            <a:r>
              <a:rPr lang="ru-RU" sz="1400" dirty="0" smtClean="0"/>
              <a:t> - Шостакович Д.Д.</a:t>
            </a:r>
          </a:p>
          <a:p>
            <a:pPr marL="177800" indent="-177800"/>
            <a:r>
              <a:rPr lang="ru-RU" sz="1200" u="sng" dirty="0" smtClean="0">
                <a:hlinkClick r:id="rId31"/>
              </a:rPr>
              <a:t>http://amazingdata.com/mediadata/Image/0200906251336171002.jpg</a:t>
            </a:r>
            <a:r>
              <a:rPr lang="ru-RU" sz="1400" dirty="0" smtClean="0"/>
              <a:t> - плакат </a:t>
            </a:r>
            <a:r>
              <a:rPr lang="ru-RU" sz="1400" dirty="0" err="1" smtClean="0"/>
              <a:t>Кукрыниксов</a:t>
            </a:r>
            <a:endParaRPr lang="ru-RU" sz="1400" dirty="0" smtClean="0"/>
          </a:p>
          <a:p>
            <a:pPr marL="177800" indent="-177800"/>
            <a:r>
              <a:rPr lang="ru-RU" sz="1200" u="sng" dirty="0" smtClean="0">
                <a:hlinkClick r:id="rId32"/>
              </a:rPr>
              <a:t>http://i.blog.fontanka.ru/photos/2011/05/800x600_0DUBWLuiqCOnLv14BceM.jpg</a:t>
            </a:r>
            <a:r>
              <a:rPr lang="ru-RU" sz="1400" dirty="0" smtClean="0"/>
              <a:t> - плакат </a:t>
            </a:r>
            <a:r>
              <a:rPr lang="ru-RU" sz="1400" dirty="0" err="1" smtClean="0"/>
              <a:t>Кукрыниксов</a:t>
            </a:r>
            <a:endParaRPr lang="ru-RU" sz="1400" dirty="0" smtClean="0"/>
          </a:p>
          <a:p>
            <a:pPr marL="177800" indent="-177800"/>
            <a:r>
              <a:rPr lang="ru-RU" sz="1200" u="sng" dirty="0" smtClean="0">
                <a:hlinkClick r:id="rId33"/>
              </a:rPr>
              <a:t>http://valenik.narod.ru/vsesvit/vidvs/5/50/503/5037/a/5037n011.jpg</a:t>
            </a:r>
            <a:r>
              <a:rPr lang="ru-RU" sz="1200" dirty="0" smtClean="0"/>
              <a:t> </a:t>
            </a:r>
            <a:r>
              <a:rPr lang="ru-RU" sz="1400" dirty="0" smtClean="0"/>
              <a:t> - плакат </a:t>
            </a:r>
            <a:r>
              <a:rPr lang="ru-RU" sz="1400" dirty="0" err="1" smtClean="0"/>
              <a:t>Кукрыниксов</a:t>
            </a:r>
            <a:endParaRPr lang="ru-RU" sz="1400" dirty="0" smtClean="0"/>
          </a:p>
          <a:p>
            <a:pPr marL="180975" indent="-180975">
              <a:defRPr/>
            </a:pPr>
            <a:r>
              <a:rPr lang="en-US" sz="1400" u="sng" dirty="0" smtClean="0">
                <a:hlinkClick r:id="rId34"/>
              </a:rPr>
              <a:t>http</a:t>
            </a:r>
            <a:r>
              <a:rPr lang="ru-RU" sz="1400" u="sng" dirty="0" smtClean="0">
                <a:hlinkClick r:id="rId34"/>
              </a:rPr>
              <a:t>://</a:t>
            </a:r>
            <a:r>
              <a:rPr lang="en-US" sz="1400" u="sng" dirty="0" smtClean="0">
                <a:hlinkClick r:id="rId34"/>
              </a:rPr>
              <a:t>dc</a:t>
            </a:r>
            <a:r>
              <a:rPr lang="ru-RU" sz="1400" u="sng" dirty="0" smtClean="0">
                <a:hlinkClick r:id="rId34"/>
              </a:rPr>
              <a:t>2.</a:t>
            </a:r>
            <a:r>
              <a:rPr lang="en-US" sz="1400" u="sng" dirty="0" smtClean="0">
                <a:hlinkClick r:id="rId34"/>
              </a:rPr>
              <a:t>net</a:t>
            </a:r>
            <a:r>
              <a:rPr lang="ru-RU" sz="1400" u="sng" dirty="0" smtClean="0">
                <a:hlinkClick r:id="rId34"/>
              </a:rPr>
              <a:t>23.</a:t>
            </a:r>
            <a:r>
              <a:rPr lang="en-US" sz="1400" u="sng" dirty="0" smtClean="0">
                <a:hlinkClick r:id="rId34"/>
              </a:rPr>
              <a:t>info</a:t>
            </a:r>
            <a:r>
              <a:rPr lang="ru-RU" sz="1400" u="sng" dirty="0" smtClean="0">
                <a:hlinkClick r:id="rId34"/>
              </a:rPr>
              <a:t>/</a:t>
            </a:r>
            <a:r>
              <a:rPr lang="en-US" sz="1400" u="sng" dirty="0" smtClean="0">
                <a:hlinkClick r:id="rId34"/>
              </a:rPr>
              <a:t>uploads</a:t>
            </a:r>
            <a:r>
              <a:rPr lang="ru-RU" sz="1400" u="sng" dirty="0" smtClean="0">
                <a:hlinkClick r:id="rId34"/>
              </a:rPr>
              <a:t>/</a:t>
            </a:r>
            <a:r>
              <a:rPr lang="en-US" sz="1400" u="sng" dirty="0" smtClean="0">
                <a:hlinkClick r:id="rId34"/>
              </a:rPr>
              <a:t>posts</a:t>
            </a:r>
            <a:r>
              <a:rPr lang="ru-RU" sz="1400" u="sng" dirty="0" smtClean="0">
                <a:hlinkClick r:id="rId34"/>
              </a:rPr>
              <a:t>/2010-05/1272980549_1.</a:t>
            </a:r>
            <a:r>
              <a:rPr lang="en-US" sz="1400" u="sng" dirty="0" smtClean="0">
                <a:hlinkClick r:id="rId34"/>
              </a:rPr>
              <a:t>jpg</a:t>
            </a:r>
            <a:r>
              <a:rPr lang="ru-RU" sz="1400" dirty="0" smtClean="0"/>
              <a:t> - стела Севастополь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35"/>
              </a:rPr>
              <a:t>http</a:t>
            </a:r>
            <a:r>
              <a:rPr lang="ru-RU" sz="1400" u="sng" dirty="0" smtClean="0">
                <a:hlinkClick r:id="rId35"/>
              </a:rPr>
              <a:t>://</a:t>
            </a:r>
            <a:r>
              <a:rPr lang="en-US" sz="1400" u="sng" dirty="0" err="1" smtClean="0">
                <a:hlinkClick r:id="rId35"/>
              </a:rPr>
              <a:t>gazetka</a:t>
            </a:r>
            <a:r>
              <a:rPr lang="ru-RU" sz="1400" u="sng" dirty="0" smtClean="0">
                <a:hlinkClick r:id="rId35"/>
              </a:rPr>
              <a:t>.</a:t>
            </a:r>
            <a:r>
              <a:rPr lang="en-US" sz="1400" u="sng" dirty="0" err="1" smtClean="0">
                <a:hlinkClick r:id="rId35"/>
              </a:rPr>
              <a:t>narod</a:t>
            </a:r>
            <a:r>
              <a:rPr lang="ru-RU" sz="1400" u="sng" dirty="0" smtClean="0">
                <a:hlinkClick r:id="rId35"/>
              </a:rPr>
              <a:t>.</a:t>
            </a:r>
            <a:r>
              <a:rPr lang="en-US" sz="1400" u="sng" dirty="0" err="1" smtClean="0">
                <a:hlinkClick r:id="rId35"/>
              </a:rPr>
              <a:t>ru</a:t>
            </a:r>
            <a:r>
              <a:rPr lang="ru-RU" sz="1400" u="sng" dirty="0" smtClean="0">
                <a:hlinkClick r:id="rId35"/>
              </a:rPr>
              <a:t>/015.</a:t>
            </a:r>
            <a:r>
              <a:rPr lang="en-US" sz="1400" u="sng" dirty="0" smtClean="0">
                <a:hlinkClick r:id="rId35"/>
              </a:rPr>
              <a:t>jpg</a:t>
            </a:r>
            <a:r>
              <a:rPr lang="ru-RU" sz="1400" dirty="0" smtClean="0"/>
              <a:t> - памятник в Севастополе</a:t>
            </a:r>
          </a:p>
          <a:p>
            <a:pPr marL="177800" indent="-177800"/>
            <a:endParaRPr lang="ru-RU" sz="1400" dirty="0" smtClean="0"/>
          </a:p>
          <a:p>
            <a:pPr marL="177800" indent="-177800"/>
            <a:endParaRPr lang="ru-RU" sz="1400" dirty="0" smtClean="0"/>
          </a:p>
          <a:p>
            <a:pPr marL="177800" indent="-177800"/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0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 изображений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714356"/>
            <a:ext cx="8786874" cy="5857916"/>
          </a:xfrm>
        </p:spPr>
        <p:txBody>
          <a:bodyPr>
            <a:normAutofit fontScale="92500" lnSpcReduction="20000"/>
          </a:bodyPr>
          <a:lstStyle/>
          <a:p>
            <a:pPr marL="180975" indent="-180975"/>
            <a:r>
              <a:rPr lang="en-US" sz="1400" u="sng" dirty="0" smtClean="0">
                <a:hlinkClick r:id="rId2"/>
              </a:rPr>
              <a:t>http</a:t>
            </a:r>
            <a:r>
              <a:rPr lang="ru-RU" sz="1400" u="sng" dirty="0" smtClean="0">
                <a:hlinkClick r:id="rId2"/>
              </a:rPr>
              <a:t>://</a:t>
            </a:r>
            <a:r>
              <a:rPr lang="en-US" sz="1400" u="sng" dirty="0" err="1" smtClean="0">
                <a:hlinkClick r:id="rId2"/>
              </a:rPr>
              <a:t>img</a:t>
            </a:r>
            <a:r>
              <a:rPr lang="ru-RU" sz="1400" u="sng" dirty="0" smtClean="0">
                <a:hlinkClick r:id="rId2"/>
              </a:rPr>
              <a:t>-</a:t>
            </a:r>
            <a:r>
              <a:rPr lang="en-US" sz="1400" u="sng" dirty="0" err="1" smtClean="0">
                <a:hlinkClick r:id="rId2"/>
              </a:rPr>
              <a:t>fotki</a:t>
            </a:r>
            <a:r>
              <a:rPr lang="ru-RU" sz="1400" u="sng" dirty="0" smtClean="0">
                <a:hlinkClick r:id="rId2"/>
              </a:rPr>
              <a:t>.</a:t>
            </a:r>
            <a:r>
              <a:rPr lang="en-US" sz="1400" u="sng" dirty="0" err="1" smtClean="0">
                <a:hlinkClick r:id="rId2"/>
              </a:rPr>
              <a:t>yandex</a:t>
            </a:r>
            <a:r>
              <a:rPr lang="ru-RU" sz="1400" u="sng" dirty="0" smtClean="0">
                <a:hlinkClick r:id="rId2"/>
              </a:rPr>
              <a:t>.</a:t>
            </a:r>
            <a:r>
              <a:rPr lang="en-US" sz="1400" u="sng" dirty="0" err="1" smtClean="0">
                <a:hlinkClick r:id="rId2"/>
              </a:rPr>
              <a:t>ru</a:t>
            </a:r>
            <a:r>
              <a:rPr lang="ru-RU" sz="1400" u="sng" dirty="0" smtClean="0">
                <a:hlinkClick r:id="rId2"/>
              </a:rPr>
              <a:t>/</a:t>
            </a:r>
            <a:r>
              <a:rPr lang="en-US" sz="1400" u="sng" dirty="0" smtClean="0">
                <a:hlinkClick r:id="rId2"/>
              </a:rPr>
              <a:t>get</a:t>
            </a:r>
            <a:r>
              <a:rPr lang="ru-RU" sz="1400" u="sng" dirty="0" smtClean="0">
                <a:hlinkClick r:id="rId2"/>
              </a:rPr>
              <a:t>/3313/</a:t>
            </a:r>
            <a:r>
              <a:rPr lang="en-US" sz="1400" u="sng" dirty="0" err="1" smtClean="0">
                <a:hlinkClick r:id="rId2"/>
              </a:rPr>
              <a:t>fotosergs</a:t>
            </a:r>
            <a:r>
              <a:rPr lang="ru-RU" sz="1400" u="sng" dirty="0" smtClean="0">
                <a:hlinkClick r:id="rId2"/>
              </a:rPr>
              <a:t>.29/0_2</a:t>
            </a:r>
            <a:r>
              <a:rPr lang="en-US" sz="1400" u="sng" dirty="0" err="1" smtClean="0">
                <a:hlinkClick r:id="rId2"/>
              </a:rPr>
              <a:t>abf</a:t>
            </a:r>
            <a:r>
              <a:rPr lang="ru-RU" sz="1400" u="sng" dirty="0" smtClean="0">
                <a:hlinkClick r:id="rId2"/>
              </a:rPr>
              <a:t>5_445</a:t>
            </a:r>
            <a:r>
              <a:rPr lang="en-US" sz="1400" u="sng" dirty="0" smtClean="0">
                <a:hlinkClick r:id="rId2"/>
              </a:rPr>
              <a:t>a</a:t>
            </a:r>
            <a:r>
              <a:rPr lang="ru-RU" sz="1400" u="sng" dirty="0" smtClean="0">
                <a:hlinkClick r:id="rId2"/>
              </a:rPr>
              <a:t>60</a:t>
            </a:r>
            <a:r>
              <a:rPr lang="en-US" sz="1400" u="sng" dirty="0" smtClean="0">
                <a:hlinkClick r:id="rId2"/>
              </a:rPr>
              <a:t>f</a:t>
            </a:r>
            <a:r>
              <a:rPr lang="ru-RU" sz="1400" u="sng" dirty="0" smtClean="0">
                <a:hlinkClick r:id="rId2"/>
              </a:rPr>
              <a:t>7_</a:t>
            </a:r>
            <a:r>
              <a:rPr lang="en-US" sz="1400" u="sng" dirty="0" smtClean="0">
                <a:hlinkClick r:id="rId2"/>
              </a:rPr>
              <a:t>XL</a:t>
            </a:r>
            <a:r>
              <a:rPr lang="ru-RU" sz="1400" dirty="0" smtClean="0"/>
              <a:t>  - карта дороги жизни  к Ленинграду</a:t>
            </a:r>
          </a:p>
          <a:p>
            <a:pPr marL="180975" indent="-180975"/>
            <a:r>
              <a:rPr lang="en-US" sz="1400" u="sng" dirty="0" smtClean="0">
                <a:hlinkClick r:id="rId3"/>
              </a:rPr>
              <a:t>http</a:t>
            </a:r>
            <a:r>
              <a:rPr lang="ru-RU" sz="1400" u="sng" dirty="0" smtClean="0">
                <a:hlinkClick r:id="rId3"/>
              </a:rPr>
              <a:t>://</a:t>
            </a:r>
            <a:r>
              <a:rPr lang="en-US" sz="1400" u="sng" dirty="0" smtClean="0">
                <a:hlinkClick r:id="rId3"/>
              </a:rPr>
              <a:t>www</a:t>
            </a:r>
            <a:r>
              <a:rPr lang="ru-RU" sz="1400" u="sng" dirty="0" smtClean="0">
                <a:hlinkClick r:id="rId3"/>
              </a:rPr>
              <a:t>.</a:t>
            </a:r>
            <a:r>
              <a:rPr lang="en-US" sz="1400" u="sng" dirty="0" err="1" smtClean="0">
                <a:hlinkClick r:id="rId3"/>
              </a:rPr>
              <a:t>gallart</a:t>
            </a:r>
            <a:r>
              <a:rPr lang="ru-RU" sz="1400" u="sng" dirty="0" smtClean="0">
                <a:hlinkClick r:id="rId3"/>
              </a:rPr>
              <a:t>.</a:t>
            </a:r>
            <a:r>
              <a:rPr lang="en-US" sz="1400" u="sng" dirty="0" err="1" smtClean="0">
                <a:hlinkClick r:id="rId3"/>
              </a:rPr>
              <a:t>ru</a:t>
            </a:r>
            <a:r>
              <a:rPr lang="ru-RU" sz="1400" u="sng" dirty="0" smtClean="0">
                <a:hlinkClick r:id="rId3"/>
              </a:rPr>
              <a:t>/</a:t>
            </a:r>
            <a:r>
              <a:rPr lang="en-US" sz="1400" u="sng" dirty="0" smtClean="0">
                <a:hlinkClick r:id="rId3"/>
              </a:rPr>
              <a:t>images</a:t>
            </a:r>
            <a:r>
              <a:rPr lang="ru-RU" sz="1400" u="sng" dirty="0" smtClean="0">
                <a:hlinkClick r:id="rId3"/>
              </a:rPr>
              <a:t>/</a:t>
            </a:r>
            <a:r>
              <a:rPr lang="en-US" sz="1400" u="sng" dirty="0" err="1" smtClean="0">
                <a:hlinkClick r:id="rId3"/>
              </a:rPr>
              <a:t>expozition</a:t>
            </a:r>
            <a:r>
              <a:rPr lang="ru-RU" sz="1400" u="sng" dirty="0" smtClean="0">
                <a:hlinkClick r:id="rId3"/>
              </a:rPr>
              <a:t>/</a:t>
            </a:r>
            <a:r>
              <a:rPr lang="en-US" sz="1400" u="sng" dirty="0" smtClean="0">
                <a:hlinkClick r:id="rId3"/>
              </a:rPr>
              <a:t>image</a:t>
            </a:r>
            <a:r>
              <a:rPr lang="ru-RU" sz="1400" u="sng" dirty="0" smtClean="0">
                <a:hlinkClick r:id="rId3"/>
              </a:rPr>
              <a:t>_3727.</a:t>
            </a:r>
            <a:r>
              <a:rPr lang="en-US" sz="1400" u="sng" dirty="0" smtClean="0">
                <a:hlinkClick r:id="rId3"/>
              </a:rPr>
              <a:t>jpg</a:t>
            </a:r>
            <a:r>
              <a:rPr lang="ru-RU" sz="1400" dirty="0" smtClean="0"/>
              <a:t>  - машина по льду Ладожского озера</a:t>
            </a:r>
          </a:p>
          <a:p>
            <a:pPr marL="180975" indent="-180975"/>
            <a:r>
              <a:rPr lang="en-US" sz="1400" u="sng" dirty="0" smtClean="0">
                <a:hlinkClick r:id="rId4"/>
              </a:rPr>
              <a:t>http</a:t>
            </a:r>
            <a:r>
              <a:rPr lang="ru-RU" sz="1400" u="sng" dirty="0" smtClean="0">
                <a:hlinkClick r:id="rId4"/>
              </a:rPr>
              <a:t>://</a:t>
            </a:r>
            <a:r>
              <a:rPr lang="en-US" sz="1400" u="sng" dirty="0" smtClean="0">
                <a:hlinkClick r:id="rId4"/>
              </a:rPr>
              <a:t>s</a:t>
            </a:r>
            <a:r>
              <a:rPr lang="ru-RU" sz="1400" u="sng" dirty="0" smtClean="0">
                <a:hlinkClick r:id="rId4"/>
              </a:rPr>
              <a:t>3-</a:t>
            </a:r>
            <a:r>
              <a:rPr lang="en-US" sz="1400" u="sng" dirty="0" err="1" smtClean="0">
                <a:hlinkClick r:id="rId4"/>
              </a:rPr>
              <a:t>eu</a:t>
            </a:r>
            <a:r>
              <a:rPr lang="ru-RU" sz="1400" u="sng" dirty="0" smtClean="0">
                <a:hlinkClick r:id="rId4"/>
              </a:rPr>
              <a:t>-</a:t>
            </a:r>
            <a:r>
              <a:rPr lang="en-US" sz="1400" u="sng" dirty="0" smtClean="0">
                <a:hlinkClick r:id="rId4"/>
              </a:rPr>
              <a:t>west</a:t>
            </a:r>
            <a:r>
              <a:rPr lang="ru-RU" sz="1400" u="sng" dirty="0" smtClean="0">
                <a:hlinkClick r:id="rId4"/>
              </a:rPr>
              <a:t>-1.</a:t>
            </a:r>
            <a:r>
              <a:rPr lang="en-US" sz="1400" u="sng" dirty="0" err="1" smtClean="0">
                <a:hlinkClick r:id="rId4"/>
              </a:rPr>
              <a:t>amazonaws</a:t>
            </a:r>
            <a:r>
              <a:rPr lang="ru-RU" sz="1400" u="sng" dirty="0" smtClean="0">
                <a:hlinkClick r:id="rId4"/>
              </a:rPr>
              <a:t>.</a:t>
            </a:r>
            <a:r>
              <a:rPr lang="en-US" sz="1400" u="sng" dirty="0" smtClean="0">
                <a:hlinkClick r:id="rId4"/>
              </a:rPr>
              <a:t>com</a:t>
            </a:r>
            <a:r>
              <a:rPr lang="ru-RU" sz="1400" u="sng" dirty="0" smtClean="0">
                <a:hlinkClick r:id="rId4"/>
              </a:rPr>
              <a:t>/</a:t>
            </a:r>
            <a:r>
              <a:rPr lang="en-US" sz="1400" u="sng" dirty="0" err="1" smtClean="0">
                <a:hlinkClick r:id="rId4"/>
              </a:rPr>
              <a:t>hvostatie</a:t>
            </a:r>
            <a:r>
              <a:rPr lang="ru-RU" sz="1400" u="sng" dirty="0" smtClean="0">
                <a:hlinkClick r:id="rId4"/>
              </a:rPr>
              <a:t>-</a:t>
            </a:r>
            <a:r>
              <a:rPr lang="en-US" sz="1400" u="sng" dirty="0" smtClean="0">
                <a:hlinkClick r:id="rId4"/>
              </a:rPr>
              <a:t>production</a:t>
            </a:r>
            <a:r>
              <a:rPr lang="ru-RU" sz="1400" u="sng" dirty="0" smtClean="0">
                <a:hlinkClick r:id="rId4"/>
              </a:rPr>
              <a:t>/39020_500</a:t>
            </a:r>
            <a:r>
              <a:rPr lang="en-US" sz="1400" u="sng" dirty="0" smtClean="0">
                <a:hlinkClick r:id="rId4"/>
              </a:rPr>
              <a:t>x</a:t>
            </a:r>
            <a:r>
              <a:rPr lang="ru-RU" sz="1400" u="sng" dirty="0" smtClean="0">
                <a:hlinkClick r:id="rId4"/>
              </a:rPr>
              <a:t>0</a:t>
            </a:r>
            <a:r>
              <a:rPr lang="ru-RU" sz="1400" dirty="0" smtClean="0"/>
              <a:t>  - памятник на берегу Ладожского озера</a:t>
            </a:r>
          </a:p>
          <a:p>
            <a:pPr marL="180975" indent="-180975"/>
            <a:r>
              <a:rPr lang="en-US" sz="1400" u="sng" dirty="0" smtClean="0">
                <a:hlinkClick r:id="rId5"/>
              </a:rPr>
              <a:t>http</a:t>
            </a:r>
            <a:r>
              <a:rPr lang="ru-RU" sz="1400" u="sng" dirty="0" smtClean="0">
                <a:hlinkClick r:id="rId5"/>
              </a:rPr>
              <a:t>://</a:t>
            </a:r>
            <a:r>
              <a:rPr lang="en-US" sz="1400" u="sng" dirty="0" err="1" smtClean="0">
                <a:hlinkClick r:id="rId5"/>
              </a:rPr>
              <a:t>bm</a:t>
            </a:r>
            <a:r>
              <a:rPr lang="ru-RU" sz="1400" u="sng" dirty="0" smtClean="0">
                <a:hlinkClick r:id="rId5"/>
              </a:rPr>
              <a:t>.</a:t>
            </a:r>
            <a:r>
              <a:rPr lang="en-US" sz="1400" u="sng" dirty="0" err="1" smtClean="0">
                <a:hlinkClick r:id="rId5"/>
              </a:rPr>
              <a:t>img</a:t>
            </a:r>
            <a:r>
              <a:rPr lang="ru-RU" sz="1400" u="sng" dirty="0" smtClean="0">
                <a:hlinkClick r:id="rId5"/>
              </a:rPr>
              <a:t>.</a:t>
            </a:r>
            <a:r>
              <a:rPr lang="en-US" sz="1400" u="sng" dirty="0" smtClean="0">
                <a:hlinkClick r:id="rId5"/>
              </a:rPr>
              <a:t>com</a:t>
            </a:r>
            <a:r>
              <a:rPr lang="ru-RU" sz="1400" u="sng" dirty="0" smtClean="0">
                <a:hlinkClick r:id="rId5"/>
              </a:rPr>
              <a:t>.</a:t>
            </a:r>
            <a:r>
              <a:rPr lang="en-US" sz="1400" u="sng" dirty="0" err="1" smtClean="0">
                <a:hlinkClick r:id="rId5"/>
              </a:rPr>
              <a:t>ua</a:t>
            </a:r>
            <a:r>
              <a:rPr lang="ru-RU" sz="1400" u="sng" dirty="0" smtClean="0">
                <a:hlinkClick r:id="rId5"/>
              </a:rPr>
              <a:t>/</a:t>
            </a:r>
            <a:r>
              <a:rPr lang="en-US" sz="1400" u="sng" dirty="0" err="1" smtClean="0">
                <a:hlinkClick r:id="rId5"/>
              </a:rPr>
              <a:t>img</a:t>
            </a:r>
            <a:r>
              <a:rPr lang="ru-RU" sz="1400" u="sng" dirty="0" smtClean="0">
                <a:hlinkClick r:id="rId5"/>
              </a:rPr>
              <a:t>/</a:t>
            </a:r>
            <a:r>
              <a:rPr lang="en-US" sz="1400" u="sng" dirty="0" err="1" smtClean="0">
                <a:hlinkClick r:id="rId5"/>
              </a:rPr>
              <a:t>prikol</a:t>
            </a:r>
            <a:r>
              <a:rPr lang="ru-RU" sz="1400" u="sng" dirty="0" smtClean="0">
                <a:hlinkClick r:id="rId5"/>
              </a:rPr>
              <a:t>/</a:t>
            </a:r>
            <a:r>
              <a:rPr lang="en-US" sz="1400" u="sng" dirty="0" smtClean="0">
                <a:hlinkClick r:id="rId5"/>
              </a:rPr>
              <a:t>images</a:t>
            </a:r>
            <a:r>
              <a:rPr lang="ru-RU" sz="1400" u="sng" dirty="0" smtClean="0">
                <a:hlinkClick r:id="rId5"/>
              </a:rPr>
              <a:t>/</a:t>
            </a:r>
            <a:r>
              <a:rPr lang="en-US" sz="1400" u="sng" dirty="0" smtClean="0">
                <a:hlinkClick r:id="rId5"/>
              </a:rPr>
              <a:t>large</a:t>
            </a:r>
            <a:r>
              <a:rPr lang="ru-RU" sz="1400" u="sng" dirty="0" smtClean="0">
                <a:hlinkClick r:id="rId5"/>
              </a:rPr>
              <a:t>/3/1/110113_160838.</a:t>
            </a:r>
            <a:r>
              <a:rPr lang="en-US" sz="1400" u="sng" dirty="0" smtClean="0">
                <a:hlinkClick r:id="rId5"/>
              </a:rPr>
              <a:t>jpg</a:t>
            </a:r>
            <a:r>
              <a:rPr lang="ru-RU" sz="1400" dirty="0" smtClean="0"/>
              <a:t>- дорога жизни</a:t>
            </a:r>
          </a:p>
          <a:p>
            <a:pPr marL="180975" indent="-180975"/>
            <a:r>
              <a:rPr lang="en-US" sz="1400" u="sng" dirty="0" smtClean="0">
                <a:hlinkClick r:id="rId6"/>
              </a:rPr>
              <a:t>http</a:t>
            </a:r>
            <a:r>
              <a:rPr lang="ru-RU" sz="1400" u="sng" dirty="0" smtClean="0">
                <a:hlinkClick r:id="rId6"/>
              </a:rPr>
              <a:t>://</a:t>
            </a:r>
            <a:r>
              <a:rPr lang="en-US" sz="1400" u="sng" dirty="0" smtClean="0">
                <a:hlinkClick r:id="rId6"/>
              </a:rPr>
              <a:t>s</a:t>
            </a:r>
            <a:r>
              <a:rPr lang="ru-RU" sz="1400" u="sng" dirty="0" smtClean="0">
                <a:hlinkClick r:id="rId6"/>
              </a:rPr>
              <a:t>52.</a:t>
            </a:r>
            <a:r>
              <a:rPr lang="en-US" sz="1400" u="sng" dirty="0" err="1" smtClean="0">
                <a:hlinkClick r:id="rId6"/>
              </a:rPr>
              <a:t>radikal</a:t>
            </a:r>
            <a:r>
              <a:rPr lang="ru-RU" sz="1400" u="sng" dirty="0" smtClean="0">
                <a:hlinkClick r:id="rId6"/>
              </a:rPr>
              <a:t>.</a:t>
            </a:r>
            <a:r>
              <a:rPr lang="en-US" sz="1400" u="sng" dirty="0" err="1" smtClean="0">
                <a:hlinkClick r:id="rId6"/>
              </a:rPr>
              <a:t>ru</a:t>
            </a:r>
            <a:r>
              <a:rPr lang="ru-RU" sz="1400" u="sng" dirty="0" smtClean="0">
                <a:hlinkClick r:id="rId6"/>
              </a:rPr>
              <a:t>/</a:t>
            </a:r>
            <a:r>
              <a:rPr lang="en-US" sz="1400" u="sng" dirty="0" err="1" smtClean="0">
                <a:hlinkClick r:id="rId6"/>
              </a:rPr>
              <a:t>i</a:t>
            </a:r>
            <a:r>
              <a:rPr lang="ru-RU" sz="1400" u="sng" dirty="0" smtClean="0">
                <a:hlinkClick r:id="rId6"/>
              </a:rPr>
              <a:t>136/1005/</a:t>
            </a:r>
            <a:r>
              <a:rPr lang="en-US" sz="1400" u="sng" dirty="0" err="1" smtClean="0">
                <a:hlinkClick r:id="rId6"/>
              </a:rPr>
              <a:t>ee</a:t>
            </a:r>
            <a:r>
              <a:rPr lang="ru-RU" sz="1400" u="sng" dirty="0" smtClean="0">
                <a:hlinkClick r:id="rId6"/>
              </a:rPr>
              <a:t>/</a:t>
            </a:r>
            <a:r>
              <a:rPr lang="en-US" sz="1400" u="sng" dirty="0" smtClean="0">
                <a:hlinkClick r:id="rId6"/>
              </a:rPr>
              <a:t>de</a:t>
            </a:r>
            <a:r>
              <a:rPr lang="ru-RU" sz="1400" u="sng" dirty="0" smtClean="0">
                <a:hlinkClick r:id="rId6"/>
              </a:rPr>
              <a:t>7</a:t>
            </a:r>
            <a:r>
              <a:rPr lang="en-US" sz="1400" u="sng" dirty="0" smtClean="0">
                <a:hlinkClick r:id="rId6"/>
              </a:rPr>
              <a:t>c</a:t>
            </a:r>
            <a:r>
              <a:rPr lang="ru-RU" sz="1400" u="sng" dirty="0" smtClean="0">
                <a:hlinkClick r:id="rId6"/>
              </a:rPr>
              <a:t>2</a:t>
            </a:r>
            <a:r>
              <a:rPr lang="en-US" sz="1400" u="sng" dirty="0" err="1" smtClean="0">
                <a:hlinkClick r:id="rId6"/>
              </a:rPr>
              <a:t>da</a:t>
            </a:r>
            <a:r>
              <a:rPr lang="ru-RU" sz="1400" u="sng" dirty="0" smtClean="0">
                <a:hlinkClick r:id="rId6"/>
              </a:rPr>
              <a:t>1</a:t>
            </a:r>
            <a:r>
              <a:rPr lang="en-US" sz="1400" u="sng" dirty="0" smtClean="0">
                <a:hlinkClick r:id="rId6"/>
              </a:rPr>
              <a:t>f</a:t>
            </a:r>
            <a:r>
              <a:rPr lang="ru-RU" sz="1400" u="sng" dirty="0" smtClean="0">
                <a:hlinkClick r:id="rId6"/>
              </a:rPr>
              <a:t>07</a:t>
            </a:r>
            <a:r>
              <a:rPr lang="en-US" sz="1400" u="sng" dirty="0" smtClean="0">
                <a:hlinkClick r:id="rId6"/>
              </a:rPr>
              <a:t>c</a:t>
            </a:r>
            <a:r>
              <a:rPr lang="ru-RU" sz="1400" u="sng" dirty="0" smtClean="0">
                <a:hlinkClick r:id="rId6"/>
              </a:rPr>
              <a:t>.</a:t>
            </a:r>
            <a:r>
              <a:rPr lang="en-US" sz="1400" u="sng" dirty="0" smtClean="0">
                <a:hlinkClick r:id="rId6"/>
              </a:rPr>
              <a:t>jpg</a:t>
            </a:r>
            <a:r>
              <a:rPr lang="ru-RU" sz="1400" dirty="0" smtClean="0"/>
              <a:t> - </a:t>
            </a:r>
            <a:r>
              <a:rPr lang="ru-RU" sz="1400" dirty="0" err="1" smtClean="0"/>
              <a:t>Аджимушкай</a:t>
            </a:r>
            <a:r>
              <a:rPr lang="ru-RU" sz="1400" dirty="0" smtClean="0"/>
              <a:t> - КЕРЧЬ</a:t>
            </a:r>
          </a:p>
          <a:p>
            <a:pPr marL="180975" indent="-180975"/>
            <a:r>
              <a:rPr lang="en-US" sz="1400" u="sng" dirty="0" smtClean="0">
                <a:hlinkClick r:id="rId7"/>
              </a:rPr>
              <a:t>http</a:t>
            </a:r>
            <a:r>
              <a:rPr lang="ru-RU" sz="1400" u="sng" dirty="0" smtClean="0">
                <a:hlinkClick r:id="rId7"/>
              </a:rPr>
              <a:t>://</a:t>
            </a:r>
            <a:r>
              <a:rPr lang="en-US" sz="1400" u="sng" dirty="0" err="1" smtClean="0">
                <a:hlinkClick r:id="rId7"/>
              </a:rPr>
              <a:t>cs</a:t>
            </a:r>
            <a:r>
              <a:rPr lang="ru-RU" sz="1400" u="sng" dirty="0" smtClean="0">
                <a:hlinkClick r:id="rId7"/>
              </a:rPr>
              <a:t>10928.</a:t>
            </a:r>
            <a:r>
              <a:rPr lang="en-US" sz="1400" u="sng" dirty="0" err="1" smtClean="0">
                <a:hlinkClick r:id="rId7"/>
              </a:rPr>
              <a:t>vkontakte</a:t>
            </a:r>
            <a:r>
              <a:rPr lang="ru-RU" sz="1400" u="sng" dirty="0" smtClean="0">
                <a:hlinkClick r:id="rId7"/>
              </a:rPr>
              <a:t>.</a:t>
            </a:r>
            <a:r>
              <a:rPr lang="en-US" sz="1400" u="sng" dirty="0" err="1" smtClean="0">
                <a:hlinkClick r:id="rId7"/>
              </a:rPr>
              <a:t>ru</a:t>
            </a:r>
            <a:r>
              <a:rPr lang="ru-RU" sz="1400" u="sng" dirty="0" smtClean="0">
                <a:hlinkClick r:id="rId7"/>
              </a:rPr>
              <a:t>/</a:t>
            </a:r>
            <a:r>
              <a:rPr lang="en-US" sz="1400" u="sng" dirty="0" smtClean="0">
                <a:hlinkClick r:id="rId7"/>
              </a:rPr>
              <a:t>u</a:t>
            </a:r>
            <a:r>
              <a:rPr lang="ru-RU" sz="1400" u="sng" dirty="0" smtClean="0">
                <a:hlinkClick r:id="rId7"/>
              </a:rPr>
              <a:t>22857805/114928585/</a:t>
            </a:r>
            <a:r>
              <a:rPr lang="en-US" sz="1400" u="sng" dirty="0" smtClean="0">
                <a:hlinkClick r:id="rId7"/>
              </a:rPr>
              <a:t>x</a:t>
            </a:r>
            <a:r>
              <a:rPr lang="ru-RU" sz="1400" u="sng" dirty="0" smtClean="0">
                <a:hlinkClick r:id="rId7"/>
              </a:rPr>
              <a:t>_</a:t>
            </a:r>
            <a:r>
              <a:rPr lang="en-US" sz="1400" u="sng" dirty="0" smtClean="0">
                <a:hlinkClick r:id="rId7"/>
              </a:rPr>
              <a:t>e</a:t>
            </a:r>
            <a:r>
              <a:rPr lang="ru-RU" sz="1400" u="sng" dirty="0" smtClean="0">
                <a:hlinkClick r:id="rId7"/>
              </a:rPr>
              <a:t>65</a:t>
            </a:r>
            <a:r>
              <a:rPr lang="en-US" sz="1400" u="sng" dirty="0" smtClean="0">
                <a:hlinkClick r:id="rId7"/>
              </a:rPr>
              <a:t>f</a:t>
            </a:r>
            <a:r>
              <a:rPr lang="ru-RU" sz="1400" u="sng" dirty="0" smtClean="0">
                <a:hlinkClick r:id="rId7"/>
              </a:rPr>
              <a:t>45</a:t>
            </a:r>
            <a:r>
              <a:rPr lang="en-US" sz="1400" u="sng" dirty="0" smtClean="0">
                <a:hlinkClick r:id="rId7"/>
              </a:rPr>
              <a:t>d</a:t>
            </a:r>
            <a:r>
              <a:rPr lang="ru-RU" sz="1400" u="sng" dirty="0" smtClean="0">
                <a:hlinkClick r:id="rId7"/>
              </a:rPr>
              <a:t>7.</a:t>
            </a:r>
            <a:r>
              <a:rPr lang="en-US" sz="1400" u="sng" dirty="0" smtClean="0">
                <a:hlinkClick r:id="rId7"/>
              </a:rPr>
              <a:t>jpg</a:t>
            </a:r>
            <a:r>
              <a:rPr lang="ru-RU" sz="1400" dirty="0" smtClean="0"/>
              <a:t> - Брестская крепость</a:t>
            </a:r>
          </a:p>
          <a:p>
            <a:pPr marL="180975" indent="-180975"/>
            <a:r>
              <a:rPr lang="en-US" sz="1400" u="sng" dirty="0" smtClean="0">
                <a:hlinkClick r:id="rId8"/>
              </a:rPr>
              <a:t>http</a:t>
            </a:r>
            <a:r>
              <a:rPr lang="ru-RU" sz="1400" u="sng" dirty="0" smtClean="0">
                <a:hlinkClick r:id="rId8"/>
              </a:rPr>
              <a:t>://</a:t>
            </a:r>
            <a:r>
              <a:rPr lang="en-US" sz="1400" u="sng" dirty="0" err="1" smtClean="0">
                <a:hlinkClick r:id="rId8"/>
              </a:rPr>
              <a:t>img</a:t>
            </a:r>
            <a:r>
              <a:rPr lang="ru-RU" sz="1400" u="sng" dirty="0" smtClean="0">
                <a:hlinkClick r:id="rId8"/>
              </a:rPr>
              <a:t>0.</a:t>
            </a:r>
            <a:r>
              <a:rPr lang="en-US" sz="1400" u="sng" dirty="0" err="1" smtClean="0">
                <a:hlinkClick r:id="rId8"/>
              </a:rPr>
              <a:t>liveinternet</a:t>
            </a:r>
            <a:r>
              <a:rPr lang="ru-RU" sz="1400" u="sng" dirty="0" smtClean="0">
                <a:hlinkClick r:id="rId8"/>
              </a:rPr>
              <a:t>.</a:t>
            </a:r>
            <a:r>
              <a:rPr lang="en-US" sz="1400" u="sng" dirty="0" err="1" smtClean="0">
                <a:hlinkClick r:id="rId8"/>
              </a:rPr>
              <a:t>ru</a:t>
            </a:r>
            <a:r>
              <a:rPr lang="ru-RU" sz="1400" u="sng" dirty="0" smtClean="0">
                <a:hlinkClick r:id="rId8"/>
              </a:rPr>
              <a:t>/</a:t>
            </a:r>
            <a:r>
              <a:rPr lang="en-US" sz="1400" u="sng" dirty="0" smtClean="0">
                <a:hlinkClick r:id="rId8"/>
              </a:rPr>
              <a:t>images</a:t>
            </a:r>
            <a:r>
              <a:rPr lang="ru-RU" sz="1400" u="sng" dirty="0" smtClean="0">
                <a:hlinkClick r:id="rId8"/>
              </a:rPr>
              <a:t>/</a:t>
            </a:r>
            <a:r>
              <a:rPr lang="en-US" sz="1400" u="sng" dirty="0" smtClean="0">
                <a:hlinkClick r:id="rId8"/>
              </a:rPr>
              <a:t>attach</a:t>
            </a:r>
            <a:r>
              <a:rPr lang="ru-RU" sz="1400" u="sng" dirty="0" smtClean="0">
                <a:hlinkClick r:id="rId8"/>
              </a:rPr>
              <a:t>/</a:t>
            </a:r>
            <a:r>
              <a:rPr lang="en-US" sz="1400" u="sng" dirty="0" smtClean="0">
                <a:hlinkClick r:id="rId8"/>
              </a:rPr>
              <a:t>c</a:t>
            </a:r>
            <a:r>
              <a:rPr lang="ru-RU" sz="1400" u="sng" dirty="0" smtClean="0">
                <a:hlinkClick r:id="rId8"/>
              </a:rPr>
              <a:t>/1/63/766/63766027_3822_</a:t>
            </a:r>
            <a:r>
              <a:rPr lang="en-US" sz="1400" u="sng" dirty="0" err="1" smtClean="0">
                <a:hlinkClick r:id="rId8"/>
              </a:rPr>
              <a:t>msgbig</a:t>
            </a:r>
            <a:r>
              <a:rPr lang="ru-RU" sz="1400" u="sng" dirty="0" smtClean="0">
                <a:hlinkClick r:id="rId8"/>
              </a:rPr>
              <a:t>.</a:t>
            </a:r>
            <a:r>
              <a:rPr lang="en-US" sz="1400" u="sng" dirty="0" smtClean="0">
                <a:hlinkClick r:id="rId8"/>
              </a:rPr>
              <a:t>jpg</a:t>
            </a:r>
            <a:r>
              <a:rPr lang="ru-RU" sz="1400" dirty="0" smtClean="0"/>
              <a:t>  - мемориальный комплекс на Пискарёвском кладбище</a:t>
            </a:r>
          </a:p>
          <a:p>
            <a:pPr marL="180975" indent="-180975"/>
            <a:r>
              <a:rPr lang="en-US" sz="1400" u="sng" dirty="0" smtClean="0">
                <a:hlinkClick r:id="rId9"/>
              </a:rPr>
              <a:t>http</a:t>
            </a:r>
            <a:r>
              <a:rPr lang="ru-RU" sz="1400" u="sng" dirty="0" smtClean="0">
                <a:hlinkClick r:id="rId9"/>
              </a:rPr>
              <a:t>://</a:t>
            </a:r>
            <a:r>
              <a:rPr lang="en-US" sz="1400" u="sng" dirty="0" smtClean="0">
                <a:hlinkClick r:id="rId9"/>
              </a:rPr>
              <a:t>www</a:t>
            </a:r>
            <a:r>
              <a:rPr lang="ru-RU" sz="1400" u="sng" dirty="0" smtClean="0">
                <a:hlinkClick r:id="rId9"/>
              </a:rPr>
              <a:t>.</a:t>
            </a:r>
            <a:r>
              <a:rPr lang="en-US" sz="1400" u="sng" dirty="0" err="1" smtClean="0">
                <a:hlinkClick r:id="rId9"/>
              </a:rPr>
              <a:t>ote</a:t>
            </a:r>
            <a:r>
              <a:rPr lang="ru-RU" sz="1400" u="sng" dirty="0" smtClean="0">
                <a:hlinkClick r:id="rId9"/>
              </a:rPr>
              <a:t>4</a:t>
            </a:r>
            <a:r>
              <a:rPr lang="en-US" sz="1400" u="sng" dirty="0" err="1" smtClean="0">
                <a:hlinkClick r:id="rId9"/>
              </a:rPr>
              <a:t>estvo</a:t>
            </a:r>
            <a:r>
              <a:rPr lang="ru-RU" sz="1400" u="sng" dirty="0" smtClean="0">
                <a:hlinkClick r:id="rId9"/>
              </a:rPr>
              <a:t>.</a:t>
            </a:r>
            <a:r>
              <a:rPr lang="en-US" sz="1400" u="sng" dirty="0" err="1" smtClean="0">
                <a:hlinkClick r:id="rId9"/>
              </a:rPr>
              <a:t>ru</a:t>
            </a:r>
            <a:r>
              <a:rPr lang="ru-RU" sz="1400" u="sng" dirty="0" smtClean="0">
                <a:hlinkClick r:id="rId9"/>
              </a:rPr>
              <a:t>/</a:t>
            </a:r>
            <a:r>
              <a:rPr lang="en-US" sz="1400" u="sng" dirty="0" smtClean="0">
                <a:hlinkClick r:id="rId9"/>
              </a:rPr>
              <a:t>uploads</a:t>
            </a:r>
            <a:r>
              <a:rPr lang="ru-RU" sz="1400" u="sng" dirty="0" smtClean="0">
                <a:hlinkClick r:id="rId9"/>
              </a:rPr>
              <a:t>/</a:t>
            </a:r>
            <a:r>
              <a:rPr lang="en-US" sz="1400" u="sng" dirty="0" smtClean="0">
                <a:hlinkClick r:id="rId9"/>
              </a:rPr>
              <a:t>posts</a:t>
            </a:r>
            <a:r>
              <a:rPr lang="ru-RU" sz="1400" u="sng" dirty="0" smtClean="0">
                <a:hlinkClick r:id="rId9"/>
              </a:rPr>
              <a:t>/2011-08/1315301766_</a:t>
            </a:r>
            <a:r>
              <a:rPr lang="en-US" sz="1400" u="sng" dirty="0" err="1" smtClean="0">
                <a:hlinkClick r:id="rId9"/>
              </a:rPr>
              <a:t>glav</a:t>
            </a:r>
            <a:r>
              <a:rPr lang="ru-RU" sz="1400" u="sng" dirty="0" smtClean="0">
                <a:hlinkClick r:id="rId9"/>
              </a:rPr>
              <a:t>.</a:t>
            </a:r>
            <a:r>
              <a:rPr lang="en-US" sz="1400" u="sng" dirty="0" smtClean="0">
                <a:hlinkClick r:id="rId9"/>
              </a:rPr>
              <a:t>jpg</a:t>
            </a:r>
            <a:r>
              <a:rPr lang="ru-RU" sz="1400" dirty="0" smtClean="0"/>
              <a:t> - мемориальный комплекс на Мамаевом кургане</a:t>
            </a:r>
          </a:p>
          <a:p>
            <a:pPr marL="180975" indent="-180975"/>
            <a:r>
              <a:rPr lang="en-US" sz="1400" u="sng" dirty="0" smtClean="0">
                <a:hlinkClick r:id="rId10"/>
              </a:rPr>
              <a:t>http</a:t>
            </a:r>
            <a:r>
              <a:rPr lang="ru-RU" sz="1400" u="sng" dirty="0" smtClean="0">
                <a:hlinkClick r:id="rId10"/>
              </a:rPr>
              <a:t>://</a:t>
            </a:r>
            <a:r>
              <a:rPr lang="en-US" sz="1400" u="sng" dirty="0" smtClean="0">
                <a:hlinkClick r:id="rId10"/>
              </a:rPr>
              <a:t>www</a:t>
            </a:r>
            <a:r>
              <a:rPr lang="ru-RU" sz="1400" u="sng" dirty="0" smtClean="0">
                <a:hlinkClick r:id="rId10"/>
              </a:rPr>
              <a:t>.</a:t>
            </a:r>
            <a:r>
              <a:rPr lang="en-US" sz="1400" u="sng" dirty="0" err="1" smtClean="0">
                <a:hlinkClick r:id="rId10"/>
              </a:rPr>
              <a:t>atlastour</a:t>
            </a:r>
            <a:r>
              <a:rPr lang="ru-RU" sz="1400" u="sng" dirty="0" smtClean="0">
                <a:hlinkClick r:id="rId10"/>
              </a:rPr>
              <a:t>.</a:t>
            </a:r>
            <a:r>
              <a:rPr lang="en-US" sz="1400" u="sng" dirty="0" err="1" smtClean="0">
                <a:hlinkClick r:id="rId10"/>
              </a:rPr>
              <a:t>ru</a:t>
            </a:r>
            <a:r>
              <a:rPr lang="ru-RU" sz="1400" u="sng" dirty="0" smtClean="0">
                <a:hlinkClick r:id="rId10"/>
              </a:rPr>
              <a:t>/</a:t>
            </a:r>
            <a:r>
              <a:rPr lang="en-US" sz="1400" u="sng" dirty="0" err="1" smtClean="0">
                <a:hlinkClick r:id="rId10"/>
              </a:rPr>
              <a:t>userfiles</a:t>
            </a:r>
            <a:r>
              <a:rPr lang="ru-RU" sz="1400" u="sng" dirty="0" smtClean="0">
                <a:hlinkClick r:id="rId10"/>
              </a:rPr>
              <a:t>/</a:t>
            </a:r>
            <a:r>
              <a:rPr lang="en-US" sz="1400" u="sng" dirty="0" smtClean="0">
                <a:hlinkClick r:id="rId10"/>
              </a:rPr>
              <a:t>image</a:t>
            </a:r>
            <a:r>
              <a:rPr lang="ru-RU" sz="1400" u="sng" dirty="0" smtClean="0">
                <a:hlinkClick r:id="rId10"/>
              </a:rPr>
              <a:t>/</a:t>
            </a:r>
            <a:r>
              <a:rPr lang="en-US" sz="1400" u="sng" dirty="0" err="1" smtClean="0">
                <a:hlinkClick r:id="rId10"/>
              </a:rPr>
              <a:t>belarus</a:t>
            </a:r>
            <a:r>
              <a:rPr lang="ru-RU" sz="1400" u="sng" dirty="0" smtClean="0">
                <a:hlinkClick r:id="rId10"/>
              </a:rPr>
              <a:t>/</a:t>
            </a:r>
            <a:r>
              <a:rPr lang="en-US" sz="1400" u="sng" dirty="0" err="1" smtClean="0">
                <a:hlinkClick r:id="rId10"/>
              </a:rPr>
              <a:t>belarus</a:t>
            </a:r>
            <a:r>
              <a:rPr lang="ru-RU" sz="1400" u="sng" dirty="0" smtClean="0">
                <a:hlinkClick r:id="rId10"/>
              </a:rPr>
              <a:t>003.</a:t>
            </a:r>
            <a:r>
              <a:rPr lang="en-US" sz="1400" u="sng" dirty="0" smtClean="0">
                <a:hlinkClick r:id="rId10"/>
              </a:rPr>
              <a:t>jpg</a:t>
            </a:r>
            <a:r>
              <a:rPr lang="ru-RU" sz="1400" dirty="0" smtClean="0"/>
              <a:t> - мемориальный комплекс Хатынь (Белоруссия)</a:t>
            </a:r>
          </a:p>
          <a:p>
            <a:pPr marL="180975" indent="-180975"/>
            <a:r>
              <a:rPr lang="en-US" sz="1400" u="sng" dirty="0" smtClean="0">
                <a:hlinkClick r:id="rId11"/>
              </a:rPr>
              <a:t>http</a:t>
            </a:r>
            <a:r>
              <a:rPr lang="ru-RU" sz="1400" u="sng" dirty="0" smtClean="0">
                <a:hlinkClick r:id="rId11"/>
              </a:rPr>
              <a:t>://</a:t>
            </a:r>
            <a:r>
              <a:rPr lang="en-US" sz="1400" u="sng" dirty="0" smtClean="0">
                <a:hlinkClick r:id="rId11"/>
              </a:rPr>
              <a:t>us</a:t>
            </a:r>
            <a:r>
              <a:rPr lang="ru-RU" sz="1400" u="sng" dirty="0" smtClean="0">
                <a:hlinkClick r:id="rId11"/>
              </a:rPr>
              <a:t>.123</a:t>
            </a:r>
            <a:r>
              <a:rPr lang="en-US" sz="1400" u="sng" dirty="0" err="1" smtClean="0">
                <a:hlinkClick r:id="rId11"/>
              </a:rPr>
              <a:t>rf</a:t>
            </a:r>
            <a:r>
              <a:rPr lang="ru-RU" sz="1400" u="sng" dirty="0" smtClean="0">
                <a:hlinkClick r:id="rId11"/>
              </a:rPr>
              <a:t>.</a:t>
            </a:r>
            <a:r>
              <a:rPr lang="en-US" sz="1400" u="sng" dirty="0" smtClean="0">
                <a:hlinkClick r:id="rId11"/>
              </a:rPr>
              <a:t>com</a:t>
            </a:r>
            <a:r>
              <a:rPr lang="ru-RU" sz="1400" u="sng" dirty="0" smtClean="0">
                <a:hlinkClick r:id="rId11"/>
              </a:rPr>
              <a:t>/400</a:t>
            </a:r>
            <a:r>
              <a:rPr lang="en-US" sz="1400" u="sng" dirty="0" smtClean="0">
                <a:hlinkClick r:id="rId11"/>
              </a:rPr>
              <a:t>wm</a:t>
            </a:r>
            <a:r>
              <a:rPr lang="ru-RU" sz="1400" u="sng" dirty="0" smtClean="0">
                <a:hlinkClick r:id="rId11"/>
              </a:rPr>
              <a:t>/400/400/</a:t>
            </a:r>
            <a:r>
              <a:rPr lang="en-US" sz="1400" u="sng" dirty="0" err="1" smtClean="0">
                <a:hlinkClick r:id="rId11"/>
              </a:rPr>
              <a:t>shunia</a:t>
            </a:r>
            <a:r>
              <a:rPr lang="ru-RU" sz="1400" u="sng" dirty="0" smtClean="0">
                <a:hlinkClick r:id="rId11"/>
              </a:rPr>
              <a:t>/</a:t>
            </a:r>
            <a:r>
              <a:rPr lang="en-US" sz="1400" u="sng" dirty="0" err="1" smtClean="0">
                <a:hlinkClick r:id="rId11"/>
              </a:rPr>
              <a:t>shunia</a:t>
            </a:r>
            <a:r>
              <a:rPr lang="ru-RU" sz="1400" u="sng" dirty="0" smtClean="0">
                <a:hlinkClick r:id="rId11"/>
              </a:rPr>
              <a:t>0809/</a:t>
            </a:r>
            <a:r>
              <a:rPr lang="en-US" sz="1400" u="sng" dirty="0" err="1" smtClean="0">
                <a:hlinkClick r:id="rId11"/>
              </a:rPr>
              <a:t>shunia</a:t>
            </a:r>
            <a:r>
              <a:rPr lang="ru-RU" sz="1400" u="sng" dirty="0" smtClean="0">
                <a:hlinkClick r:id="rId11"/>
              </a:rPr>
              <a:t>080900035/3577213-</a:t>
            </a:r>
            <a:r>
              <a:rPr lang="en-US" sz="1400" u="sng" dirty="0" err="1" smtClean="0">
                <a:hlinkClick r:id="rId11"/>
              </a:rPr>
              <a:t>moscow</a:t>
            </a:r>
            <a:r>
              <a:rPr lang="ru-RU" sz="1400" u="sng" dirty="0" smtClean="0">
                <a:hlinkClick r:id="rId11"/>
              </a:rPr>
              <a:t>-</a:t>
            </a:r>
            <a:r>
              <a:rPr lang="en-US" sz="1400" u="sng" dirty="0" smtClean="0">
                <a:hlinkClick r:id="rId11"/>
              </a:rPr>
              <a:t>eternal</a:t>
            </a:r>
            <a:r>
              <a:rPr lang="ru-RU" sz="1400" u="sng" dirty="0" smtClean="0">
                <a:hlinkClick r:id="rId11"/>
              </a:rPr>
              <a:t>-</a:t>
            </a:r>
            <a:r>
              <a:rPr lang="en-US" sz="1400" u="sng" dirty="0" smtClean="0">
                <a:hlinkClick r:id="rId11"/>
              </a:rPr>
              <a:t>flame</a:t>
            </a:r>
            <a:r>
              <a:rPr lang="ru-RU" sz="1400" u="sng" dirty="0" smtClean="0">
                <a:hlinkClick r:id="rId11"/>
              </a:rPr>
              <a:t>.</a:t>
            </a:r>
            <a:r>
              <a:rPr lang="en-US" sz="1400" u="sng" dirty="0" smtClean="0">
                <a:hlinkClick r:id="rId11"/>
              </a:rPr>
              <a:t>jpg</a:t>
            </a:r>
            <a:r>
              <a:rPr lang="ru-RU" sz="1400" dirty="0" smtClean="0"/>
              <a:t>- могила Неизвестного солдата, Москва</a:t>
            </a:r>
          </a:p>
          <a:p>
            <a:pPr marL="180975" indent="-180975"/>
            <a:r>
              <a:rPr lang="en-US" sz="1400" u="sng" dirty="0" smtClean="0">
                <a:hlinkClick r:id="rId12"/>
              </a:rPr>
              <a:t>http://www.e-slovo.ru/240/12pol1.files/image001.jpg</a:t>
            </a:r>
            <a:r>
              <a:rPr lang="ru-RU" sz="1400" dirty="0" smtClean="0"/>
              <a:t> - рабочие на сборке танка</a:t>
            </a:r>
          </a:p>
          <a:p>
            <a:pPr marL="180975" indent="-180975"/>
            <a:r>
              <a:rPr lang="en-US" sz="1400" u="sng" dirty="0" smtClean="0">
                <a:hlinkClick r:id="rId13"/>
              </a:rPr>
              <a:t>http://kp.ru/f/4/image/33/76/407633.jpg</a:t>
            </a:r>
            <a:r>
              <a:rPr lang="ru-RU" sz="1400" dirty="0" smtClean="0"/>
              <a:t> - памятник в Челябинске</a:t>
            </a:r>
          </a:p>
          <a:p>
            <a:pPr marL="180975" indent="-180975"/>
            <a:r>
              <a:rPr lang="en-US" sz="1400" u="sng" dirty="0" smtClean="0">
                <a:hlinkClick r:id="rId14"/>
              </a:rPr>
              <a:t>http://img.aucland.ru/market-photos/253/zkzydQ.jpg</a:t>
            </a:r>
            <a:r>
              <a:rPr lang="ru-RU" sz="1400" dirty="0" smtClean="0"/>
              <a:t> - значок «</a:t>
            </a:r>
            <a:r>
              <a:rPr lang="ru-RU" sz="1400" dirty="0" err="1" smtClean="0"/>
              <a:t>Танкоград</a:t>
            </a:r>
            <a:r>
              <a:rPr lang="ru-RU" sz="1400" dirty="0" smtClean="0"/>
              <a:t>»</a:t>
            </a:r>
          </a:p>
          <a:p>
            <a:pPr marL="177800" indent="-177800"/>
            <a:r>
              <a:rPr lang="en-US" sz="1400" u="sng" dirty="0" smtClean="0">
                <a:hlinkClick r:id="rId15"/>
              </a:rPr>
              <a:t>http://img15.nnm.ru/3/9/e/3/b/479efbc0bbf85801dcb2622d550_prev.jpg</a:t>
            </a:r>
            <a:r>
              <a:rPr lang="ru-RU" sz="1400" dirty="0" smtClean="0"/>
              <a:t> - одесский порт</a:t>
            </a:r>
          </a:p>
          <a:p>
            <a:pPr marL="177800" indent="-177800"/>
            <a:r>
              <a:rPr lang="en-US" sz="1400" u="sng" dirty="0" smtClean="0">
                <a:hlinkClick r:id="rId16"/>
              </a:rPr>
              <a:t>http://upload.wikimedia.org/wikipedia/commons/thumb/5/59/Pot%C4%9Bmkinovy_schody.jpg/800px-Pot%C4%9Bmkinovy_schody.jpg</a:t>
            </a:r>
            <a:r>
              <a:rPr lang="ru-RU" sz="1400" dirty="0" smtClean="0"/>
              <a:t>  - Потёмкинская лестница в Одессе</a:t>
            </a:r>
          </a:p>
          <a:p>
            <a:pPr marL="177800" indent="-177800"/>
            <a:r>
              <a:rPr lang="ru-RU" sz="1400" dirty="0" smtClean="0"/>
              <a:t> </a:t>
            </a:r>
            <a:r>
              <a:rPr lang="en-US" sz="1400" u="sng" dirty="0" smtClean="0">
                <a:hlinkClick r:id="rId17"/>
              </a:rPr>
              <a:t>http://i041.radikal.ru/0912/93/9bae545c0642.jpg</a:t>
            </a:r>
            <a:r>
              <a:rPr lang="ru-RU" sz="1400" dirty="0" smtClean="0"/>
              <a:t> - маяк</a:t>
            </a:r>
          </a:p>
          <a:p>
            <a:pPr marL="177800" indent="-177800"/>
            <a:r>
              <a:rPr lang="ru-RU" sz="1400" u="sng" dirty="0" smtClean="0">
                <a:hlinkClick r:id="rId18"/>
              </a:rPr>
              <a:t>http://savok.name/forum/uploads/monthly_11_2011/post-1-0-99147200-1321381386_thumb.jpg</a:t>
            </a:r>
            <a:r>
              <a:rPr lang="ru-RU" sz="1400" dirty="0" smtClean="0"/>
              <a:t> - Город-Герой Одесса</a:t>
            </a:r>
          </a:p>
          <a:p>
            <a:pPr marL="177800" indent="-177800"/>
            <a:r>
              <a:rPr lang="ru-RU" sz="1400" u="sng" dirty="0" smtClean="0">
                <a:hlinkClick r:id="rId19"/>
              </a:rPr>
              <a:t>http://en.rian.ru/images/17041/35/170413547.jpg</a:t>
            </a:r>
            <a:r>
              <a:rPr lang="ru-RU" sz="1400" dirty="0" smtClean="0"/>
              <a:t> - Калашников с автоматом</a:t>
            </a:r>
          </a:p>
          <a:p>
            <a:pPr marL="177800" indent="-177800"/>
            <a:r>
              <a:rPr lang="en-US" sz="1400" u="sng" dirty="0" smtClean="0">
                <a:hlinkClick r:id="rId20"/>
              </a:rPr>
              <a:t>http://www.kajdyi.ru/uploads/posts/2010-11/thumbs/1290270705_world_war_75.jpg</a:t>
            </a:r>
            <a:r>
              <a:rPr lang="ru-RU" sz="1400" dirty="0" smtClean="0"/>
              <a:t> - Ракетная установка «Катюша»</a:t>
            </a:r>
          </a:p>
          <a:p>
            <a:pPr marL="177800" indent="-177800"/>
            <a:r>
              <a:rPr lang="ru-RU" sz="1400" u="sng" dirty="0" smtClean="0">
                <a:hlinkClick r:id="rId21"/>
              </a:rPr>
              <a:t>http://img-fotki.yandex.ru/get/5812/36210619.0/0_658e1_be0fb833_XL</a:t>
            </a:r>
            <a:r>
              <a:rPr lang="ru-RU" sz="1400" dirty="0" smtClean="0"/>
              <a:t>  - торпедное оружие</a:t>
            </a:r>
          </a:p>
          <a:p>
            <a:pPr marL="177800" indent="-177800"/>
            <a:r>
              <a:rPr lang="ru-RU" sz="1400" u="sng" dirty="0" smtClean="0">
                <a:hlinkClick r:id="rId22"/>
              </a:rPr>
              <a:t>http://img-fotki.yandex.ru/get/12/valiant-17.29/0_9b75_ba004cb6_XL</a:t>
            </a:r>
            <a:r>
              <a:rPr lang="ru-RU" sz="1400" dirty="0" smtClean="0"/>
              <a:t> - морская торпеда</a:t>
            </a:r>
          </a:p>
          <a:p>
            <a:pPr marL="177800" indent="-177800"/>
            <a:r>
              <a:rPr lang="ru-RU" sz="1400" u="sng" dirty="0" smtClean="0">
                <a:hlinkClick r:id="rId23"/>
              </a:rPr>
              <a:t>http://www.avvakul.ru/arhiv/samol/po-2_b.jpg</a:t>
            </a:r>
            <a:r>
              <a:rPr lang="ru-RU" sz="1400" dirty="0" smtClean="0"/>
              <a:t> - самолёт «Кукурузник»</a:t>
            </a:r>
          </a:p>
          <a:p>
            <a:pPr marL="177800" indent="-177800"/>
            <a:r>
              <a:rPr lang="ru-RU" sz="1400" u="sng" dirty="0" smtClean="0">
                <a:hlinkClick r:id="rId24"/>
              </a:rPr>
              <a:t>http://www.wio.ru/galgrnd/mg/dp-shield.jpg</a:t>
            </a:r>
            <a:r>
              <a:rPr lang="ru-RU" sz="1400" dirty="0" smtClean="0"/>
              <a:t> - солдаты </a:t>
            </a:r>
            <a:r>
              <a:rPr lang="ru-RU" sz="1400" b="1" dirty="0" smtClean="0"/>
              <a:t>с пулеметом</a:t>
            </a:r>
            <a:r>
              <a:rPr lang="ru-RU" sz="1400" dirty="0" smtClean="0"/>
              <a:t> «Дегтярев пехотный» за щитом</a:t>
            </a:r>
          </a:p>
          <a:p>
            <a:pPr marL="177800" indent="-177800"/>
            <a:r>
              <a:rPr lang="ru-RU" sz="1400" u="sng" dirty="0" smtClean="0">
                <a:hlinkClick r:id="rId25"/>
              </a:rPr>
              <a:t>http://pulson.ru/wp-content/uploads/2011/05/1304337867_13041622.jpg</a:t>
            </a:r>
            <a:r>
              <a:rPr lang="ru-RU" sz="1400" dirty="0" smtClean="0"/>
              <a:t> - пулемёт</a:t>
            </a:r>
          </a:p>
          <a:p>
            <a:pPr marL="177800" indent="-177800"/>
            <a:r>
              <a:rPr lang="ru-RU" sz="1400" u="sng" dirty="0" smtClean="0">
                <a:hlinkClick r:id="rId26"/>
              </a:rPr>
              <a:t>http://media.moddb.com/images/groups/1/4/3681/Soviet_heavy_tank_IS-2_at_open_sky_museum.jpg</a:t>
            </a:r>
            <a:r>
              <a:rPr lang="ru-RU" sz="1400" dirty="0" smtClean="0"/>
              <a:t> - советский танк «ИС»</a:t>
            </a:r>
          </a:p>
          <a:p>
            <a:pPr marL="177800" indent="-177800"/>
            <a:r>
              <a:rPr lang="en-US" sz="1400" u="sng" dirty="0" smtClean="0">
                <a:hlinkClick r:id="rId27"/>
              </a:rPr>
              <a:t>http://doo.chel-edu.ru/mou118/images/p11_znak25.jpg</a:t>
            </a:r>
            <a:r>
              <a:rPr lang="ru-RU" sz="1400" dirty="0" smtClean="0"/>
              <a:t> - вопрос</a:t>
            </a:r>
          </a:p>
          <a:p>
            <a:pPr marL="177800" indent="-177800">
              <a:buNone/>
            </a:pPr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Admin\Рабочий стол\Колесо истории МЕТОДСОВЕТ\картинки\bitva_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1000108"/>
            <a:ext cx="6520617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Даты и события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3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9" name="Picture 1" descr="C:\Documents and Settings\Admin\Рабочий стол\Колесо истории\впервые в России\1306317487_verschrijkkelijk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70" y="1000108"/>
            <a:ext cx="5143536" cy="342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Скругленный прямоугольник 10"/>
          <p:cNvSpPr/>
          <p:nvPr/>
        </p:nvSpPr>
        <p:spPr>
          <a:xfrm>
            <a:off x="7143768" y="6357934"/>
            <a:ext cx="1428728" cy="50006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71538" y="4572008"/>
            <a:ext cx="7858180" cy="164307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</a:rPr>
              <a:t>12 июля 1943 г., около станции Прохоровка Белгородской области. </a:t>
            </a:r>
          </a:p>
          <a:p>
            <a:pPr algn="ctr"/>
            <a:r>
              <a:rPr lang="ru-RU" sz="2600" b="1" dirty="0" smtClean="0">
                <a:solidFill>
                  <a:schemeClr val="tx1"/>
                </a:solidFill>
              </a:rPr>
              <a:t>Скульптурная композиция «Таран» - центральный элемент мемориала под Прохоровкой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715372" y="6357934"/>
            <a:ext cx="428628" cy="500066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85852" y="3857628"/>
            <a:ext cx="7143800" cy="2071702"/>
          </a:xfrm>
          <a:prstGeom prst="roundRect">
            <a:avLst/>
          </a:prstGeom>
          <a:solidFill>
            <a:srgbClr val="CC9900"/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ходе Курской битвы произошло самое крупное танковое сражение – с обеих сторон участвовало до 1200 танков.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Когда и где оно состоялось? 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Даты и события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4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2428868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Курская битва     </a:t>
            </a:r>
            <a:r>
              <a:rPr lang="ru-RU" sz="2400" b="1" dirty="0" smtClean="0">
                <a:solidFill>
                  <a:srgbClr val="C00000"/>
                </a:solidFill>
              </a:rPr>
              <a:t>05.07.43-23.08.43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3286124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Сталинградская битва </a:t>
            </a:r>
            <a:r>
              <a:rPr lang="ru-RU" sz="2400" b="1" dirty="0" smtClean="0">
                <a:solidFill>
                  <a:srgbClr val="C00000"/>
                </a:solidFill>
              </a:rPr>
              <a:t>17.07.42-02.02.43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4143380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Снятие блокады Ленинграда  </a:t>
            </a:r>
            <a:r>
              <a:rPr lang="ru-RU" sz="2400" b="1" dirty="0" smtClean="0">
                <a:solidFill>
                  <a:srgbClr val="C00000"/>
                </a:solidFill>
              </a:rPr>
              <a:t>27.01.44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28" y="5000636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Битва за Москву    </a:t>
            </a:r>
            <a:r>
              <a:rPr lang="ru-RU" sz="2400" b="1" dirty="0" smtClean="0">
                <a:solidFill>
                  <a:srgbClr val="C00000"/>
                </a:solidFill>
              </a:rPr>
              <a:t>30.09.41-20.04.42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728" y="2428868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Курская битва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728" y="3286124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Сталинградская битва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28728" y="4143380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Снятие блокады Ленинграда</a:t>
            </a:r>
            <a:endParaRPr lang="ru-RU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28728" y="5000636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Битва за Москву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072330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14414" y="1214422"/>
            <a:ext cx="6572296" cy="1071570"/>
          </a:xfrm>
          <a:prstGeom prst="roundRect">
            <a:avLst/>
          </a:prstGeom>
          <a:ln/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Расположите великие сражения в хронологическом порядке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715372" y="6357934"/>
            <a:ext cx="428628" cy="500066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0.00602 L 0.00347 -0.3662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88 L 0.00382 0.2546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00857 L 0.00313 0.1189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357290" y="1071546"/>
            <a:ext cx="6072182" cy="1428760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Кто и когда водрузил знамя Победы над Рейхстагом?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Admin\Рабочий стол\конкурс МЕТОДИСТЫ\картинки\29ed5023f2a3b308c19193c9006_prev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28794" y="2643182"/>
            <a:ext cx="5121016" cy="3194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Даты и события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5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768" y="6357958"/>
            <a:ext cx="1428760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8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62" y="1214422"/>
            <a:ext cx="3386342" cy="43830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572000" y="1142984"/>
            <a:ext cx="3857652" cy="45005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1 мая 1945 года отважные воины красноармеец Егоров и младший сержант </a:t>
            </a:r>
            <a:r>
              <a:rPr lang="ru-RU" sz="2400" b="1" dirty="0" err="1" smtClean="0">
                <a:solidFill>
                  <a:schemeClr val="tx1"/>
                </a:solidFill>
              </a:rPr>
              <a:t>Кантария</a:t>
            </a:r>
            <a:r>
              <a:rPr lang="ru-RU" sz="2400" b="1" dirty="0" smtClean="0">
                <a:solidFill>
                  <a:schemeClr val="tx1"/>
                </a:solidFill>
              </a:rPr>
              <a:t> установили знамя. Над зданием германского парламента взвился гордый флаг Советского Союза — символ нашей Великой Победы.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2" descr="C:\Documents and Settings\Admin\Рабочий стол\конкурс МЕТОДИСТЫ\картинки\0_5b133_a83e9c52_XL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28662" y="1214422"/>
            <a:ext cx="3357586" cy="44291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15372" y="6357934"/>
            <a:ext cx="428628" cy="500066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Даты и события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6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768" y="6357934"/>
            <a:ext cx="1428728" cy="50006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00100" y="2143116"/>
            <a:ext cx="6929486" cy="2000264"/>
          </a:xfrm>
          <a:prstGeom prst="roundRect">
            <a:avLst/>
          </a:prstGeom>
          <a:solidFill>
            <a:srgbClr val="CC9900"/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Когда и где проходил парад войск в ознаменование победы Советского Союза над фашисткой Германией в Великой Отечественной войне? </a:t>
            </a:r>
            <a:endParaRPr lang="ru-RU" sz="3200" dirty="0" smtClean="0">
              <a:solidFill>
                <a:schemeClr val="tx1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214414" y="1071546"/>
            <a:ext cx="6786610" cy="5000660"/>
            <a:chOff x="1214414" y="1071546"/>
            <a:chExt cx="6786610" cy="5000660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14414" y="1071546"/>
              <a:ext cx="3100390" cy="2417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786314" y="1071546"/>
              <a:ext cx="3140808" cy="2428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214414" y="3643314"/>
              <a:ext cx="3134054" cy="2428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1" descr="C:\Documents and Settings\Admin\Рабочий стол\Колесо истории\впервые в России\1306317487_verschrijkkelijke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857752" y="3643314"/>
              <a:ext cx="3143272" cy="24288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143240" y="2428868"/>
              <a:ext cx="3071834" cy="2286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TextBox 13"/>
            <p:cNvSpPr txBox="1"/>
            <p:nvPr/>
          </p:nvSpPr>
          <p:spPr>
            <a:xfrm>
              <a:off x="2786050" y="2357430"/>
              <a:ext cx="38576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32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ПАРАД ПОБЕДЫ</a:t>
              </a:r>
              <a:endPara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143240" y="4143380"/>
              <a:ext cx="30718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32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24 июня 1945 г.</a:t>
              </a:r>
              <a:endPara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86050" y="3286124"/>
              <a:ext cx="38576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32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МОСКВА</a:t>
              </a:r>
              <a:endPara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Управляющая кнопка: возврат 16">
            <a:hlinkClick r:id="rId8" action="ppaction://hlinksldjump" highlightClick="1"/>
          </p:cNvPr>
          <p:cNvSpPr/>
          <p:nvPr/>
        </p:nvSpPr>
        <p:spPr>
          <a:xfrm>
            <a:off x="8715404" y="6429396"/>
            <a:ext cx="428596" cy="428604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1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71802" y="5429264"/>
            <a:ext cx="3571875" cy="857251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Народные мстители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72330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12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0" y="1857364"/>
            <a:ext cx="3214678" cy="21028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2" descr="C:\Documents and Settings\Admin\Рабочий стол\конкурс МЕТОДИСТЫ\картинки\8039465_6b3fe18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1214422"/>
            <a:ext cx="2776656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 descr="C:\Documents and Settings\Admin\Рабочий стол\конкурс МЕТОДИСТЫ\картинки\Курсое_сражен789.jpg"/>
          <p:cNvPicPr>
            <a:picLocks noChangeAspect="1" noChangeArrowheads="1"/>
          </p:cNvPicPr>
          <p:nvPr/>
        </p:nvPicPr>
        <p:blipFill>
          <a:blip r:embed="rId5" cstate="email"/>
          <a:srcRect t="2972" b="5245"/>
          <a:stretch>
            <a:fillRect/>
          </a:stretch>
        </p:blipFill>
        <p:spPr bwMode="auto">
          <a:xfrm>
            <a:off x="6134443" y="1928802"/>
            <a:ext cx="3009557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Скругленный прямоугольник 14"/>
          <p:cNvSpPr/>
          <p:nvPr/>
        </p:nvSpPr>
        <p:spPr>
          <a:xfrm>
            <a:off x="714348" y="2357430"/>
            <a:ext cx="8072494" cy="2286004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Как во время войны называли партизан, которые в тылу врага мстили фашистским захватчикам за вероломное нападение на нашу страну, за террор, грабежи и насилие, которые они творили на оккупированной территории?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</TotalTime>
  <Words>3294</Words>
  <Application>Microsoft Office PowerPoint</Application>
  <PresentationFormat>Экран (4:3)</PresentationFormat>
  <Paragraphs>565</Paragraphs>
  <Slides>44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CDOD</cp:lastModifiedBy>
  <cp:revision>225</cp:revision>
  <dcterms:created xsi:type="dcterms:W3CDTF">2012-04-20T12:25:05Z</dcterms:created>
  <dcterms:modified xsi:type="dcterms:W3CDTF">2019-05-07T10:40:17Z</dcterms:modified>
</cp:coreProperties>
</file>