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4" r:id="rId4"/>
    <p:sldId id="267" r:id="rId5"/>
    <p:sldId id="265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5" r:id="rId14"/>
    <p:sldId id="276" r:id="rId15"/>
    <p:sldId id="277" r:id="rId16"/>
    <p:sldId id="278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90" r:id="rId25"/>
    <p:sldId id="287" r:id="rId26"/>
    <p:sldId id="288" r:id="rId27"/>
    <p:sldId id="289" r:id="rId28"/>
    <p:sldId id="291" r:id="rId29"/>
    <p:sldId id="263" r:id="rId30"/>
    <p:sldId id="26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7F"/>
    <a:srgbClr val="CC0000"/>
    <a:srgbClr val="CC0066"/>
    <a:srgbClr val="6C00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Лист1!$G$12:$G$14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Лист1!$H$12:$H$14</c:f>
              <c:numCache>
                <c:formatCode>0%</c:formatCode>
                <c:ptCount val="3"/>
                <c:pt idx="0">
                  <c:v>0.14000000000000001</c:v>
                </c:pt>
                <c:pt idx="1">
                  <c:v>0.5</c:v>
                </c:pt>
                <c:pt idx="2">
                  <c:v>0.36000000000000032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95426432"/>
        <c:axId val="95438336"/>
        <c:axId val="0"/>
      </c:bar3DChart>
      <c:catAx>
        <c:axId val="954264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95438336"/>
        <c:crosses val="autoZero"/>
        <c:auto val="1"/>
        <c:lblAlgn val="ctr"/>
        <c:lblOffset val="100"/>
        <c:noMultiLvlLbl val="0"/>
      </c:catAx>
      <c:valAx>
        <c:axId val="95438336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crossAx val="95426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Лист4!$D$12:$D$14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Лист4!$E$12:$E$14</c:f>
              <c:numCache>
                <c:formatCode>0%</c:formatCode>
                <c:ptCount val="3"/>
                <c:pt idx="0">
                  <c:v>0.29000000000000031</c:v>
                </c:pt>
                <c:pt idx="1">
                  <c:v>0.56999999999999995</c:v>
                </c:pt>
                <c:pt idx="2">
                  <c:v>0.14000000000000001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95478912"/>
        <c:axId val="95482624"/>
        <c:axId val="0"/>
      </c:bar3DChart>
      <c:catAx>
        <c:axId val="954789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95482624"/>
        <c:crosses val="autoZero"/>
        <c:auto val="1"/>
        <c:lblAlgn val="ctr"/>
        <c:lblOffset val="100"/>
        <c:noMultiLvlLbl val="0"/>
      </c:catAx>
      <c:valAx>
        <c:axId val="95482624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crossAx val="95478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38188976377953"/>
          <c:y val="7.8703703703703706E-2"/>
          <c:w val="0.87684033245844273"/>
          <c:h val="0.731925123942840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Лист5!$D$7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Лист5!$E$6:$F$6</c:f>
              <c:strCache>
                <c:ptCount val="2"/>
                <c:pt idx="0">
                  <c:v>Первичная диагности</c:v>
                </c:pt>
                <c:pt idx="1">
                  <c:v>Повторная диагностика</c:v>
                </c:pt>
              </c:strCache>
            </c:strRef>
          </c:cat>
          <c:val>
            <c:numRef>
              <c:f>Лист5!$E$7:$F$7</c:f>
              <c:numCache>
                <c:formatCode>0%</c:formatCode>
                <c:ptCount val="2"/>
                <c:pt idx="0">
                  <c:v>0.14000000000000001</c:v>
                </c:pt>
                <c:pt idx="1">
                  <c:v>0.29000000000000031</c:v>
                </c:pt>
              </c:numCache>
            </c:numRef>
          </c:val>
        </c:ser>
        <c:ser>
          <c:idx val="1"/>
          <c:order val="1"/>
          <c:tx>
            <c:strRef>
              <c:f>Лист5!$D$8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Лист5!$E$6:$F$6</c:f>
              <c:strCache>
                <c:ptCount val="2"/>
                <c:pt idx="0">
                  <c:v>Первичная диагности</c:v>
                </c:pt>
                <c:pt idx="1">
                  <c:v>Повторная диагностика</c:v>
                </c:pt>
              </c:strCache>
            </c:strRef>
          </c:cat>
          <c:val>
            <c:numRef>
              <c:f>Лист5!$E$8:$F$8</c:f>
              <c:numCache>
                <c:formatCode>0%</c:formatCode>
                <c:ptCount val="2"/>
                <c:pt idx="0">
                  <c:v>0.5</c:v>
                </c:pt>
                <c:pt idx="1">
                  <c:v>0.56999999999999995</c:v>
                </c:pt>
              </c:numCache>
            </c:numRef>
          </c:val>
        </c:ser>
        <c:ser>
          <c:idx val="2"/>
          <c:order val="2"/>
          <c:tx>
            <c:strRef>
              <c:f>Лист5!$D$9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Лист5!$E$6:$F$6</c:f>
              <c:strCache>
                <c:ptCount val="2"/>
                <c:pt idx="0">
                  <c:v>Первичная диагности</c:v>
                </c:pt>
                <c:pt idx="1">
                  <c:v>Повторная диагностика</c:v>
                </c:pt>
              </c:strCache>
            </c:strRef>
          </c:cat>
          <c:val>
            <c:numRef>
              <c:f>Лист5!$E$9:$F$9</c:f>
              <c:numCache>
                <c:formatCode>0%</c:formatCode>
                <c:ptCount val="2"/>
                <c:pt idx="0">
                  <c:v>0.36000000000000032</c:v>
                </c:pt>
                <c:pt idx="1">
                  <c:v>0.14000000000000001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104461056"/>
        <c:axId val="104462592"/>
        <c:axId val="0"/>
      </c:bar3DChart>
      <c:catAx>
        <c:axId val="1044610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04462592"/>
        <c:crosses val="autoZero"/>
        <c:auto val="1"/>
        <c:lblAlgn val="ctr"/>
        <c:lblOffset val="100"/>
        <c:noMultiLvlLbl val="0"/>
      </c:catAx>
      <c:valAx>
        <c:axId val="104462592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crossAx val="104461056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0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4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0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13" name="chimes.wav"/>
          </p:stSnd>
        </p:sndAc>
      </p:transition>
    </mc:Choice>
    <mc:Fallback xmlns="">
      <p:transition advTm="15000">
        <p:fade/>
        <p:sndAc>
          <p:stSnd>
            <p:snd r:embed="rId15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0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036972" y="1628800"/>
            <a:ext cx="59766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</a:rPr>
              <a:t>СКАЗКА КАК СРЕДСТВО РАЗВИТИЯ СЛОВЕСНОГО ТВОРЧЕСТВА ДЕТЕЙ СТАРШЕГО ДОШКОЛЬНОГО ВОЗРАСТА</a:t>
            </a:r>
            <a:r>
              <a:rPr lang="ru-RU" sz="2800" b="1" dirty="0" smtClean="0">
                <a:ln w="11430"/>
                <a:solidFill>
                  <a:srgbClr val="FE007F"/>
                </a:solidFill>
              </a:rPr>
              <a:t>»</a:t>
            </a:r>
            <a:endParaRPr lang="ru-RU" sz="2800" b="1" dirty="0">
              <a:solidFill>
                <a:srgbClr val="FE007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lvl="0" indent="360000" algn="just" fontAlgn="base">
              <a:lnSpc>
                <a:spcPct val="160000"/>
              </a:lnSpc>
              <a:spcBef>
                <a:spcPts val="0"/>
              </a:spcBef>
              <a:spcAft>
                <a:spcPct val="0"/>
              </a:spcAft>
              <a:buClr>
                <a:srgbClr val="FFFFCC"/>
              </a:buClr>
              <a:buSzPct val="60000"/>
              <a:buNone/>
              <a:defRPr/>
            </a:pPr>
            <a:r>
              <a:rPr lang="ru-RU" sz="28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Опытно-практическая </a:t>
            </a:r>
            <a:r>
              <a:rPr lang="ru-RU" sz="2800" b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8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проводилась на базе </a:t>
            </a:r>
            <a:r>
              <a:rPr lang="ru-RU" sz="2800" b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28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автономного дошкольного образовательного </a:t>
            </a:r>
            <a:r>
              <a:rPr lang="ru-RU" sz="2800" b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учреждения </a:t>
            </a:r>
            <a:r>
              <a:rPr lang="ru-RU" sz="28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2800" b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сад № </a:t>
            </a:r>
            <a:r>
              <a:rPr lang="ru-RU" sz="28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37 города Стерлитамак</a:t>
            </a:r>
            <a:r>
              <a:rPr lang="ru-RU" sz="2800" b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lvl="0" indent="360000" algn="just" fontAlgn="base">
              <a:lnSpc>
                <a:spcPct val="160000"/>
              </a:lnSpc>
              <a:spcBef>
                <a:spcPts val="0"/>
              </a:spcBef>
              <a:spcAft>
                <a:spcPct val="0"/>
              </a:spcAft>
              <a:buClr>
                <a:srgbClr val="FFFFCC"/>
              </a:buClr>
              <a:buSzPct val="60000"/>
              <a:buNone/>
              <a:defRPr/>
            </a:pPr>
            <a:r>
              <a:rPr lang="ru-RU" sz="28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исследовании приняли </a:t>
            </a:r>
            <a:r>
              <a:rPr lang="ru-RU" sz="28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участие 14 </a:t>
            </a:r>
            <a:r>
              <a:rPr lang="ru-RU" sz="2800" b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старшего дошкольного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74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741987"/>
          </a:xfrm>
        </p:spPr>
        <p:txBody>
          <a:bodyPr>
            <a:normAutofit lnSpcReduction="10000"/>
          </a:bodyPr>
          <a:lstStyle/>
          <a:p>
            <a:pPr lvl="0" algn="ctr" eaLnBrk="0" fontAlgn="base" hangingPunct="0">
              <a:spcAft>
                <a:spcPct val="0"/>
              </a:spcAft>
              <a:buNone/>
              <a:defRPr/>
            </a:pPr>
            <a:r>
              <a:rPr lang="ru-RU" sz="44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Цель опытно-практической работы: </a:t>
            </a:r>
          </a:p>
          <a:p>
            <a:pPr lvl="0" algn="ctr" eaLnBrk="0" fontAlgn="base" hangingPunct="0">
              <a:spcAft>
                <a:spcPct val="0"/>
              </a:spcAft>
              <a:buNone/>
              <a:defRPr/>
            </a:pPr>
            <a:r>
              <a:rPr lang="ru-RU" sz="4400" b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sz="4400" b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эффективность использования сказки в развитии словесного творчества детей старшего дошкольного </a:t>
            </a:r>
            <a:r>
              <a:rPr lang="ru-RU" sz="4400" b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29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Опытно-практическая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работа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проводилась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три этапа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констатирующий</a:t>
            </a:r>
            <a:endParaRPr lang="ru-RU" sz="4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ф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ормирующий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3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контрольный</a:t>
            </a:r>
            <a:endParaRPr lang="ru-RU" sz="4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670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7704856" cy="4680520"/>
          </a:xfrm>
        </p:spPr>
        <p:txBody>
          <a:bodyPr>
            <a:normAutofit/>
          </a:bodyPr>
          <a:lstStyle/>
          <a:p>
            <a:pPr marL="0" indent="36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На констатирующем этапе опытно-практической работы нами было проведена диагностика уровня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Courier New"/>
              </a:rPr>
              <a:t>развития словесного творчества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 старшей группы, в которой принимали участие дети старшей группы в количестве 14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человек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97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7488832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констатирующего этапа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55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</a:rPr>
              <a:t>выявление </a:t>
            </a: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</a:rPr>
              <a:t>уровня развития словесного творчества старших дошкольников. </a:t>
            </a: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</a:rPr>
              <a:t> 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</a:rPr>
              <a:t>      Для </a:t>
            </a: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</a:rPr>
              <a:t>исследования уровня развития словесного творчества был проведен тест 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</a:rPr>
              <a:t>«Сочини </a:t>
            </a: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</a:rPr>
              <a:t>сказку» по модифицированному варианту методики Дьяченко О.М. </a:t>
            </a:r>
            <a: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+mj-ea"/>
              </a:rPr>
              <a:t/>
            </a:r>
            <a:br>
              <a:rPr lang="ru-RU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+mj-ea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306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По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каждому из названных признаков ребенок получал от 0 до 2 балов в зависимости от того, насколько в нем выражен тот или иной признак из перечисленных в приложении. Для выводов об этом использовались следующие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критерии, которые представлены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таблице.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4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560" y="332657"/>
            <a:ext cx="7772400" cy="9361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Таблица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12357121"/>
              </p:ext>
            </p:extLst>
          </p:nvPr>
        </p:nvGraphicFramePr>
        <p:xfrm>
          <a:off x="683568" y="1484784"/>
          <a:ext cx="7632848" cy="4680366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1296144"/>
                <a:gridCol w="5246078"/>
                <a:gridCol w="1090626"/>
              </a:tblGrid>
              <a:tr h="3585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Уровни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Критерии и показатели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Баллы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8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Высокий уровень 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Наличие сюжета, замысла сказки, соответствие его названию, плану или картинке, героям.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0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Средний уровень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Наличие сюжета, замысла сказки не полностью соответствует его названию, плану или картинке, героям.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52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Низкий уровень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Сюжет и замысел сказки не соответствует его названию, плану или картинке, героям или же сюжет и замысел сказки полностью отсутствует</a:t>
                      </a: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Уровень развития: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Высокий уровень – 12-9 баллов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Средний уровень –8-6 баллов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Низкий уровень –5 и менее баллов.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40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2699792" y="1772816"/>
          <a:ext cx="4896544" cy="3391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результатам всех проведенных заданий по данной методике мы выявили у 2 детей – высокий уровень развития словесного творчества, что составляет 14%, средний уровень – 7 человек, что составляет 50%, из числа испытуемых, с низким уровнем – 6 человек, что составляет 36 % числа испытуемых.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893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836712"/>
            <a:ext cx="7139136" cy="5400600"/>
          </a:xfrm>
        </p:spPr>
        <p:txBody>
          <a:bodyPr>
            <a:normAutofit fontScale="70000" lnSpcReduction="20000"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результатам первого этапа исследования был сделан вывод о необходимости проведения работы по развитию словесного творчества детей старшего дошкольного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возраста.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учетом первичной диагностики был разработан и апробирован комплекс занятий по развитию словесного творчества детей старшего дошкольного возраста.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Цель: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продолжить работу по развитию словесного творчества детей, направленную на повышение качества детских сочинений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506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395536" y="836712"/>
            <a:ext cx="7992888" cy="5688632"/>
          </a:xfrm>
        </p:spPr>
        <p:txBody>
          <a:bodyPr>
            <a:normAutofit/>
          </a:bodyPr>
          <a:lstStyle/>
          <a:p>
            <a:pPr marL="0" lv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В настоящее время перед нашим обществом </a:t>
            </a: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остро </a:t>
            </a: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стоит задача воспитания творческой личности. Объективные преобразования, происходящие во всех сферах жизнедеятельности нашего общества, вызывают потребность в исследованиях, раскрывающих разнообразные факторы влияния на творческие способности личности. Основной целью современного дошкольного образовательного учреждения является воспитание у детей самостоятельности и творческой </a:t>
            </a: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инициативы. В </a:t>
            </a: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педагогических исследованиях подчеркивается </a:t>
            </a:r>
            <a:r>
              <a:rPr lang="ru-RU" sz="2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самоценность</a:t>
            </a:r>
            <a:r>
              <a:rPr 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и значимость дошкольного возраста для развития творческих способностей</a:t>
            </a: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.</a:t>
            </a:r>
            <a:endParaRPr lang="ru-RU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92696"/>
            <a:ext cx="7560840" cy="504056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8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</a:t>
            </a:r>
            <a:r>
              <a:rPr lang="ru-RU" sz="80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намеченному плану проводили работу, которую начали с чтения сказок, с целью обогащения словаря детей.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Под </a:t>
            </a:r>
            <a:r>
              <a:rPr lang="ru-RU" sz="80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руководством педагога осуществлялся анализ схемы построения сказочного повествования, развития сюжета (повторность, цепная композиция, традиционный зачин и концовка). Детей побуждали использовать эти элементы в своих собственных </a:t>
            </a:r>
            <a:r>
              <a:rPr lang="ru-RU" sz="8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сочинениях.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8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Необходимо </a:t>
            </a:r>
            <a:r>
              <a:rPr lang="ru-RU" sz="80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подвести детей к наибольшей самостоятельности в словесно-творческих проявлениях формированию собственного замысла, выбору темы, сюжета, героев, к овладению способами построения, средствами выразительности.</a:t>
            </a:r>
          </a:p>
          <a:p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97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62500" lnSpcReduction="20000"/>
          </a:bodyPr>
          <a:lstStyle/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Эффективные приемы в данной работе – вопросы педагога в виде плана, указания разного типа, упражнения, использование речевых образцов – все это заметно облегчает творческую деятельность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детей.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ходе данных занятий дети учились рассказывать выразительно, образно, эмоционально, умело использовать доступные художественные приемы. От занятия к занятию дети проявляли все больше активности и инициативы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Итак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исследование показало, что задания на придумывание продолжения сказки; театрализованные игры по сказкам; сочинение сказок по картинкам способствуют развитию у детей уровня словесного творчества.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6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64949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Для 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выявления результативности проведенной работы была проведена повторная диагностика по выявлению уровня развития словесного творчества детей старшего дошкольного возраста. Для повторной диагностики была использована та же методика, что и на этапе первичной диагностики.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Цель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выявить результативность проведенной работы, проанализировать какие изменения произошли в развитии словесного творчества детей старшего дошкольного возраста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877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/>
            </a:r>
            <a:br>
              <a:rPr lang="ru-RU" sz="3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84784"/>
            <a:ext cx="8291264" cy="4752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повторной диагностики уровня развития словесного творчества детей старшего дошкольного возраста отражены в диаграмме № 2, которая подтвердила эффективность проведенной работы по развитию словесного творчества дошкольников с использованием сказки.</a:t>
            </a:r>
            <a:b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86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627784" y="1916832"/>
          <a:ext cx="5184576" cy="3269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345638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выявить эффективность проведенной работы, мы проанализировали и сопоставили данные первичной  и повторной диагностики исследования и получили следующие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(Диаграмма № 3).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174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286000" y="1700808"/>
          <a:ext cx="574238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416824" cy="5073427"/>
          </a:xfrm>
        </p:spPr>
        <p:txBody>
          <a:bodyPr>
            <a:normAutofit fontScale="85000" lnSpcReduction="10000"/>
          </a:bodyPr>
          <a:lstStyle/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видим, уровень словесного творчества старших дошкольников значительно повысился. Высокий уровень словесного творчества после проведения специально разработанных занятий и упражнений выявлен у 4 детей, а был у 2. Средний уровень теперь характерен для 8 дошкольников, вместо 7, низкий у 2 детей вместо 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629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10000"/>
          </a:bodyPr>
          <a:lstStyle/>
          <a:p>
            <a:pPr marL="0" indent="36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Исходя из полученных нами результатов, можно сделать вывод, что специально организованная поэтапная работа, проводимая в разных аспектах, способствует развитию словесного творчества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старшего дошкольного возраста. Данные контрольного этапа это подтверждают, так как увеличилось количество детей с высоким и средним уровнем развития словесного творчества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175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971600" y="836712"/>
            <a:ext cx="6984776" cy="5400600"/>
          </a:xfrm>
        </p:spPr>
        <p:txBody>
          <a:bodyPr>
            <a:normAutofit/>
          </a:bodyPr>
          <a:lstStyle/>
          <a:p>
            <a:pPr marL="0" indent="36000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Таким образом, повторная диагностика подтвердила эффективность 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36000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проведенной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по развитию словесного творчества дошкольников 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36000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использованием сказки.</a:t>
            </a:r>
          </a:p>
          <a:p>
            <a:pPr algn="just">
              <a:spcBef>
                <a:spcPts val="0"/>
              </a:spcBef>
              <a:buNone/>
            </a:pPr>
            <a:endParaRPr lang="ru-RU" sz="2800" b="1" i="1" dirty="0" smtClean="0"/>
          </a:p>
          <a:p>
            <a:pPr algn="ctr">
              <a:spcBef>
                <a:spcPts val="0"/>
              </a:spcBef>
              <a:buNone/>
            </a:pPr>
            <a:endParaRPr lang="ru-RU" sz="1400" b="1" i="1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328592"/>
          </a:xfrm>
        </p:spPr>
        <p:txBody>
          <a:bodyPr>
            <a:normAutofit fontScale="85000" lnSpcReduction="10000"/>
          </a:bodyPr>
          <a:lstStyle/>
          <a:p>
            <a:pPr mar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Словесное творчество является одним из видов детского творчества,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которое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позволяет ребенку проявить уровень своей речевой деятельности, способность творчески, целесообразно, правильно использовать язык в различных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ситуациях.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Оно имеет большое значение для ребенка как средство познания и самопознания, </a:t>
            </a:r>
            <a:r>
              <a:rPr lang="ru-RU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культуроосвоения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ее самовыражения и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самореализации.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192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755576" y="1340768"/>
            <a:ext cx="7704856" cy="5040560"/>
          </a:xfrm>
        </p:spPr>
        <p:txBody>
          <a:bodyPr>
            <a:noAutofit/>
          </a:bodyPr>
          <a:lstStyle/>
          <a:p>
            <a:pPr>
              <a:buClr>
                <a:srgbClr val="990033"/>
              </a:buClr>
              <a:buSzPct val="85000"/>
              <a:buFont typeface="Wingdings" pitchFamily="2" charset="2"/>
              <a:buChar char="Ø"/>
            </a:pPr>
            <a:endParaRPr lang="ru-RU" sz="1800" dirty="0" smtClean="0"/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941168"/>
            <a:ext cx="8229600" cy="1143000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539552" y="980728"/>
            <a:ext cx="7776864" cy="4968552"/>
          </a:xfrm>
        </p:spPr>
        <p:txBody>
          <a:bodyPr>
            <a:normAutofit fontScale="77500" lnSpcReduction="20000"/>
          </a:bodyPr>
          <a:lstStyle/>
          <a:p>
            <a:pPr marL="0" indent="4572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Одним из действенных средств развития словесного творчества детей старшего дошкольного возраста является сказка. Возможность использования сказки в дошкольном учреждении для развития творческой активности детей дошкольного возраста обусловлена спецификой содержания и форм произведений словесного творчества русского народа, характером знакомства с ними и речевым развитием дошкольников. Дети хорошо воспринимают сказки благодаря их мягкому юмору, ненавязчивому дидактизму и знакомым жизненным ситуациям.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619672" y="908720"/>
            <a:ext cx="6912768" cy="4824536"/>
          </a:xfrm>
        </p:spPr>
        <p:txBody>
          <a:bodyPr>
            <a:noAutofit/>
          </a:bodyPr>
          <a:lstStyle/>
          <a:p>
            <a:pPr marL="0" lvl="0" indent="36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теории дошкольного воспитания вопросы восприятия сказки в разных аспектах рассматривались исследователями и практиками (Усова А.П., Ушинский К.Д., </a:t>
            </a:r>
            <a:r>
              <a:rPr lang="ru-RU" sz="18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Флерина</a:t>
            </a:r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Е.А. и другие). 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Значительная </a:t>
            </a:r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работ по данной проблеме сосредоточена на изучении системы изобразительно-выразительных приемов сказки, способствующих обогащению словаря, формированию образности и выразительности речи детей (Алиева С.А., </a:t>
            </a:r>
            <a:r>
              <a:rPr lang="ru-RU" sz="18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Гавриш</a:t>
            </a:r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Н.В., Соловьева О.И.). В исследовании </a:t>
            </a:r>
            <a:r>
              <a:rPr lang="ru-RU" sz="18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Шибицкой</a:t>
            </a:r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А.Е. определяются этапы формирования словесного творчества под влиянием русского 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фольклора, предлагаются </a:t>
            </a:r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отдельные приемы работы со сказочным материалом с детьми старшего дошкольного возраста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1763688" y="836712"/>
            <a:ext cx="6624736" cy="5256584"/>
          </a:xfrm>
        </p:spPr>
        <p:txBody>
          <a:bodyPr>
            <a:noAutofit/>
          </a:bodyPr>
          <a:lstStyle/>
          <a:p>
            <a:pPr marL="0" indent="396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настоящее время в дошкольных образовательных учреждениях проводится систематическая работа по развитию словесного творчества у детей старшего дошкольного возраста, но воспитатели в данной работе не в полной мере используют возможности сказки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Данное </a:t>
            </a:r>
            <a:r>
              <a:rPr lang="ru-RU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противоречие позволяет выявить проблему: каковы возможности сказки в развитии словесного творчества у детей старшего дошкольного возраста и определить выбор темы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исследования.</a:t>
            </a:r>
            <a:endParaRPr lang="ru-RU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</a:t>
            </a:r>
            <a:r>
              <a:rPr lang="ru-RU" dirty="0">
                <a:solidFill>
                  <a:srgbClr val="0070C0"/>
                </a:solidFill>
              </a:rPr>
              <a:t>:</a:t>
            </a:r>
            <a:r>
              <a:rPr lang="ru-RU" dirty="0"/>
              <a:t> выявить возможности использования сказки в развитии словесного творчества детей старшего дошкольного возраста.</a:t>
            </a:r>
          </a:p>
          <a:p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исследования: </a:t>
            </a:r>
            <a:r>
              <a:rPr lang="ru-RU" dirty="0"/>
              <a:t>развитие словесного творчества детей старшего дошкольного возраста.</a:t>
            </a:r>
          </a:p>
          <a:p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исследования: </a:t>
            </a:r>
            <a:r>
              <a:rPr lang="ru-RU" dirty="0"/>
              <a:t>использование сказок как средство развития словесного творчества детей старшего дошкольного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95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 исследования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776864" cy="5069160"/>
          </a:xfrm>
        </p:spPr>
        <p:txBody>
          <a:bodyPr>
            <a:normAutofit fontScale="25000" lnSpcReduction="20000"/>
          </a:bodyPr>
          <a:lstStyle/>
          <a:p>
            <a:pPr marL="0" indent="36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</a:t>
            </a: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словесного творчества старших дошкольников будет более эффективной, если </a:t>
            </a:r>
          </a:p>
          <a:p>
            <a:pPr marL="0" indent="36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раскрыть </a:t>
            </a: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процесс развития словесного творчества детей старшего дошкольного возраста;</a:t>
            </a:r>
          </a:p>
          <a:p>
            <a:pPr marL="0" indent="36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- разработать </a:t>
            </a: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комплекс занятий, включающий приемы активного восприятия детьми сказки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 задания </a:t>
            </a: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придумывание продолжения сказки,  театрализованные игры по сказкам, сочинение сказок по 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картинкам;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будет </a:t>
            </a: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проведена целенаправленная работа по развитию словесного творчества старших дошкольников с использованием сказки.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67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C0000"/>
                </a:solidFill>
              </a:rPr>
              <a:t>Задачи исследования:</a:t>
            </a:r>
            <a:endParaRPr lang="ru-RU" dirty="0">
              <a:solidFill>
                <a:srgbClr val="CC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40768"/>
            <a:ext cx="7355160" cy="47525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психолого-педагогическую и методическую литературу по теме исследования. 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Охарактеризовать процесс развития словесного творчества детей старшего дошкольного возраста.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Раскрыть влияние сказки на развитие словесного творчества детей дошкольного возраста.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Разработать и апробировать комплекс занятий по развитию словесного творчества у детей старшего дошкольного возраста с использованием сказок.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98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0">
        <p14:pan dir="u"/>
        <p:sndAc>
          <p:stSnd>
            <p:snd r:embed="rId2" name="chimes.wav"/>
          </p:stSnd>
        </p:sndAc>
      </p:transition>
    </mc:Choice>
    <mc:Fallback xmlns="">
      <p:transition advTm="1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</TotalTime>
  <Words>1281</Words>
  <Application>Microsoft Office PowerPoint</Application>
  <PresentationFormat>Экран (4:3)</PresentationFormat>
  <Paragraphs>74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Гипотеза исследования</vt:lpstr>
      <vt:lpstr>Задачи исследования: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констатирующего этапа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48</cp:revision>
  <dcterms:created xsi:type="dcterms:W3CDTF">2014-08-08T16:01:14Z</dcterms:created>
  <dcterms:modified xsi:type="dcterms:W3CDTF">2020-04-22T16:40:30Z</dcterms:modified>
</cp:coreProperties>
</file>