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61" r:id="rId3"/>
    <p:sldId id="271" r:id="rId4"/>
    <p:sldId id="262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264" r:id="rId36"/>
    <p:sldId id="26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  <a:srgbClr val="0C0CC6"/>
    <a:srgbClr val="9105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/>
              <a:t>Население Милютинского района на 2019г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 Милютинского района на 2019г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украинцы</c:v>
                </c:pt>
                <c:pt idx="2">
                  <c:v>белорусы</c:v>
                </c:pt>
                <c:pt idx="3">
                  <c:v>другие народы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7408758115761847"/>
          <c:y val="0.31087869451101247"/>
          <c:w val="0.32089988751406123"/>
          <c:h val="0.66302521967362871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/>
              <a:t>Население Милютинского района на 2019г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 х. Кутейников на 2019г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украинцы</c:v>
                </c:pt>
                <c:pt idx="2">
                  <c:v>белорусы</c:v>
                </c:pt>
                <c:pt idx="3">
                  <c:v>другие народы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6.3</c:v>
                </c:pt>
                <c:pt idx="1">
                  <c:v>2.5</c:v>
                </c:pt>
                <c:pt idx="2">
                  <c:v>3.3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7408758115761847"/>
          <c:y val="0.31087869451101258"/>
          <c:w val="0.32089988751406151"/>
          <c:h val="0.66302521967362915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B5C7F-A7D3-4A06-A883-0A4003D96A01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publication.pravo.gov.ru/Document/View/0001201809140019?index=0&amp;rangeSize=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tromberg.narod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package" Target="../embeddings/______Microsoft_PowerPoint1.sldx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edrazvitie.ru/" TargetMode="External"/><Relationship Id="rId3" Type="http://schemas.openxmlformats.org/officeDocument/2006/relationships/hyperlink" Target="https://videouroki.net/razrabotki/file" TargetMode="External"/><Relationship Id="rId7" Type="http://schemas.openxmlformats.org/officeDocument/2006/relationships/hyperlink" Target="https://pedstart.ru/" TargetMode="External"/><Relationship Id="rId2" Type="http://schemas.openxmlformats.org/officeDocument/2006/relationships/hyperlink" Target="https://multiurok.ru/shnatalia/files/?act=addfil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ourok.ru/" TargetMode="External"/><Relationship Id="rId5" Type="http://schemas.openxmlformats.org/officeDocument/2006/relationships/hyperlink" Target="https://roskonkursy.ru/" TargetMode="External"/><Relationship Id="rId4" Type="http://schemas.openxmlformats.org/officeDocument/2006/relationships/hyperlink" Target="mailto:no-reply@mega-talant.com" TargetMode="External"/><Relationship Id="rId9" Type="http://schemas.openxmlformats.org/officeDocument/2006/relationships/hyperlink" Target="mailto:INFO@VESTNIKPROSVESHHENIYA.RU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rosveshhenie.ru/" TargetMode="External"/><Relationship Id="rId3" Type="http://schemas.openxmlformats.org/officeDocument/2006/relationships/hyperlink" Target="https://pedstart.ru/" TargetMode="External"/><Relationship Id="rId7" Type="http://schemas.openxmlformats.org/officeDocument/2006/relationships/hyperlink" Target="https://nsportal.ru/" TargetMode="External"/><Relationship Id="rId2" Type="http://schemas.openxmlformats.org/officeDocument/2006/relationships/hyperlink" Target="http://pedsove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odlenka.org/" TargetMode="External"/><Relationship Id="rId5" Type="http://schemas.openxmlformats.org/officeDocument/2006/relationships/hyperlink" Target="http://pedmir.ru/" TargetMode="External"/><Relationship Id="rId4" Type="http://schemas.openxmlformats.org/officeDocument/2006/relationships/hyperlink" Target="https://pedrazvitie.ru/" TargetMode="External"/><Relationship Id="rId9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9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355976" cy="1143000"/>
          </a:xfrm>
        </p:spPr>
        <p:txBody>
          <a:bodyPr>
            <a:normAutofit fontScale="90000"/>
          </a:bodyPr>
          <a:lstStyle/>
          <a:p>
            <a: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ДИССЕМИНАЦИЯ</a:t>
            </a:r>
            <a:b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980729"/>
            <a:ext cx="4427984" cy="511256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ИННОВАЦИОННОГО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ПЕДАГОГИЧЕСКОГО ОПЫТА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УЧИТЕЛЯ ГЕОГРАФИИ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МБОУ КУТЕЙНИКОВСКОЙ СОШ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МИЛЮТИНСКОГО РАЙОНА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РОСТОВСКОЙ ОБЛАСТИ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C:\Users\shiyan\Desktop\DSC_6679_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108520" y="4653136"/>
            <a:ext cx="9252520" cy="18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ШИЯН  </a:t>
            </a:r>
          </a:p>
          <a:p>
            <a:pPr algn="r"/>
            <a:r>
              <a:rPr lang="ru-RU" sz="2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НАТАЛЬИ     АЛЕКСАНДРОВНЫ</a:t>
            </a:r>
          </a:p>
          <a:p>
            <a:pPr algn="ctr"/>
            <a:endParaRPr lang="ru-RU" sz="2800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r>
              <a:rPr lang="ru-RU" sz="2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                                                        2020 г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237312"/>
            <a:ext cx="60841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« Интересно жить за нас никто не будет…»</a:t>
            </a:r>
          </a:p>
        </p:txBody>
      </p:sp>
    </p:spTree>
    <p:extLst>
      <p:ext uri="{BB962C8B-B14F-4D97-AF65-F5344CB8AC3E}">
        <p14:creationId xmlns:p14="http://schemas.microsoft.com/office/powerpoint/2010/main" val="193891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призеров муниципального, регионального и федерального этапов Всероссийской олимпиады 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школьников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I:\IMG_467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00276"/>
            <a:ext cx="254585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hiyan\Desktop\Грамоты мои\85054965. 13712941-Ищенко Ксения Александровна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44824"/>
            <a:ext cx="3528392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hiyan\Desktop\Грамоты мои\76251709. 59664637-Траченко Дарья Дмитриевн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196752"/>
            <a:ext cx="3275856" cy="4577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5952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призеров и лауреатов в международных предметных олимпиадах школьников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363296"/>
              </p:ext>
            </p:extLst>
          </p:nvPr>
        </p:nvGraphicFramePr>
        <p:xfrm>
          <a:off x="251520" y="980728"/>
          <a:ext cx="8568952" cy="5315776"/>
        </p:xfrm>
        <a:graphic>
          <a:graphicData uri="http://schemas.openxmlformats.org/drawingml/2006/table">
            <a:tbl>
              <a:tblPr firstRow="1" firstCol="1" bandRow="1"/>
              <a:tblGrid>
                <a:gridCol w="8568952"/>
              </a:tblGrid>
              <a:tr h="892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 учебный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 Ученица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Фастунова Любовь призёр муниципального   тура по географии, принимали участие в областном туре.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Усачев А. и </a:t>
                      </a:r>
                      <a:r>
                        <a:rPr lang="ru-RU" sz="1400" b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Хомета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М., победители и призёры муниципального тура олимпиады по географии, принимали участие в областном туре.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2018-2019 учебный год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ученица, победитель муниципального   тура олимпиады по географии Ищенко Елизавета принимала участие в областном туре регионального этапа Всероссийской олимпиады школьников по географии.</a:t>
                      </a:r>
                    </a:p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Олимпиада школьников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«Многопредметная олимпиада “Юные таланты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1400" b="1" i="1" u="none" strike="noStrike" dirty="0">
                          <a:solidFill>
                            <a:srgbClr val="0563C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/>
                        </a:rPr>
                        <a:t>приказ Министерства науки и высшего образования Российской Федерации от 28 августа 2018 года № 32н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номер олимпиады в Перечне – 32)( призер отборочного тура 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ИщенкоЕ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., 9 класс)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723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Олимпиада школьников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«Многопредметная олимпиада «Юные таланты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1400" b="1" i="1" u="none" strike="noStrike" dirty="0">
                          <a:solidFill>
                            <a:srgbClr val="0563C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/>
                        </a:rPr>
                        <a:t>приказ Министерства науки и высшего образования Российской Федерации от 28 августа 2018 года № 32н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номер олимпиады в Перечне – 32)(призер отборочного тура 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Хомета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М., 10 класс)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88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Международные предметные интернет-олимпиады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Compedu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ru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(15 человек имеют диплом 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степени», </a:t>
                      </a:r>
                    </a:p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Международный проект «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VIDEOUROKI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интернет – олимпиады (10 человек имеют диплом 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степени»)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356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Высокие результаты внеурочной деятельности обучающихся по учебному предмету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4108" y="836712"/>
            <a:ext cx="4492691" cy="5289451"/>
          </a:xfrm>
        </p:spPr>
        <p:txBody>
          <a:bodyPr>
            <a:normAutofit/>
          </a:bodyPr>
          <a:lstStyle/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Программа внеурочного курса «Мой край»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для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учащихся 5-6 классов   ориентирован на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реализацию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регионального содержания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географического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образования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.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endParaRPr lang="ru-RU" sz="1600" kern="150" dirty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Программа является комплексным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интегрированным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курсом, 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формирующим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знания о природе родного края, в том числе 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err="1" smtClean="0">
                <a:latin typeface="Times New Roman"/>
                <a:ea typeface="SimSun"/>
                <a:cs typeface="Mangal"/>
              </a:rPr>
              <a:t>Милютинского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района.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Основополагающими принципами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построения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курса « Мой край» являются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краеведческий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подход, что позволяет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воспитать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у обучающихся чувство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патриотизма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и глубокого понимания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специфики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курса «География России».</a:t>
            </a:r>
          </a:p>
          <a:p>
            <a:pPr marL="0" indent="0">
              <a:buNone/>
            </a:pP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211513" cy="393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20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04233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6"/>
            <a:ext cx="5661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Times New Roman"/>
                <a:ea typeface="Times New Roman"/>
              </a:rPr>
              <a:t>Достижения (призовые места) обучающихся </a:t>
            </a:r>
            <a:endParaRPr lang="ru-RU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в </a:t>
            </a:r>
            <a:r>
              <a:rPr lang="ru-RU" b="1" dirty="0">
                <a:solidFill>
                  <a:srgbClr val="0000FF"/>
                </a:solidFill>
                <a:latin typeface="Times New Roman"/>
                <a:ea typeface="Times New Roman"/>
              </a:rPr>
              <a:t>конкурсных мероприятиях по предмету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5" name="Рисунок 4" descr="C:\Users\shiyan\Downloads\94a0dac5e3355a2547ba1fcb0308d5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433" y="-6571"/>
            <a:ext cx="345638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Все\всё\премия\премия апрель\Коршунова Дельфийски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997" y="1844825"/>
            <a:ext cx="3498877" cy="4774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831" y="3212976"/>
            <a:ext cx="5486400" cy="3856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3563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Результативность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участия обучающихся в международных конкурсах и проектах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Международный уровень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shiyan\Downloads\232996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356388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hiyan\Downloads\7db89396f7f01e96e3fa74106b6419c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24" y="1352550"/>
            <a:ext cx="3420591" cy="531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1127125"/>
            <a:ext cx="3633787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492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обучающихся, представивших инновационную разработку (проект), интеллектуальный продукт, технологическое изобретение и другие по учебному предмету, имеющие высокую общественную оценку, подтвержденную документально 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4601" y="1412776"/>
            <a:ext cx="8928992" cy="360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Исследовательская работа по географии 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«Мира не узнаешь, не зная края своего», Кривова Алина, 9 класс, образовательный портал «ФГОС Портал», ФС№77-72602.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Исследовательская работа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 «Судьба смешала все народы!», </a:t>
            </a:r>
            <a:r>
              <a:rPr lang="ru-RU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Поцепня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 Кристина, 9 класс, Всероссийское издание «</a:t>
            </a:r>
            <a:r>
              <a:rPr lang="ru-RU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Педразвитие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http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://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pedrazvitie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ru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servisy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publiK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publ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?</a:t>
            </a: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id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=18130.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Исследовательская работа по географии  «Народные традиции и промыслы» Кривовой Дарьи, 10 класс, 2 место. ДК № 12947, 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«ФГОС-онлайн».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Всероссийская олимпиада «</a:t>
            </a:r>
            <a:r>
              <a:rPr lang="ru-RU" sz="2000" kern="1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Конкурсита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». Работа «Столицы и страны», Ищенко Елизавета, 9 класс, 1 место. Грамота У №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45262-12-25485-180419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15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26787"/>
            <a:ext cx="5256584" cy="638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"/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Грамота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за творческий успех и инициативу, высокие успехи в профессиональной деятельности от руководителя проекта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Мультиурок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 –Тарасова Д.А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Диплом куратора за подготовку участника олимпиады на Всероссийском образовательном портале «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Конкурсита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». К №45255-187-25485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Благодарственное письмо Законодательного собрания Ростовской области «За значительный вклад в формирование и реализацию социально-экономической политики, активное участие в общественно-политическом и культурном развитии Ростовской области». 2018 г. </a:t>
            </a:r>
            <a:endParaRPr lang="ru-RU" sz="1400" dirty="0" smtClean="0">
              <a:latin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endParaRPr lang="ru-RU" sz="1400" dirty="0">
              <a:latin typeface="Times New Roman"/>
            </a:endParaRPr>
          </a:p>
          <a:p>
            <a:pPr lvl="0" algn="just">
              <a:spcAft>
                <a:spcPts val="0"/>
              </a:spcAft>
            </a:pP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Благодарность Деканата лесохозяйственного факультета Новочеркасского </a:t>
            </a:r>
            <a:r>
              <a:rPr lang="ru-RU" sz="1400" dirty="0" err="1">
                <a:latin typeface="Times New Roman"/>
              </a:rPr>
              <a:t>инженерно</a:t>
            </a:r>
            <a:r>
              <a:rPr lang="ru-RU" sz="1400" dirty="0">
                <a:latin typeface="Times New Roman"/>
              </a:rPr>
              <a:t> – мелиоративного института </a:t>
            </a:r>
            <a:r>
              <a:rPr lang="ru-RU" sz="1400" dirty="0" err="1">
                <a:latin typeface="Times New Roman"/>
              </a:rPr>
              <a:t>ДонГАУ</a:t>
            </a:r>
            <a:r>
              <a:rPr lang="ru-RU" sz="1400" dirty="0">
                <a:latin typeface="Times New Roman"/>
              </a:rPr>
              <a:t> Выражает благодарность за подготовку команды МБОУ Кутейниковской СОШ за участие в эстафете – викторине «Лесной ярус». </a:t>
            </a:r>
            <a:r>
              <a:rPr lang="ru-RU" sz="1400" dirty="0" err="1">
                <a:latin typeface="Times New Roman"/>
              </a:rPr>
              <a:t>Кружилин</a:t>
            </a:r>
            <a:r>
              <a:rPr lang="ru-RU" sz="1400" dirty="0">
                <a:latin typeface="Times New Roman"/>
              </a:rPr>
              <a:t> С.Н. Станица Вёшенская</a:t>
            </a:r>
            <a:r>
              <a:rPr lang="ru-RU" sz="1400" dirty="0" smtClean="0">
                <a:latin typeface="Times New Roman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Организатор проекта </a:t>
            </a:r>
            <a:r>
              <a:rPr lang="en-US" sz="1400" dirty="0">
                <a:latin typeface="Times New Roman"/>
              </a:rPr>
              <a:t>Mega</a:t>
            </a:r>
            <a:r>
              <a:rPr lang="ru-RU" sz="1400" dirty="0">
                <a:latin typeface="Times New Roman"/>
              </a:rPr>
              <a:t>-</a:t>
            </a:r>
            <a:r>
              <a:rPr lang="en-US" sz="1400" dirty="0" err="1">
                <a:latin typeface="Times New Roman"/>
              </a:rPr>
              <a:t>talant</a:t>
            </a:r>
            <a:r>
              <a:rPr lang="ru-RU" sz="1400" dirty="0">
                <a:latin typeface="Times New Roman"/>
              </a:rPr>
              <a:t> выражает благодарность за разработку для библиотеки методических разработок сайта. А.С. Белов. № Б 194747</a:t>
            </a: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Благодарность за активное участие в работе международного проекта для учителей </a:t>
            </a:r>
            <a:r>
              <a:rPr lang="en-US" sz="1400" dirty="0">
                <a:latin typeface="Times New Roman"/>
              </a:rPr>
              <a:t>INTOLIMP</a:t>
            </a:r>
            <a:r>
              <a:rPr lang="ru-RU" sz="1400" dirty="0">
                <a:latin typeface="Times New Roman"/>
              </a:rPr>
              <a:t>.</a:t>
            </a:r>
            <a:r>
              <a:rPr lang="en-US" sz="1400" dirty="0">
                <a:latin typeface="Times New Roman"/>
              </a:rPr>
              <a:t>ORG</a:t>
            </a:r>
            <a:r>
              <a:rPr lang="ru-RU" sz="1400" dirty="0">
                <a:latin typeface="Times New Roman"/>
              </a:rPr>
              <a:t>.(Руководитель проекта О.Н. Кудрявцева</a:t>
            </a:r>
            <a:r>
              <a:rPr lang="ru-RU" sz="1400" dirty="0"/>
              <a:t>)</a:t>
            </a:r>
            <a:endParaRPr lang="ru-RU" sz="1400" dirty="0">
              <a:effectLst/>
            </a:endParaRPr>
          </a:p>
        </p:txBody>
      </p:sp>
      <p:pic>
        <p:nvPicPr>
          <p:cNvPr id="3" name="Рисунок 2" descr="C:\Users\user12\Desktop\IMG_20200323_1013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067944" cy="56174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64532" y="260648"/>
            <a:ext cx="2772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Общественная оценка</a:t>
            </a:r>
            <a:endParaRPr lang="ru-RU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0528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Создание учителем условий для адресной работы с различными категориями обучающихся 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4603316"/>
              </p:ext>
            </p:extLst>
          </p:nvPr>
        </p:nvGraphicFramePr>
        <p:xfrm>
          <a:off x="179512" y="3645024"/>
          <a:ext cx="8496945" cy="2855464"/>
        </p:xfrm>
        <a:graphic>
          <a:graphicData uri="http://schemas.openxmlformats.org/drawingml/2006/table">
            <a:tbl>
              <a:tblPr firstRow="1" firstCol="1" bandRow="1"/>
              <a:tblGrid>
                <a:gridCol w="415948"/>
                <a:gridCol w="5408692"/>
                <a:gridCol w="2672305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Выявление и учет детей, оставшихся без попечения родителей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учитель, 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Сверка личных дел детей 1-х классов с целью выявления детей из асоциальных семей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Контрольное обследование подопечных: проверка сохранности имущества, расходование средств подопечных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Акты по итогам контрольного обследования подопечных.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Индивидуальная работа с опекунами по оказанию помощи в воспитании детей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бесплатными учебниками и льготным питанием подопечных, детей инвалидов, малоимущих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388" y="935142"/>
            <a:ext cx="9036496" cy="283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виды деятельности учителя по определению адресной помощи учащимся, нуждающимся в поддержке, определяются на основе взаимодействия с социально-психологической службой школы. Координация деятельности учителя прослеживается в планировании основных мероприятий.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одаренных детей разработала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Программу курса по географии «Занимательная география». Программа реализуется в 5-9 классах в рамках внеурочной деятельности. Группа учащихся формируется на принципах добровольности, разновозрастного контингента учащихся.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Олимпиады, страноведческие викторины, разнообразные тесты, размещённые в сети Интернет, помогают организовать индивидуальную работу  с одарёнными учащимися по совершенствованию уровня владения географической грамотностью, формированию ключевых компетенций.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34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03"/>
            <a:ext cx="8229600" cy="888217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Разработка </a:t>
            </a: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реализация индивидуальных программ развития различных категорий обучающихся с учетом личностных особенностей, включая рекомендации психолога, социального педагога, медицинских работников и других специалистов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958011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нашей школе социально-психологическая служба и медицинский работник выстраивают диагностическую основу для коррекции учебных программ. Элементы такой работы: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стартовая диагностика учителя – педагогический фактор;</a:t>
            </a: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психодиагностика (тревожность,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стрессовость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– психологический фактор;</a:t>
            </a: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физиологические основные функции организма на основе аппарата АРМИС – медицинский фактор.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каждом классе есть группы детей, которые требуют: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подхода в определении базового содержания по предмету;</a:t>
            </a: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минимизации домашней учебной нагрузки;</a:t>
            </a: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оценки динамики достижения результата.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Особая категория – дети-инвалиды и дети с ОВЗ. Моя ученица – ребенок-инвалид – обучается на уровне репродуктивного освоения программы по географии. Она успешно осваивает учебные программы, не испытывает психологического и эмоционального дискомфорта. Это главное условие успешной учебной деятельности.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1000"/>
              </a:spcAft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852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Проведение консультаций для различных категорий обучающихся и их родителей 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19256" cy="4525963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В разделе «Дистанционное обучение» на моем личном сайте  даны рекомендации, необходимые материалы для самостоятельной работы, для самообразования школьников. Подготовила навигатор по сети Интернет для детей, особо мотивированных в освоении географии: </a:t>
            </a:r>
          </a:p>
          <a:p>
            <a:pPr lvl="0">
              <a:buFont typeface="Symbol"/>
              <a:buChar char=""/>
            </a:pPr>
            <a:r>
              <a:rPr lang="ru-RU" sz="1400" dirty="0">
                <a:latin typeface="Times New Roman"/>
                <a:ea typeface="Times New Roman"/>
                <a:cs typeface="Symbol"/>
              </a:rPr>
              <a:t>Персональный сайт в сети интернет 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http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://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pedrazvitie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.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ru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servisy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site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n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?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n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=1168</a:t>
            </a:r>
          </a:p>
          <a:p>
            <a:pPr lvl="0" algn="just">
              <a:buFont typeface="Symbol"/>
              <a:buChar char=""/>
            </a:pPr>
            <a:r>
              <a:rPr lang="ru-RU" sz="1400" dirty="0">
                <a:latin typeface="Times New Roman"/>
                <a:ea typeface="Times New Roman"/>
                <a:cs typeface="Symbol"/>
              </a:rPr>
              <a:t>В разделе «Подготовка к олимпиадам и конкурсам» ведется работа с одаренными детьми:</a:t>
            </a:r>
            <a:r>
              <a:rPr lang="ru-RU" sz="1400" dirty="0">
                <a:latin typeface="Times New Roman"/>
                <a:ea typeface="Calibri"/>
                <a:cs typeface="Symbol"/>
              </a:rPr>
              <a:t> </a:t>
            </a:r>
            <a:r>
              <a:rPr lang="en-US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http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://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ftromberg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.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narod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.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ru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 География для школьников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Как классный руководитель, я разработала план работы с учетом индивидуальных особенностей каждого ребенка. </a:t>
            </a:r>
            <a:r>
              <a:rPr lang="ru-RU" sz="1400" dirty="0" err="1">
                <a:latin typeface="Times New Roman"/>
                <a:ea typeface="Times New Roman"/>
              </a:rPr>
              <a:t>Тьюторская</a:t>
            </a:r>
            <a:r>
              <a:rPr lang="ru-RU" sz="1400" dirty="0">
                <a:latin typeface="Times New Roman"/>
                <a:ea typeface="Times New Roman"/>
              </a:rPr>
              <a:t> поддержка – это технология партнерского взаимодействия с родителями учащихся юношеского возраста.</a:t>
            </a:r>
          </a:p>
          <a:p>
            <a:pPr marL="0" indent="0">
              <a:buNone/>
            </a:pP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7226288"/>
              </p:ext>
            </p:extLst>
          </p:nvPr>
        </p:nvGraphicFramePr>
        <p:xfrm>
          <a:off x="1619672" y="3501008"/>
          <a:ext cx="5505450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Слайд" r:id="rId5" imgW="1652123" imgH="1238977" progId="PowerPoint.Slide.12">
                  <p:embed/>
                </p:oleObj>
              </mc:Choice>
              <mc:Fallback>
                <p:oleObj name="Слайд" r:id="rId5" imgW="1652123" imgH="1238977" progId="PowerPoint.Slide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501008"/>
                        <a:ext cx="5505450" cy="2409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20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Наличие у учителя собственной методической разработки по преподаваемому предмету, имеющей положительное заключение по итогам апробации в профессиональном сообществе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8363272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Методическая тема 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Реализация проектной деятельности на уроках географии с  использованием современных технологий»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стала эффективной и наиболее успешной при преподавании географии в условиях современного урока. 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Актуальная задача учителя – побудить познавательную активность учащихся в овладении знаний по географии. </a:t>
            </a:r>
            <a:endParaRPr lang="ru-RU" sz="31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Участие педагога в деятельности общественно-профессиональных сообществ </a:t>
            </a:r>
            <a:endParaRPr lang="ru-RU" sz="2000" dirty="0">
              <a:solidFill>
                <a:srgbClr val="0000FF"/>
              </a:solidFill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631385"/>
              </p:ext>
            </p:extLst>
          </p:nvPr>
        </p:nvGraphicFramePr>
        <p:xfrm>
          <a:off x="-33000" y="1682026"/>
          <a:ext cx="9143999" cy="5069785"/>
        </p:xfrm>
        <a:graphic>
          <a:graphicData uri="http://schemas.openxmlformats.org/drawingml/2006/table">
            <a:tbl>
              <a:tblPr firstRow="1" firstCol="1" bandRow="1"/>
              <a:tblGrid>
                <a:gridCol w="9143999"/>
              </a:tblGrid>
              <a:tr h="18632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 Работа с «трудными» детьми: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предупреждение и профилактика агрессивного поведения;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профилактика наркомании,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табакокурения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 и алкоголизма;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профилактика беспризорности и безнадзорности;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предупреждение и профилактика правонарушений со стороны учащихся;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открытие положительных сторон личности «трудного» ребёнка;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вовлечение в социально значимые,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внутриклассные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 и общешкольные дела.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 Работа с родителями «трудных» детей: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информационно-профилактическая работа с родителями;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индивидуальная работа с асоциальными  семьями;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психолого-педагогическая поддержка семей, в которых воспитывается «трудный» ребёнок;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повышение компетенции родителей в вопросах воспитания ребёнка.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 Работа с педагогическим коллективом школы, классными руководителями: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повышение психолого-педагогической компетенции педагогов  по проблеме воспитания «трудных» подростков;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консультационная помощь классным руководителям;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педсовет по проблеме «трудновоспитуемых».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 Взаимодействие с органами и отдельными специалистами, отвечающими за работу с несовершеннолетними (КДН, ПДН):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встречи, беседы, совместные мероприятия с инспекторами.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45506" y="1312694"/>
            <a:ext cx="55320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направления работы по программе: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3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Положительные </a:t>
            </a: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отзывы администрации образовательной организации, общественных организаций, родителей (законных представителей) о создании учителем условий для адресной работы с различными категориями обучающихся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Autofit/>
          </a:bodyPr>
          <a:lstStyle/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Благодарность Администрации МБОУ Кутейниковской СОШ «Благодарность за качественную подготовку призёров (муниципального) этапа Всероссийской олимпиады школьников по географии», 2017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Благодарность Администрации МБОУ Кутейниковской СОШ  «Благодарность за качественную подготовку призёров  (муниципального) этапа Всероссийской олимпиады школьников по географии», </a:t>
            </a:r>
            <a:r>
              <a:rPr lang="ru-RU" sz="2000" b="1" dirty="0">
                <a:latin typeface="Times New Roman"/>
                <a:cs typeface="Calibri"/>
              </a:rPr>
              <a:t> </a:t>
            </a:r>
            <a:r>
              <a:rPr lang="ru-RU" sz="2000" dirty="0">
                <a:latin typeface="Times New Roman"/>
                <a:cs typeface="Calibri"/>
              </a:rPr>
              <a:t>2019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Благодарственное письмо Администрации МБОУ Кутейниковской СОШ  «Благодарность за подготовку призёров  (регионального) этапа Всероссийских конкурсов по географии», 2017-2019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Благодарственное письмо Администрации МБОУ Кутейниковской СОШ  «Благодарность за качественную работу по индивидуальному сопровождению обучающейся с ОВЗ, направленную на её социальное, эмоциональное и личностное развитие; работу с семьей и координацию её взаимодействия со специалистами», 2017-2019 г.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38201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условий для привлечения детей с ограниченными возможностями здоровья, а также детей, нуждающихся в социально-педагогической поддержке (при наличии таких детей), к различным формам внеурочной деятельности, включая </a:t>
            </a:r>
            <a:r>
              <a:rPr lang="ru-RU" sz="1800" b="1" dirty="0" err="1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профориентационную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 работу 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2300" dirty="0">
                <a:latin typeface="Times New Roman"/>
                <a:ea typeface="Times New Roman"/>
              </a:rPr>
              <a:t>Для выбора будущей профессии Наташе необходимо помочь выявить её интересы и склонности. Я стараюсь направлять Наташу, чтобы разобраться в «океане профессий», её индивидуальных особенностях, приобрести некоторый опыт практической деятельности в различных профессиях и дать ряд рекомендаций, которые, может быть, пригодятся ей в будущем. Ведь любая профессиональная деятельность предъявляет требования к личным качествам специалиста, что я и делаю на своих уроках и кружках по предмету. </a:t>
            </a:r>
          </a:p>
          <a:p>
            <a:pPr indent="449580" algn="just">
              <a:spcAft>
                <a:spcPts val="0"/>
              </a:spcAft>
            </a:pPr>
            <a:r>
              <a:rPr lang="ru-RU" sz="2300" dirty="0">
                <a:latin typeface="Times New Roman"/>
                <a:ea typeface="Times New Roman"/>
              </a:rPr>
              <a:t>Результатом моей работы считаю отсутствие конфликтных ситуаций с ученицей, благодарность родителей и успешное освоение программы по географии. Результаты психодиагностики показывают, что у девочки низкий уровень тревожности, отсутствует переутомление, сформирована адекватная самооценка.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630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Обеспечение высокого качества организации образовательного процесса на основе эффективного использования учителем различных образовательных технологий, в том числе дистанционных образовательных технологий или электронного обучения</a:t>
            </a:r>
            <a:r>
              <a:rPr lang="ru-RU" sz="18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user12\Desktop\ннннн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8798"/>
            <a:ext cx="8229600" cy="4208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198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Обоснованность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</a:rPr>
              <a:t>Защита  проекта  происходит  на  уроке  в форме общешкольной  конференции. Ученики  представляют  свою  исследовательскую  работу,  участвуют  в  ее  обсуждении.  Именно  на  таких  защитах  закладываются  ростки   будущих  интересов,  что  не  раз  я  наблюдала.   Результаты по данному проекту оформлены  обучающимися в виде диаграмм:    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65376875"/>
              </p:ext>
            </p:extLst>
          </p:nvPr>
        </p:nvGraphicFramePr>
        <p:xfrm>
          <a:off x="611560" y="2492896"/>
          <a:ext cx="253365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82905017"/>
              </p:ext>
            </p:extLst>
          </p:nvPr>
        </p:nvGraphicFramePr>
        <p:xfrm>
          <a:off x="3419872" y="2348880"/>
          <a:ext cx="253365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149080"/>
            <a:ext cx="6372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 smtClean="0">
                <a:latin typeface="Times New Roman"/>
                <a:ea typeface="Times New Roman"/>
              </a:rPr>
              <a:t>Таким </a:t>
            </a:r>
            <a:r>
              <a:rPr lang="ru-RU" dirty="0">
                <a:latin typeface="Times New Roman"/>
                <a:ea typeface="Times New Roman"/>
              </a:rPr>
              <a:t>образом, одно из  достоинств  проектной  деятельности  -  это  создание  особой  образовательной  атмосферы,  дающей  детям  возможность  попробовать  себя  в  различных  направлениях  учебной  деятельности  и  развивать  свои  универсальные  умения.  Помощником на данном этапе могут выступать различные формы оценивания, в том числе и такие:</a:t>
            </a:r>
            <a:endParaRPr lang="ru-RU" dirty="0"/>
          </a:p>
        </p:txBody>
      </p:sp>
      <p:pic>
        <p:nvPicPr>
          <p:cNvPr id="7" name="Рисунок 6" descr="C:\Users\shiyan\Desktop\99736576_2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365104"/>
            <a:ext cx="2428875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0958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1266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Обоснованность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097166"/>
              </p:ext>
            </p:extLst>
          </p:nvPr>
        </p:nvGraphicFramePr>
        <p:xfrm>
          <a:off x="395536" y="1124744"/>
          <a:ext cx="7416824" cy="22121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22020"/>
                <a:gridCol w="2584314"/>
                <a:gridCol w="1910490"/>
              </a:tblGrid>
              <a:tr h="16500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Игровая технология «Учимся – играя»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30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Работа в 5, 6 классе является определяющим фактором выбора данной технологии.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Создать картотеку игр (дидактические, ролевые, подвижные, урок-игра и др.) Обобщить опыт.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Степень развития воображения, социальная роль в жизненной ситуации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6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Технология «Учимся - играя»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78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 развивать коммуникативные и организаторские умения, способности прогнозировать и проектировать свою учебную деятельность и деятельность других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Научить ставить цели и достигать успеха (результата); эффективно управлять временем, анализировать и структурировать информацию.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Принятие решений в проблемной ситуации, преодоление конфликта, ориентация на собственные успехи.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72783"/>
              </p:ext>
            </p:extLst>
          </p:nvPr>
        </p:nvGraphicFramePr>
        <p:xfrm>
          <a:off x="1475656" y="3645024"/>
          <a:ext cx="6003290" cy="2657694"/>
        </p:xfrm>
        <a:graphic>
          <a:graphicData uri="http://schemas.openxmlformats.org/drawingml/2006/table">
            <a:tbl>
              <a:tblPr firstRow="1" firstCol="1" bandRow="1"/>
              <a:tblGrid>
                <a:gridCol w="270510"/>
                <a:gridCol w="1619885"/>
                <a:gridCol w="2070100"/>
                <a:gridCol w="723900"/>
                <a:gridCol w="1318895"/>
              </a:tblGrid>
              <a:tr h="280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Авторы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 изд.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Издательство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Э.М.Абарцумова,В.В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Баранова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Чичерина, Соловьева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ОГЭ 2017, География, Комплекс материалов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Москва. АР 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А.Б. Эртель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География. Подготовка к ОГЭ 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Легион Ростов-на-Дону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Е.М. Курашева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Экономическая и социальная география в мира. География в схемах и таблицах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«Экзамен».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Москва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Видеоуроки. География. «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Диски 5,6,7,8,9 классы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Видеоуроки. География. «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VIDEOUROKI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NET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10,11 классы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VIDEOUROKI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NET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DVD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видео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Природные зоны России и Мира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мультимедиа центр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4241" y="3290111"/>
            <a:ext cx="84249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Учебно-методическое обеспечение программы элективного курса включает разные учебные пособия: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89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Презентация </a:t>
            </a: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эффективной инновационной педагогической практики использования дистанционных образовательных технологий или электронного обучения для организации образовательного процесса средствами онлайн-инструментов, включая цифровое портфолио</a:t>
            </a:r>
            <a: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ЭОР для учителей географии и учащихся:</a:t>
            </a:r>
            <a: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Дистанционные олимпиады и конкурсы: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Олимпус</a:t>
            </a:r>
            <a:r>
              <a:rPr lang="ru-RU" dirty="0">
                <a:latin typeface="Times New Roman"/>
                <a:ea typeface="Times New Roman"/>
              </a:rPr>
              <a:t>» - олимпиады по географии </a:t>
            </a:r>
            <a:r>
              <a:rPr lang="ru-RU" u="sng" dirty="0">
                <a:latin typeface="Times New Roman"/>
                <a:ea typeface="Times New Roman"/>
              </a:rPr>
              <a:t>(</a:t>
            </a:r>
            <a:r>
              <a:rPr lang="de-DE" u="sng" dirty="0" err="1">
                <a:latin typeface="Times New Roman"/>
                <a:ea typeface="Times New Roman"/>
              </a:rPr>
              <a:t>idist</a:t>
            </a:r>
            <a:r>
              <a:rPr lang="ru-RU" u="sng" dirty="0">
                <a:latin typeface="Times New Roman"/>
                <a:ea typeface="Times New Roman"/>
              </a:rPr>
              <a:t>.</a:t>
            </a:r>
            <a:r>
              <a:rPr lang="de-DE" u="sng" dirty="0" err="1">
                <a:latin typeface="Times New Roman"/>
                <a:ea typeface="Times New Roman"/>
              </a:rPr>
              <a:t>ru</a:t>
            </a:r>
            <a:r>
              <a:rPr lang="ru-RU" u="sng" dirty="0">
                <a:latin typeface="Times New Roman"/>
                <a:ea typeface="Times New Roman"/>
              </a:rPr>
              <a:t>/</a:t>
            </a:r>
            <a:r>
              <a:rPr lang="de-DE" u="sng" dirty="0" err="1">
                <a:latin typeface="Times New Roman"/>
                <a:ea typeface="Times New Roman"/>
              </a:rPr>
              <a:t>news</a:t>
            </a:r>
            <a:r>
              <a:rPr lang="ru-RU" u="sng" dirty="0">
                <a:latin typeface="Times New Roman"/>
                <a:ea typeface="Times New Roman"/>
              </a:rPr>
              <a:t>/</a:t>
            </a:r>
            <a:r>
              <a:rPr lang="de-DE" u="sng" dirty="0" err="1">
                <a:latin typeface="Times New Roman"/>
                <a:ea typeface="Times New Roman"/>
              </a:rPr>
              <a:t>olimpiada</a:t>
            </a:r>
            <a:r>
              <a:rPr lang="ru-RU" u="sng" dirty="0">
                <a:latin typeface="Times New Roman"/>
                <a:ea typeface="Times New Roman"/>
              </a:rPr>
              <a:t>_</a:t>
            </a:r>
            <a:r>
              <a:rPr lang="de-DE" u="sng" dirty="0" err="1">
                <a:latin typeface="Times New Roman"/>
                <a:ea typeface="Times New Roman"/>
              </a:rPr>
              <a:t>olimpus</a:t>
            </a:r>
            <a:r>
              <a:rPr lang="ru-RU" u="sng" dirty="0">
                <a:latin typeface="Times New Roman"/>
                <a:ea typeface="Times New Roman"/>
              </a:rPr>
              <a:t>/)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Мультиурок</a:t>
            </a:r>
            <a:r>
              <a:rPr lang="ru-RU" dirty="0">
                <a:latin typeface="Times New Roman"/>
                <a:ea typeface="Times New Roman"/>
              </a:rPr>
              <a:t>»-олимпиады по географии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2"/>
              </a:rPr>
              <a:t>https://multiurok.ru/shnatalia/files/?act=addfile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u="sng" dirty="0">
                <a:latin typeface="Times New Roman"/>
                <a:ea typeface="Times New Roman"/>
              </a:rPr>
              <a:t>«</a:t>
            </a:r>
            <a:r>
              <a:rPr lang="ru-RU" u="sng" dirty="0" err="1">
                <a:latin typeface="Times New Roman"/>
                <a:ea typeface="Times New Roman"/>
              </a:rPr>
              <a:t>Видеоуроки</a:t>
            </a:r>
            <a:r>
              <a:rPr lang="ru-RU" u="sng" dirty="0">
                <a:latin typeface="Times New Roman"/>
                <a:ea typeface="Times New Roman"/>
              </a:rPr>
              <a:t>» - олимпиады  по географии</a:t>
            </a:r>
            <a:r>
              <a:rPr lang="ru-RU" dirty="0">
                <a:latin typeface="Times New Roman"/>
                <a:ea typeface="Times New Roman"/>
              </a:rPr>
              <a:t>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3"/>
              </a:rPr>
              <a:t>https://videouroki.net/razrabotki/file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u="sng" dirty="0">
                <a:latin typeface="Times New Roman"/>
                <a:ea typeface="Times New Roman"/>
              </a:rPr>
              <a:t>«</a:t>
            </a:r>
            <a:r>
              <a:rPr lang="ru-RU" u="sng" dirty="0" err="1">
                <a:latin typeface="Times New Roman"/>
                <a:ea typeface="Times New Roman"/>
              </a:rPr>
              <a:t>Кампэду</a:t>
            </a:r>
            <a:r>
              <a:rPr lang="ru-RU" u="sng" dirty="0">
                <a:latin typeface="Times New Roman"/>
                <a:ea typeface="Times New Roman"/>
              </a:rPr>
              <a:t>» - олимпиады  по географии (</a:t>
            </a:r>
            <a:r>
              <a:rPr lang="en-US" u="sng" dirty="0">
                <a:latin typeface="Times New Roman"/>
                <a:ea typeface="Times New Roman"/>
              </a:rPr>
              <a:t>http</a:t>
            </a:r>
            <a:r>
              <a:rPr lang="ru-RU" u="sng" dirty="0">
                <a:latin typeface="Times New Roman"/>
                <a:ea typeface="Times New Roman"/>
              </a:rPr>
              <a:t>://</a:t>
            </a: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en-US" dirty="0" err="1">
                <a:latin typeface="Times New Roman"/>
                <a:ea typeface="Times New Roman"/>
              </a:rPr>
              <a:t>Compedu</a:t>
            </a:r>
            <a:r>
              <a:rPr lang="ru-RU" dirty="0">
                <a:latin typeface="Times New Roman"/>
                <a:ea typeface="Times New Roman"/>
              </a:rPr>
              <a:t>.</a:t>
            </a:r>
            <a:r>
              <a:rPr lang="en-US" dirty="0" err="1">
                <a:latin typeface="Times New Roman"/>
                <a:ea typeface="Times New Roman"/>
              </a:rPr>
              <a:t>ru</a:t>
            </a:r>
            <a:r>
              <a:rPr lang="ru-RU" b="1" dirty="0">
                <a:latin typeface="Times New Roman"/>
                <a:ea typeface="Times New Roman"/>
              </a:rPr>
              <a:t>)</a:t>
            </a:r>
            <a:endParaRPr lang="ru-RU" dirty="0">
              <a:latin typeface="Times New Roman"/>
              <a:ea typeface="Times New Roman"/>
            </a:endParaRPr>
          </a:p>
          <a:p>
            <a:pPr algn="just"/>
            <a:r>
              <a:rPr lang="ru-RU" dirty="0"/>
              <a:t>«</a:t>
            </a:r>
            <a:r>
              <a:rPr lang="ru-RU" dirty="0" err="1"/>
              <a:t>Интолимпо</a:t>
            </a:r>
            <a:r>
              <a:rPr lang="ru-RU" dirty="0"/>
              <a:t>»-</a:t>
            </a:r>
            <a:r>
              <a:rPr lang="ru-RU" u="sng" dirty="0"/>
              <a:t> олимпиады  по географии(https://</a:t>
            </a:r>
            <a:r>
              <a:rPr lang="ru-RU" dirty="0"/>
              <a:t> </a:t>
            </a:r>
            <a:r>
              <a:rPr lang="en-US" dirty="0" err="1"/>
              <a:t>intolimpo</a:t>
            </a:r>
            <a:r>
              <a:rPr lang="ru-RU" dirty="0"/>
              <a:t>.</a:t>
            </a:r>
            <a:r>
              <a:rPr lang="en-US" dirty="0" err="1"/>
              <a:t>rg</a:t>
            </a:r>
            <a:r>
              <a:rPr lang="ru-RU" dirty="0"/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Мега Талант -конкурсы по географии</a:t>
            </a:r>
            <a:r>
              <a:rPr lang="ru-RU" u="sng" dirty="0">
                <a:latin typeface="Times New Roman"/>
                <a:ea typeface="Times New Roman"/>
              </a:rPr>
              <a:t>-</a:t>
            </a:r>
            <a:r>
              <a:rPr lang="ru-RU" dirty="0">
                <a:latin typeface="Times New Roman"/>
                <a:ea typeface="Times New Roman"/>
              </a:rPr>
              <a:t> (</a:t>
            </a:r>
            <a:r>
              <a:rPr lang="en-US" dirty="0">
                <a:latin typeface="Times New Roman"/>
                <a:ea typeface="Times New Roman"/>
              </a:rPr>
              <a:t>https</a:t>
            </a:r>
            <a:r>
              <a:rPr lang="ru-RU" dirty="0">
                <a:latin typeface="Times New Roman"/>
                <a:ea typeface="Times New Roman"/>
              </a:rPr>
              <a:t>://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4"/>
              </a:rPr>
              <a:t>no-reply@mega-talant.com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Видеоуроки</a:t>
            </a:r>
            <a:r>
              <a:rPr lang="ru-RU" dirty="0">
                <a:latin typeface="Times New Roman"/>
                <a:ea typeface="Times New Roman"/>
              </a:rPr>
              <a:t>» - конкурсы по географии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3"/>
              </a:rPr>
              <a:t>https://videouroki.net/razrabotki/file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Росконкурс</a:t>
            </a:r>
            <a:r>
              <a:rPr lang="ru-RU" dirty="0">
                <a:latin typeface="Times New Roman"/>
                <a:ea typeface="Times New Roman"/>
              </a:rPr>
              <a:t>» - 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5"/>
              </a:rPr>
              <a:t>https://roskonkursy.ru/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Инфоурок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infourok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Педстарт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pedstart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Педразвитие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pedrazvitie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Повышение квалификации и обмен опытом:</a:t>
            </a:r>
            <a:endParaRPr lang="ru-RU" sz="2800" dirty="0"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-Региональная сеть учителей Ростовской области «Открытый класс» на сайте РИПК и ППРО;</a:t>
            </a:r>
          </a:p>
          <a:p>
            <a:r>
              <a:rPr lang="ru-RU" dirty="0"/>
              <a:t>- «Вестник Просвещения» - педагогическое издание (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INFO</a:t>
            </a:r>
            <a:r>
              <a:rPr lang="ru-RU" u="sng" dirty="0">
                <a:solidFill>
                  <a:srgbClr val="0563C1"/>
                </a:solidFill>
                <a:hlinkClick r:id="rId9"/>
              </a:rPr>
              <a:t>@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VESTNIKPROSVESHHENIYA</a:t>
            </a:r>
            <a:r>
              <a:rPr lang="ru-RU" u="sng" dirty="0">
                <a:solidFill>
                  <a:srgbClr val="0563C1"/>
                </a:solidFill>
                <a:hlinkClick r:id="rId9"/>
              </a:rPr>
              <a:t>.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RU</a:t>
            </a:r>
            <a:r>
              <a:rPr lang="ru-RU" dirty="0"/>
              <a:t>);</a:t>
            </a:r>
          </a:p>
          <a:p>
            <a:r>
              <a:rPr lang="ru-RU" dirty="0">
                <a:latin typeface="Times New Roman"/>
                <a:ea typeface="Times New Roman"/>
              </a:rPr>
              <a:t>- «</a:t>
            </a:r>
            <a:r>
              <a:rPr lang="ru-RU" dirty="0" err="1">
                <a:latin typeface="Times New Roman"/>
                <a:ea typeface="Times New Roman"/>
              </a:rPr>
              <a:t>Мультиурок</a:t>
            </a:r>
            <a:r>
              <a:rPr lang="ru-RU" dirty="0">
                <a:latin typeface="Times New Roman"/>
                <a:ea typeface="Times New Roman"/>
              </a:rPr>
              <a:t>» - образовательный проект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2"/>
              </a:rPr>
              <a:t>https://multiurok.ru/shnatalia/files/?act=addfile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76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100" b="1" dirty="0">
                <a:solidFill>
                  <a:srgbClr val="0000FF"/>
                </a:solidFill>
                <a:latin typeface="Times New Roman"/>
                <a:ea typeface="Times New Roman"/>
              </a:rPr>
              <a:t>Обмен опытом в сетевых сообществах:</a:t>
            </a:r>
            <a:endParaRPr lang="ru-RU" sz="21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pedsovet.org/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://</a:t>
            </a:r>
            <a:r>
              <a:rPr lang="en-US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pedstart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.</a:t>
            </a:r>
            <a:r>
              <a:rPr lang="ru-RU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ru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/</a:t>
            </a:r>
            <a:r>
              <a:rPr lang="ru-RU" sz="21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,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ru-RU" sz="21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(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https://</a:t>
            </a:r>
            <a:r>
              <a:rPr lang="en-US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pedrazvitie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.</a:t>
            </a:r>
            <a:r>
              <a:rPr lang="ru-RU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ru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/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  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http://pedmir.ru/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https://www.prodlenka.org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https://nsportal.ru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8"/>
              </a:rPr>
              <a:t>https://prosveshhenie.ru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100" b="1" dirty="0">
                <a:solidFill>
                  <a:srgbClr val="0000FF"/>
                </a:solidFill>
                <a:latin typeface="Times New Roman"/>
                <a:ea typeface="Times New Roman"/>
              </a:rPr>
              <a:t>Цифровое портфолио:</a:t>
            </a:r>
            <a:endParaRPr lang="ru-RU" sz="21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Технологию цифрового портфолио активно использую в своей деятельности как классный руководитель и как учитель географии. Это развивает у детей умения ориентироваться на результат деятельности, расширять сферу своих интересов, целенаправленно реализовать способности, представлять результаты в публичном формате.</a:t>
            </a:r>
          </a:p>
          <a:p>
            <a:endParaRPr lang="ru-RU" dirty="0"/>
          </a:p>
        </p:txBody>
      </p:sp>
      <p:pic>
        <p:nvPicPr>
          <p:cNvPr id="4" name="Рисунок 3" descr="C:\Users\shiyan\AppData\Local\Microsoft\Windows\Temporary Internet Files\Content.Word\скрин порфолио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427365"/>
            <a:ext cx="856895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15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>
              <a:spcBef>
                <a:spcPct val="20000"/>
              </a:spcBef>
            </a:pPr>
            <a: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Созданный 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мной альбом заочного путешествия по теме «Путешествия по странам мир» размещен на сайте «Открытый класс» и «</a:t>
            </a:r>
            <a:r>
              <a:rPr lang="ru-RU" sz="2000" dirty="0" err="1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Мультиурок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».</a:t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shiyan\Desktop\Материалы в сообществах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980728"/>
            <a:ext cx="910850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5586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Разработка и использование новых цифровых методов и форм фиксации и оценивания учебных достижений обучающихся</a:t>
            </a:r>
            <a:endParaRPr lang="ru-RU" sz="2000" dirty="0">
              <a:solidFill>
                <a:srgbClr val="0000FF"/>
              </a:solidFill>
              <a:latin typeface="Times New Roman"/>
              <a:ea typeface="Times New Roman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/>
                <a:ea typeface="Calibri"/>
              </a:rPr>
              <a:t>В работе по проверке уровня </a:t>
            </a:r>
            <a:r>
              <a:rPr lang="ru-RU" sz="2400" dirty="0" err="1">
                <a:latin typeface="Times New Roman"/>
                <a:ea typeface="Calibri"/>
              </a:rPr>
              <a:t>обученности</a:t>
            </a:r>
            <a:r>
              <a:rPr lang="ru-RU" sz="2400" dirty="0">
                <a:latin typeface="Times New Roman"/>
                <a:ea typeface="Calibri"/>
              </a:rPr>
              <a:t> учащихся использую электронные тесты, контрольно-измерительные материалы, которые представлены на сайте ФИПИ в разной форме: готовые проверочные работы, отдельные задания. Это помогает составить разные виды проверочных работ: работа с текстом, контрольная работа с </a:t>
            </a:r>
            <a:r>
              <a:rPr lang="ru-RU" sz="2400" dirty="0" smtClean="0">
                <a:latin typeface="Times New Roman"/>
                <a:ea typeface="Calibri"/>
              </a:rPr>
              <a:t>грамматическими </a:t>
            </a:r>
            <a:r>
              <a:rPr lang="ru-RU" sz="2400" dirty="0">
                <a:latin typeface="Times New Roman"/>
                <a:ea typeface="Calibri"/>
              </a:rPr>
              <a:t>заданиями, тесты. Все работы в электронном варианте</a:t>
            </a:r>
            <a:r>
              <a:rPr lang="ru-RU" sz="2400" dirty="0" smtClean="0">
                <a:latin typeface="Times New Roman"/>
                <a:ea typeface="Calibri"/>
              </a:rPr>
              <a:t>.     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Все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дети (особенно «сильные», имеющие «4» и «5» по предмету) могут прислать индивидуальную работу по электронной почте. Обычно, это творческое задание, например, проект или реклама, эссе, мнение по какому-то вопросу, а иногда задание по краеведению и др.</a:t>
            </a:r>
            <a:endParaRPr lang="ru-RU" sz="2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7377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Я </a:t>
            </a: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предлагаю опираться на проектную деятельность, которая обеспечит интерес к страноведческому  познанию, создаст прецедент  изучению теоретических знаний  по предмету. Коммуникативная платформа предполагает большую практическую работу по составлению опорных конспектов, схем, таблиц, игровых ситуаций.</a:t>
            </a:r>
            <a:b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7920880" cy="3816424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0920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Оценка обучающимися, родителями, педагогической общественностью качества образовательной деятельности, осуществляемой учителем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ivano\OneDrive\Рабочий стол\WhatsApp Image 2020-03-20 at 09.54.51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4824536" cy="594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5649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Непрерывность профессионального развития учителя</a:t>
            </a:r>
            <a:r>
              <a:rPr lang="ru-RU" sz="2000" dirty="0">
                <a:solidFill>
                  <a:srgbClr val="0000FF"/>
                </a:solidFill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00FF"/>
                </a:solidFill>
                <a:ea typeface="Times New Roman"/>
                <a:cs typeface="Times New Roman"/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88900" indent="450215" algn="just">
              <a:spcAft>
                <a:spcPts val="0"/>
              </a:spcAft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</a:rPr>
              <a:t>Модель моих профессиональных компетенций основывается на 4 составляющих: </a:t>
            </a:r>
            <a:endParaRPr lang="ru-RU" sz="2000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R="88900" indent="450215" algn="just">
              <a:spcAft>
                <a:spcPts val="0"/>
              </a:spcAft>
            </a:pPr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Мой образ учителя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  <a:r>
              <a:rPr lang="ru-RU" sz="2000" spc="15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20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Позитивная </a:t>
            </a:r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самореализация</a:t>
            </a:r>
            <a:r>
              <a:rPr lang="ru-RU" sz="2000" u="sng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2000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Эмоциональная </a:t>
            </a:r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устойчивость</a:t>
            </a:r>
          </a:p>
          <a:p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Взаимодействие всех субъектов </a:t>
            </a:r>
            <a:endParaRPr lang="ru-RU" sz="2000" b="1" u="sng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образовательного </a:t>
            </a:r>
            <a:r>
              <a:rPr lang="ru-RU" sz="18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диалога.</a:t>
            </a:r>
            <a:r>
              <a:rPr lang="ru-RU" sz="1800" u="sng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1800" dirty="0">
              <a:solidFill>
                <a:srgbClr val="0000F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235" y="2706687"/>
            <a:ext cx="2932113" cy="415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61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Авторская характеристика эффективности повышения      квалификации, учитывая актуальность содержания, многообразие форм, своевременность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4139007"/>
              </p:ext>
            </p:extLst>
          </p:nvPr>
        </p:nvGraphicFramePr>
        <p:xfrm>
          <a:off x="179513" y="836713"/>
          <a:ext cx="5112568" cy="39136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Профессиональная переподготовка в ГБПОУ РО «ДСК» по дополнительной профессиональной программе «Педагогическая деятельность в основном общем и среднем общем образовании» в объеме 288ч.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10.03.2016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«Столичный учебный центр»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г.Москва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 программе «Изобразительное искусство как творческая составляющая развития обучающихся в системе образования в условиях реализации ФГОС», 72 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9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Всероссийский научно-образовательный центр «Современные образовательные технологии» по программе дополнительного профессионального образования (повышение квалификации): «проектирование и методики реализации образовательного процесса по предмету «Технология» в основной и средней школе в условиях реализации ФГОС», 72ч;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Инфоурок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г.Смоленск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 программе «Содержание и технологии школьного географического образования в условиях реализации ФГОС», 72ч;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07.03.2018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«Донской строительный колледж» «Оказание первой доврачебной помощи»,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06.02.2018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18ч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Инфоурок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по программе повышения квалификации «Педагог дополнительного образования: современные подходы к профессиональной деятельности», 72 ч,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18.04.2018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Центр педагогических инициатив и развития образования «Новый век», повышение квалификации по теме «Применение специальных федеральных государственных образовательных стандартов для детей с ограниченными возможностями здоровья», 72 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04.12.2018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Прошла дистанционное обучение по курсу: «Методика разработки современного урока в условиях реализации ФГОС» (в объеме 70 часов). Всероссийский образовательный портал «Завуч». Сертификат: ДО № 5456-922562,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17.12.2017г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 descr="C:\Users\shiyan\Downloads\ae668a9038c26fe76ed3afdd2ccfee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08720"/>
            <a:ext cx="295084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hiyan\Downloads\68c1b8eed638a377a39b28fd77d728c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140968"/>
            <a:ext cx="282384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Downloads\8dd1a57119552ea78ce0c65ce4f7e0b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1518" y="3159359"/>
            <a:ext cx="261429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esktop\Грамоты мои\ede3d40b06550f2ff8bccf3954a6c4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15" y="3218532"/>
            <a:ext cx="2690377" cy="361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2324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Совершенствование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профессионального мастерства педагога посредством участия в научных конференциях, научно-практических и методических семинарах, тренингах, в деятельности педагогических клубов, ассоциаций, сетевых сообществ педагогов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 </a:t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00FF"/>
                </a:solidFill>
                <a:latin typeface="Times New Roman"/>
              </a:rPr>
              <a:t>Адреса моих сайтов:</a:t>
            </a:r>
            <a:endParaRPr lang="ru-RU" sz="1400" dirty="0">
              <a:solidFill>
                <a:srgbClr val="0000FF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Сайт школы 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http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://753863893535.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ru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Мой мини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сайт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.http:// Multiurok.ru/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shnatalia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Персональный сайт в сети Интернет 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http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://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pedrazvitie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ru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servisy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site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=1168</a:t>
            </a:r>
          </a:p>
          <a:p>
            <a:pPr lvl="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Openclass.ru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dirty="0">
                <a:solidFill>
                  <a:srgbClr val="0000FF"/>
                </a:solidFill>
                <a:ea typeface="Times New Roman"/>
                <a:cs typeface="Times New Roman"/>
              </a:rPr>
              <a:t> </a:t>
            </a:r>
          </a:p>
          <a:p>
            <a:endParaRPr lang="ru-RU" dirty="0"/>
          </a:p>
        </p:txBody>
      </p:sp>
      <p:pic>
        <p:nvPicPr>
          <p:cNvPr id="5" name="Рисунок 4" descr="C:\Users\shiyan\Downloads\e12a4aa29f6cab25b0cc990b6ec574f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2952750" cy="415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hiyan\Downloads\13049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0" y="2363737"/>
            <a:ext cx="3019425" cy="426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hiyan\Desktop\примия 2019ггод\ипломы декабрь 2019год\20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363737"/>
            <a:ext cx="2952328" cy="429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59206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профессиональной педагогической деятельности в соответствии с дипломом о профессиональной переподготовке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Профессиональная переподготовка в ГБПОУ РО «ДСК» по дополнительной профессиональной программе «Педагогическая деятельность в основном общем и среднем общем образовании» в объеме 288 ч. 10.03.2016.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Деятельность педагога в профессиональном экспертном сообществе, подтвержденная документально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shiyan\Downloads\130493.jpe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9488"/>
            <a:ext cx="27718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Users\shiyan\Downloads\c64f70002346d6b14975aef979909d4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313384"/>
            <a:ext cx="381642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hiyan\Downloads\04bdaf7567fd7f8b0c261af2bd6d1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276872"/>
            <a:ext cx="3059833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0424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Результативность участия в других профессиональных конкурсах регионального и всероссийского уровней</a:t>
            </a:r>
            <a: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C:\Users\shiyan\AppData\Local\Microsoft\Windows\Temporary Internet Files\Content.Word\7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2555776" cy="33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Все\всё\премия\Премия январь 2019г\20637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764704"/>
            <a:ext cx="225807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C:\Users\shiyan\AppData\Local\Microsoft\Windows\Temporary Internet Files\Content.Word\1111.png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764704"/>
            <a:ext cx="2189784" cy="319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Все\всё\премия\Премия январь 2019г\20640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0"/>
            <a:ext cx="241176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AppData\Local\Microsoft\Windows\Temporary Internet Files\Content.Word\Безымянный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23397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ownloads\e12a4aa29f6cab25b0cc990b6ec574f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3501008"/>
            <a:ext cx="22322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shiyan\Desktop\Грамоты мои\a5e9454219fabab581942603ea1bb1d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501008"/>
            <a:ext cx="230425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shiyan\Desktop\примия 2019ггод\ипломы декабрь 2019год\2019г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3501008"/>
            <a:ext cx="255577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о методической разработке на сайте образовательной организации</a:t>
            </a: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072" y="1124744"/>
            <a:ext cx="3923928" cy="5733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Представление содержания методической разработки в форме публикации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Опубликование  методического материала  на сайте «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ФГОС-онлайн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по теме « Моя малая Родина!» для учащихся 5-6 классов.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Методические материалы к урокам географии: « Российскому казачеству посвящается!»; « 9 декабря 2018года День Героев Отечества»;  « Сказочек добрых на свете не счесть!»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3.Создание  личной  методической  библиотеки в рамках проекта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Мультиурок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4. « Вестник Просвещения» в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электрном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виде ( сборник № 35, 2019г)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Мастер педагогического труда»</a:t>
            </a:r>
          </a:p>
          <a:p>
            <a:pPr algn="ctr"/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 rotWithShape="1">
          <a:blip r:embed="rId2" cstate="print"/>
          <a:srcRect l="3045" t="8975" r="2404" b="3847"/>
          <a:stretch/>
        </p:blipFill>
        <p:spPr bwMode="auto">
          <a:xfrm>
            <a:off x="107504" y="1196752"/>
            <a:ext cx="5112568" cy="5184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</a:rPr>
              <a:t>Подтвержденные документально положительные оценки профессиональным сообществом методической разработки, наличие свидетельств (фактов), подтверждающих внедрение в педагогическую практику инновационного опыта педагога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</a:rPr>
            </a:br>
            <a:endParaRPr lang="ru-RU" sz="1600" dirty="0">
              <a:solidFill>
                <a:srgbClr val="0000FF"/>
              </a:solidFill>
            </a:endParaRPr>
          </a:p>
        </p:txBody>
      </p:sp>
      <p:pic>
        <p:nvPicPr>
          <p:cNvPr id="4" name="Объект 3" descr="C:\Users\user12\Desktop\IMG_20200323_10134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916832"/>
            <a:ext cx="3528392" cy="4644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12\Desktop\IMG_20200323_1014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467" y="1772816"/>
            <a:ext cx="3029709" cy="435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lovopedagoga.ru/pdf_v_jpg/130493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052736"/>
            <a:ext cx="3312368" cy="450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252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</a:rPr>
              <a:t>Представление содержания методической разработки в форме публикации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5" name="Объект 4" descr="C:\Users\shiyan\AppData\Local\Microsoft\Windows\Temporary Internet Files\Content.Word\7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32208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C:\Users\shiyan\Downloads\130493.jpe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9977" y="2332037"/>
            <a:ext cx="32014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Desktop\Дипломы 2018г\232710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980728"/>
            <a:ext cx="3058828" cy="434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esktop\Грамоты мои\02d4e7c4ef4dd4117dd1340b1c61b9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916832"/>
            <a:ext cx="3275855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12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895104"/>
              </p:ext>
            </p:extLst>
          </p:nvPr>
        </p:nvGraphicFramePr>
        <p:xfrm>
          <a:off x="1403648" y="2492896"/>
          <a:ext cx="6009005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260475"/>
                <a:gridCol w="2395855"/>
                <a:gridCol w="235267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 программы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 освоения программы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89%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93%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96%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39552" y="54868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Высокие результаты учебных достижений обучающихся, которые обучаются у учителя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73253" y="1657345"/>
            <a:ext cx="63300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результатов промежуточной аттестации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97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Динамика уровня освоения обучающимися учебного предмета за последние три года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0794429"/>
              </p:ext>
            </p:extLst>
          </p:nvPr>
        </p:nvGraphicFramePr>
        <p:xfrm>
          <a:off x="395536" y="1052735"/>
          <a:ext cx="8640960" cy="3146649"/>
        </p:xfrm>
        <a:graphic>
          <a:graphicData uri="http://schemas.openxmlformats.org/drawingml/2006/table">
            <a:tbl>
              <a:tblPr firstRow="1" firstCol="1" bandRow="1"/>
              <a:tblGrid>
                <a:gridCol w="1922689"/>
                <a:gridCol w="1641792"/>
                <a:gridCol w="2193899"/>
                <a:gridCol w="2882580"/>
              </a:tblGrid>
              <a:tr h="1258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Освоение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отметка по предмету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обучающихся на 4 и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60/32%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2017-2018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65/35%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70/30%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39900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99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Подтверждение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высоких учебных результатов обучающихся с указанием среднего балла в ходе проведения мероприятий по контролю качества образования на основе независимых диагностических обследований различного уровня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704685"/>
              </p:ext>
            </p:extLst>
          </p:nvPr>
        </p:nvGraphicFramePr>
        <p:xfrm>
          <a:off x="580644" y="1988840"/>
          <a:ext cx="7982712" cy="8481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6427"/>
                <a:gridCol w="1208583"/>
                <a:gridCol w="1210179"/>
                <a:gridCol w="2299021"/>
                <a:gridCol w="1087245"/>
                <a:gridCol w="1451257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учащихся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ОГЭ – средний балл -22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496" y="149199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государственной итоговой аттестации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географии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248152"/>
              </p:ext>
            </p:extLst>
          </p:nvPr>
        </p:nvGraphicFramePr>
        <p:xfrm>
          <a:off x="539552" y="3140968"/>
          <a:ext cx="7380605" cy="1130424"/>
        </p:xfrm>
        <a:graphic>
          <a:graphicData uri="http://schemas.openxmlformats.org/drawingml/2006/table">
            <a:tbl>
              <a:tblPr firstRow="1" firstCol="1" bandRow="1"/>
              <a:tblGrid>
                <a:gridCol w="1530350"/>
                <a:gridCol w="1530350"/>
                <a:gridCol w="1551940"/>
                <a:gridCol w="1551940"/>
                <a:gridCol w="1216025"/>
              </a:tblGrid>
              <a:tr h="216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ВПР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Годовые 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2018-2019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00193" y="2852936"/>
            <a:ext cx="82809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Всероссийской проверочной работы по географии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2767" y="429309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Результаты внутренней </a:t>
            </a:r>
            <a:r>
              <a:rPr lang="ru-RU" b="1" dirty="0" smtClean="0">
                <a:latin typeface="Times New Roman"/>
                <a:ea typeface="Times New Roman"/>
              </a:rPr>
              <a:t>оценки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(средний </a:t>
            </a:r>
            <a:r>
              <a:rPr lang="ru-RU" b="1" dirty="0">
                <a:latin typeface="Times New Roman"/>
                <a:ea typeface="Times New Roman"/>
              </a:rPr>
              <a:t>балл)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197880"/>
              </p:ext>
            </p:extLst>
          </p:nvPr>
        </p:nvGraphicFramePr>
        <p:xfrm>
          <a:off x="1115616" y="4653136"/>
          <a:ext cx="6614160" cy="1751072"/>
        </p:xfrm>
        <a:graphic>
          <a:graphicData uri="http://schemas.openxmlformats.org/drawingml/2006/table">
            <a:tbl>
              <a:tblPr firstRow="1" firstCol="1" bandRow="1"/>
              <a:tblGrid>
                <a:gridCol w="1762125"/>
                <a:gridCol w="1762125"/>
                <a:gridCol w="1544955"/>
                <a:gridCol w="1544955"/>
              </a:tblGrid>
              <a:tr h="2880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Промежуточная аттестация (годовая)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2016-2017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2017-2018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2018-2019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750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2765</Words>
  <Application>Microsoft Office PowerPoint</Application>
  <PresentationFormat>Экран (4:3)</PresentationFormat>
  <Paragraphs>358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Слайд</vt:lpstr>
      <vt:lpstr>ДИССЕМИНАЦИЯ </vt:lpstr>
      <vt:lpstr>Наличие у учителя собственной методической разработки по преподаваемому предмету, имеющей положительное заключение по итогам апробации в профессиональном сообществе </vt:lpstr>
      <vt:lpstr>   Я предлагаю опираться на проектную деятельность, которая обеспечит интерес к страноведческому  познанию, создаст прецедент  изучению теоретических знаний  по предмету. Коммуникативная платформа предполагает большую практическую работу по составлению опорных конспектов, схем, таблиц, игровых ситуаций. </vt:lpstr>
      <vt:lpstr>Размещение информации о методической разработке на сайте образовательной организации</vt:lpstr>
      <vt:lpstr>Подтвержденные документально положительные оценки профессиональным сообществом методической разработки, наличие свидетельств (фактов), подтверждающих внедрение в педагогическую практику инновационного опыта педагога </vt:lpstr>
      <vt:lpstr>Представление содержания методической разработки в форме публикации</vt:lpstr>
      <vt:lpstr>Презентация PowerPoint</vt:lpstr>
      <vt:lpstr>Динамика уровня освоения обучающимися учебного предмета за последние три года </vt:lpstr>
      <vt:lpstr>   Подтверждение высоких учебных результатов обучающихся с указанием среднего балла в ходе проведения мероприятий по контролю качества образования на основе независимых диагностических обследований различного уровня </vt:lpstr>
      <vt:lpstr>   Наличие призеров муниципального, регионального и федерального этапов Всероссийской олимпиады школьников  </vt:lpstr>
      <vt:lpstr>Наличие призеров и лауреатов в международных предметных олимпиадах школьников </vt:lpstr>
      <vt:lpstr>Высокие результаты внеурочной деятельности обучающихся по учебному предмету </vt:lpstr>
      <vt:lpstr>Презентация PowerPoint</vt:lpstr>
      <vt:lpstr>  Результативность участия обучающихся в международных конкурсах и проектах Международный уровень </vt:lpstr>
      <vt:lpstr> Наличие обучающихся, представивших инновационную разработку (проект), интеллектуальный продукт, технологическое изобретение и другие по учебному предмету, имеющие высокую общественную оценку, подтвержденную документально  </vt:lpstr>
      <vt:lpstr>Презентация PowerPoint</vt:lpstr>
      <vt:lpstr>Создание учителем условий для адресной работы с различными категориями обучающихся  </vt:lpstr>
      <vt:lpstr>   Разработка и реализация индивидуальных программ развития различных категорий обучающихся с учетом личностных особенностей, включая рекомендации психолога, социального педагога, медицинских работников и других специалистов  </vt:lpstr>
      <vt:lpstr>Проведение консультаций для различных категорий обучающихся и их родителей  </vt:lpstr>
      <vt:lpstr>Участие педагога в деятельности общественно-профессиональных сообществ </vt:lpstr>
      <vt:lpstr> Положительные отзывы администрации образовательной организации, общественных организаций, родителей (законных представителей) о создании учителем условий для адресной работы с различными категориями обучающихся </vt:lpstr>
      <vt:lpstr>  Создание условий для привлечения детей с ограниченными возможностями здоровья, а также детей, нуждающихся в социально-педагогической поддержке (при наличии таких детей), к различным формам внеурочной деятельности, включая профориентационную работу  </vt:lpstr>
      <vt:lpstr> Обеспечение высокого качества организации образовательного процесса на основе эффективного использования учителем различных образовательных технологий, в том числе дистанционных образовательных технологий или электронного обучения </vt:lpstr>
      <vt:lpstr>  Обоснованность 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 </vt:lpstr>
      <vt:lpstr>  Обоснованность 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 </vt:lpstr>
      <vt:lpstr>  Презентация эффективной инновационной педагогической практики использования дистанционных образовательных технологий или электронного обучения для организации образовательного процесса средствами онлайн-инструментов, включая цифровое портфолио ЭОР для учителей географии и учащихся: </vt:lpstr>
      <vt:lpstr>Презентация PowerPoint</vt:lpstr>
      <vt:lpstr>  Созданный мной альбом заочного путешествия по теме «Путешествия по странам мир» размещен на сайте «Открытый класс» и «Мультиурок».  </vt:lpstr>
      <vt:lpstr>Разработка и использование новых цифровых методов и форм фиксации и оценивания учебных достижений обучающихся</vt:lpstr>
      <vt:lpstr>Оценка обучающимися, родителями, педагогической общественностью качества образовательной деятельности, осуществляемой учителем </vt:lpstr>
      <vt:lpstr>Непрерывность профессионального развития учителя </vt:lpstr>
      <vt:lpstr>Авторская характеристика эффективности повышения      квалификации, учитывая актуальность содержания, многообразие форм, своевременность </vt:lpstr>
      <vt:lpstr> Совершенствование профессионального мастерства педагога посредством участия в научных конференциях, научно-практических и методических семинарах, тренингах, в деятельности педагогических клубов, ассоциаций, сетевых сообществ педагогов  </vt:lpstr>
      <vt:lpstr>Совершенствование системы профессиональной педагогической деятельности в соответствии с дипломом о профессиональной переподготовке </vt:lpstr>
      <vt:lpstr>Деятельность педагога в профессиональном экспертном сообществе, подтвержденная документально </vt:lpstr>
      <vt:lpstr>   Результативность участия в других профессиональных конкурсах регионального и всероссийского уровней  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ДИССЕМИНАЦИЯ</dc:title>
  <dc:creator>shiyan</dc:creator>
  <cp:lastModifiedBy>user12</cp:lastModifiedBy>
  <cp:revision>70</cp:revision>
  <dcterms:created xsi:type="dcterms:W3CDTF">2020-03-13T14:34:40Z</dcterms:created>
  <dcterms:modified xsi:type="dcterms:W3CDTF">2009-04-12T22:40:58Z</dcterms:modified>
</cp:coreProperties>
</file>