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C33DC4-B84A-4877-A989-77BF6AA44A47}" v="566" dt="2020-03-15T12:29:13.986"/>
    <p1510:client id="{A0B71004-A425-4DA6-BDB3-52398F1A8293}" v="175" dt="2020-03-23T16:14:40.749"/>
    <p1510:client id="{B77D5B17-3D39-4F85-B40E-13B05A6DE15D}" v="1683" dt="2020-03-15T14:31:47.6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730B89-4A1B-46E5-BD48-8F5EDC4FCB5A}" type="doc">
      <dgm:prSet loTypeId="urn:microsoft.com/office/officeart/2008/layout/LinedList" loCatId="list" qsTypeId="urn:microsoft.com/office/officeart/2005/8/quickstyle/simple5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3981926C-0EBE-417B-AF09-88D8851C00F5}">
      <dgm:prSet/>
      <dgm:spPr/>
      <dgm:t>
        <a:bodyPr/>
        <a:lstStyle/>
        <a:p>
          <a:r>
            <a:rPr lang="ru-RU"/>
            <a:t>Учить детей создавать красивые и в то же время функциональные (полезные) предметы и подарки близким людям.</a:t>
          </a:r>
          <a:endParaRPr lang="en-US"/>
        </a:p>
      </dgm:t>
    </dgm:pt>
    <dgm:pt modelId="{63B5A75E-B612-449E-B294-F07C5D1EA60D}" type="parTrans" cxnId="{5A5493B1-7BEA-4426-B9F5-92F7C8BC5D8F}">
      <dgm:prSet/>
      <dgm:spPr/>
      <dgm:t>
        <a:bodyPr/>
        <a:lstStyle/>
        <a:p>
          <a:endParaRPr lang="en-US"/>
        </a:p>
      </dgm:t>
    </dgm:pt>
    <dgm:pt modelId="{E9153C75-35E5-4B5D-BC65-BB4EB943BED0}" type="sibTrans" cxnId="{5A5493B1-7BEA-4426-B9F5-92F7C8BC5D8F}">
      <dgm:prSet/>
      <dgm:spPr/>
      <dgm:t>
        <a:bodyPr/>
        <a:lstStyle/>
        <a:p>
          <a:endParaRPr lang="en-US"/>
        </a:p>
      </dgm:t>
    </dgm:pt>
    <dgm:pt modelId="{3A8E8BFD-908B-4E53-A29B-1BFA3213BA64}">
      <dgm:prSet/>
      <dgm:spPr/>
      <dgm:t>
        <a:bodyPr/>
        <a:lstStyle/>
        <a:p>
          <a:r>
            <a:rPr lang="ru-RU"/>
            <a:t>Воспитывать любовь и заботливое отношение к членам своей семьи.</a:t>
          </a:r>
          <a:endParaRPr lang="en-US"/>
        </a:p>
      </dgm:t>
    </dgm:pt>
    <dgm:pt modelId="{308C6340-64F5-4B49-9F8A-46BF4E2A6C32}" type="parTrans" cxnId="{48388536-5D21-4E68-8728-4D55915CAF51}">
      <dgm:prSet/>
      <dgm:spPr/>
      <dgm:t>
        <a:bodyPr/>
        <a:lstStyle/>
        <a:p>
          <a:endParaRPr lang="en-US"/>
        </a:p>
      </dgm:t>
    </dgm:pt>
    <dgm:pt modelId="{55282021-8B6F-4B02-85A4-98558EF25397}" type="sibTrans" cxnId="{48388536-5D21-4E68-8728-4D55915CAF51}">
      <dgm:prSet/>
      <dgm:spPr/>
      <dgm:t>
        <a:bodyPr/>
        <a:lstStyle/>
        <a:p>
          <a:endParaRPr lang="en-US"/>
        </a:p>
      </dgm:t>
    </dgm:pt>
    <dgm:pt modelId="{1265A6E3-4A39-4D66-B377-BDC9683858BB}">
      <dgm:prSet/>
      <dgm:spPr/>
      <dgm:t>
        <a:bodyPr/>
        <a:lstStyle/>
        <a:p>
          <a:r>
            <a:rPr lang="ru-RU"/>
            <a:t>Создавать из картона объемные поделки и после разукрашивать и украшать по своему вкусу.</a:t>
          </a:r>
          <a:endParaRPr lang="en-US"/>
        </a:p>
      </dgm:t>
    </dgm:pt>
    <dgm:pt modelId="{B3A3AA8D-82FD-47D5-AF47-334819143B2C}" type="parTrans" cxnId="{78639BB1-7787-43E6-A3CA-A685EB178A4D}">
      <dgm:prSet/>
      <dgm:spPr/>
      <dgm:t>
        <a:bodyPr/>
        <a:lstStyle/>
        <a:p>
          <a:endParaRPr lang="en-US"/>
        </a:p>
      </dgm:t>
    </dgm:pt>
    <dgm:pt modelId="{9AED0476-930B-43B5-95F3-237D22BAFBB6}" type="sibTrans" cxnId="{78639BB1-7787-43E6-A3CA-A685EB178A4D}">
      <dgm:prSet/>
      <dgm:spPr/>
      <dgm:t>
        <a:bodyPr/>
        <a:lstStyle/>
        <a:p>
          <a:endParaRPr lang="en-US"/>
        </a:p>
      </dgm:t>
    </dgm:pt>
    <dgm:pt modelId="{FE80D615-B5D7-4E3F-A6A9-7865A905072B}" type="pres">
      <dgm:prSet presAssocID="{4D730B89-4A1B-46E5-BD48-8F5EDC4FCB5A}" presName="vert0" presStyleCnt="0">
        <dgm:presLayoutVars>
          <dgm:dir/>
          <dgm:animOne val="branch"/>
          <dgm:animLvl val="lvl"/>
        </dgm:presLayoutVars>
      </dgm:prSet>
      <dgm:spPr/>
    </dgm:pt>
    <dgm:pt modelId="{24A1021A-DCAA-4A3D-AF11-784B12B7CE87}" type="pres">
      <dgm:prSet presAssocID="{3981926C-0EBE-417B-AF09-88D8851C00F5}" presName="thickLine" presStyleLbl="alignNode1" presStyleIdx="0" presStyleCnt="3"/>
      <dgm:spPr/>
    </dgm:pt>
    <dgm:pt modelId="{B3E9BF49-7AA7-42DB-B060-C4CD34AF83BA}" type="pres">
      <dgm:prSet presAssocID="{3981926C-0EBE-417B-AF09-88D8851C00F5}" presName="horz1" presStyleCnt="0"/>
      <dgm:spPr/>
    </dgm:pt>
    <dgm:pt modelId="{B897F262-D044-4920-B478-A4C80CB2B084}" type="pres">
      <dgm:prSet presAssocID="{3981926C-0EBE-417B-AF09-88D8851C00F5}" presName="tx1" presStyleLbl="revTx" presStyleIdx="0" presStyleCnt="3"/>
      <dgm:spPr/>
    </dgm:pt>
    <dgm:pt modelId="{239E5834-6EC3-484F-88EE-D3D2329DF7F4}" type="pres">
      <dgm:prSet presAssocID="{3981926C-0EBE-417B-AF09-88D8851C00F5}" presName="vert1" presStyleCnt="0"/>
      <dgm:spPr/>
    </dgm:pt>
    <dgm:pt modelId="{6E3F2F45-3EFB-4056-9575-C79BA1977492}" type="pres">
      <dgm:prSet presAssocID="{3A8E8BFD-908B-4E53-A29B-1BFA3213BA64}" presName="thickLine" presStyleLbl="alignNode1" presStyleIdx="1" presStyleCnt="3"/>
      <dgm:spPr/>
    </dgm:pt>
    <dgm:pt modelId="{C52E66D4-A179-48A5-B97A-928640CC3B3C}" type="pres">
      <dgm:prSet presAssocID="{3A8E8BFD-908B-4E53-A29B-1BFA3213BA64}" presName="horz1" presStyleCnt="0"/>
      <dgm:spPr/>
    </dgm:pt>
    <dgm:pt modelId="{7120647D-D1A6-4BE2-B539-83D04C3CBC6E}" type="pres">
      <dgm:prSet presAssocID="{3A8E8BFD-908B-4E53-A29B-1BFA3213BA64}" presName="tx1" presStyleLbl="revTx" presStyleIdx="1" presStyleCnt="3"/>
      <dgm:spPr/>
    </dgm:pt>
    <dgm:pt modelId="{DE6F9EAA-4D34-4237-8F62-96E30DBEEC37}" type="pres">
      <dgm:prSet presAssocID="{3A8E8BFD-908B-4E53-A29B-1BFA3213BA64}" presName="vert1" presStyleCnt="0"/>
      <dgm:spPr/>
    </dgm:pt>
    <dgm:pt modelId="{E3ACE4A8-A638-487E-80D0-92EE7823EA9E}" type="pres">
      <dgm:prSet presAssocID="{1265A6E3-4A39-4D66-B377-BDC9683858BB}" presName="thickLine" presStyleLbl="alignNode1" presStyleIdx="2" presStyleCnt="3"/>
      <dgm:spPr/>
    </dgm:pt>
    <dgm:pt modelId="{5755AC77-316F-49C4-8E43-E38B608D4E9F}" type="pres">
      <dgm:prSet presAssocID="{1265A6E3-4A39-4D66-B377-BDC9683858BB}" presName="horz1" presStyleCnt="0"/>
      <dgm:spPr/>
    </dgm:pt>
    <dgm:pt modelId="{82D6E5F8-F98B-4608-B325-335D5C481EE0}" type="pres">
      <dgm:prSet presAssocID="{1265A6E3-4A39-4D66-B377-BDC9683858BB}" presName="tx1" presStyleLbl="revTx" presStyleIdx="2" presStyleCnt="3"/>
      <dgm:spPr/>
    </dgm:pt>
    <dgm:pt modelId="{9D06182A-7EAD-4D74-A845-3D0811C98F29}" type="pres">
      <dgm:prSet presAssocID="{1265A6E3-4A39-4D66-B377-BDC9683858BB}" presName="vert1" presStyleCnt="0"/>
      <dgm:spPr/>
    </dgm:pt>
  </dgm:ptLst>
  <dgm:cxnLst>
    <dgm:cxn modelId="{E1A5C235-B974-4937-8795-6BD1AE3A3836}" type="presOf" srcId="{1265A6E3-4A39-4D66-B377-BDC9683858BB}" destId="{82D6E5F8-F98B-4608-B325-335D5C481EE0}" srcOrd="0" destOrd="0" presId="urn:microsoft.com/office/officeart/2008/layout/LinedList"/>
    <dgm:cxn modelId="{48388536-5D21-4E68-8728-4D55915CAF51}" srcId="{4D730B89-4A1B-46E5-BD48-8F5EDC4FCB5A}" destId="{3A8E8BFD-908B-4E53-A29B-1BFA3213BA64}" srcOrd="1" destOrd="0" parTransId="{308C6340-64F5-4B49-9F8A-46BF4E2A6C32}" sibTransId="{55282021-8B6F-4B02-85A4-98558EF25397}"/>
    <dgm:cxn modelId="{4268E840-7BC2-4C9D-8A56-B089162F0B8B}" type="presOf" srcId="{3A8E8BFD-908B-4E53-A29B-1BFA3213BA64}" destId="{7120647D-D1A6-4BE2-B539-83D04C3CBC6E}" srcOrd="0" destOrd="0" presId="urn:microsoft.com/office/officeart/2008/layout/LinedList"/>
    <dgm:cxn modelId="{C514C16A-074B-4AA9-AFBD-EE17E15EBBA6}" type="presOf" srcId="{4D730B89-4A1B-46E5-BD48-8F5EDC4FCB5A}" destId="{FE80D615-B5D7-4E3F-A6A9-7865A905072B}" srcOrd="0" destOrd="0" presId="urn:microsoft.com/office/officeart/2008/layout/LinedList"/>
    <dgm:cxn modelId="{33EC8882-3F09-44C5-A7F8-278E21EDE309}" type="presOf" srcId="{3981926C-0EBE-417B-AF09-88D8851C00F5}" destId="{B897F262-D044-4920-B478-A4C80CB2B084}" srcOrd="0" destOrd="0" presId="urn:microsoft.com/office/officeart/2008/layout/LinedList"/>
    <dgm:cxn modelId="{5A5493B1-7BEA-4426-B9F5-92F7C8BC5D8F}" srcId="{4D730B89-4A1B-46E5-BD48-8F5EDC4FCB5A}" destId="{3981926C-0EBE-417B-AF09-88D8851C00F5}" srcOrd="0" destOrd="0" parTransId="{63B5A75E-B612-449E-B294-F07C5D1EA60D}" sibTransId="{E9153C75-35E5-4B5D-BC65-BB4EB943BED0}"/>
    <dgm:cxn modelId="{78639BB1-7787-43E6-A3CA-A685EB178A4D}" srcId="{4D730B89-4A1B-46E5-BD48-8F5EDC4FCB5A}" destId="{1265A6E3-4A39-4D66-B377-BDC9683858BB}" srcOrd="2" destOrd="0" parTransId="{B3A3AA8D-82FD-47D5-AF47-334819143B2C}" sibTransId="{9AED0476-930B-43B5-95F3-237D22BAFBB6}"/>
    <dgm:cxn modelId="{4A3C1B45-9212-4FD2-BE21-3DB5DF643C28}" type="presParOf" srcId="{FE80D615-B5D7-4E3F-A6A9-7865A905072B}" destId="{24A1021A-DCAA-4A3D-AF11-784B12B7CE87}" srcOrd="0" destOrd="0" presId="urn:microsoft.com/office/officeart/2008/layout/LinedList"/>
    <dgm:cxn modelId="{A5AD079B-0A30-40D8-9D6D-8E34F3991C02}" type="presParOf" srcId="{FE80D615-B5D7-4E3F-A6A9-7865A905072B}" destId="{B3E9BF49-7AA7-42DB-B060-C4CD34AF83BA}" srcOrd="1" destOrd="0" presId="urn:microsoft.com/office/officeart/2008/layout/LinedList"/>
    <dgm:cxn modelId="{BB2783EC-E603-4345-A130-ED9794C741E7}" type="presParOf" srcId="{B3E9BF49-7AA7-42DB-B060-C4CD34AF83BA}" destId="{B897F262-D044-4920-B478-A4C80CB2B084}" srcOrd="0" destOrd="0" presId="urn:microsoft.com/office/officeart/2008/layout/LinedList"/>
    <dgm:cxn modelId="{DA8CD0F4-C4FD-4B65-ABAE-B3985E0E4C4F}" type="presParOf" srcId="{B3E9BF49-7AA7-42DB-B060-C4CD34AF83BA}" destId="{239E5834-6EC3-484F-88EE-D3D2329DF7F4}" srcOrd="1" destOrd="0" presId="urn:microsoft.com/office/officeart/2008/layout/LinedList"/>
    <dgm:cxn modelId="{84053FF3-642C-4004-B3BB-13117FA9A574}" type="presParOf" srcId="{FE80D615-B5D7-4E3F-A6A9-7865A905072B}" destId="{6E3F2F45-3EFB-4056-9575-C79BA1977492}" srcOrd="2" destOrd="0" presId="urn:microsoft.com/office/officeart/2008/layout/LinedList"/>
    <dgm:cxn modelId="{516A44C4-7D18-4ECC-9D55-6038300FC04C}" type="presParOf" srcId="{FE80D615-B5D7-4E3F-A6A9-7865A905072B}" destId="{C52E66D4-A179-48A5-B97A-928640CC3B3C}" srcOrd="3" destOrd="0" presId="urn:microsoft.com/office/officeart/2008/layout/LinedList"/>
    <dgm:cxn modelId="{B99079D6-B2A1-4EB2-A0D1-B431CE0FD585}" type="presParOf" srcId="{C52E66D4-A179-48A5-B97A-928640CC3B3C}" destId="{7120647D-D1A6-4BE2-B539-83D04C3CBC6E}" srcOrd="0" destOrd="0" presId="urn:microsoft.com/office/officeart/2008/layout/LinedList"/>
    <dgm:cxn modelId="{E4BA2059-DAE3-4D53-BD47-B62759FBE5F4}" type="presParOf" srcId="{C52E66D4-A179-48A5-B97A-928640CC3B3C}" destId="{DE6F9EAA-4D34-4237-8F62-96E30DBEEC37}" srcOrd="1" destOrd="0" presId="urn:microsoft.com/office/officeart/2008/layout/LinedList"/>
    <dgm:cxn modelId="{C9721608-1A30-4A35-8C37-C5298E659157}" type="presParOf" srcId="{FE80D615-B5D7-4E3F-A6A9-7865A905072B}" destId="{E3ACE4A8-A638-487E-80D0-92EE7823EA9E}" srcOrd="4" destOrd="0" presId="urn:microsoft.com/office/officeart/2008/layout/LinedList"/>
    <dgm:cxn modelId="{1EA8A2A1-AABD-4432-9595-CBBBF54C516A}" type="presParOf" srcId="{FE80D615-B5D7-4E3F-A6A9-7865A905072B}" destId="{5755AC77-316F-49C4-8E43-E38B608D4E9F}" srcOrd="5" destOrd="0" presId="urn:microsoft.com/office/officeart/2008/layout/LinedList"/>
    <dgm:cxn modelId="{8EDA1140-1DA4-4AA8-B8B6-D4E105308ED5}" type="presParOf" srcId="{5755AC77-316F-49C4-8E43-E38B608D4E9F}" destId="{82D6E5F8-F98B-4608-B325-335D5C481EE0}" srcOrd="0" destOrd="0" presId="urn:microsoft.com/office/officeart/2008/layout/LinedList"/>
    <dgm:cxn modelId="{7658E825-5963-4924-93DD-1F8B453C019C}" type="presParOf" srcId="{5755AC77-316F-49C4-8E43-E38B608D4E9F}" destId="{9D06182A-7EAD-4D74-A845-3D0811C98F2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A1021A-DCAA-4A3D-AF11-784B12B7CE87}">
      <dsp:nvSpPr>
        <dsp:cNvPr id="0" name=""/>
        <dsp:cNvSpPr/>
      </dsp:nvSpPr>
      <dsp:spPr>
        <a:xfrm>
          <a:off x="0" y="1848"/>
          <a:ext cx="6586489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897F262-D044-4920-B478-A4C80CB2B084}">
      <dsp:nvSpPr>
        <dsp:cNvPr id="0" name=""/>
        <dsp:cNvSpPr/>
      </dsp:nvSpPr>
      <dsp:spPr>
        <a:xfrm>
          <a:off x="0" y="1848"/>
          <a:ext cx="6586489" cy="1260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Учить детей создавать красивые и в то же время функциональные (полезные) предметы и подарки близким людям.</a:t>
          </a:r>
          <a:endParaRPr lang="en-US" sz="2500" kern="1200"/>
        </a:p>
      </dsp:txBody>
      <dsp:txXfrm>
        <a:off x="0" y="1848"/>
        <a:ext cx="6586489" cy="1260574"/>
      </dsp:txXfrm>
    </dsp:sp>
    <dsp:sp modelId="{6E3F2F45-3EFB-4056-9575-C79BA1977492}">
      <dsp:nvSpPr>
        <dsp:cNvPr id="0" name=""/>
        <dsp:cNvSpPr/>
      </dsp:nvSpPr>
      <dsp:spPr>
        <a:xfrm>
          <a:off x="0" y="1262422"/>
          <a:ext cx="6586489" cy="0"/>
        </a:xfrm>
        <a:prstGeom prst="lin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20647D-D1A6-4BE2-B539-83D04C3CBC6E}">
      <dsp:nvSpPr>
        <dsp:cNvPr id="0" name=""/>
        <dsp:cNvSpPr/>
      </dsp:nvSpPr>
      <dsp:spPr>
        <a:xfrm>
          <a:off x="0" y="1262422"/>
          <a:ext cx="6586489" cy="1260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Воспитывать любовь и заботливое отношение к членам своей семьи.</a:t>
          </a:r>
          <a:endParaRPr lang="en-US" sz="2500" kern="1200"/>
        </a:p>
      </dsp:txBody>
      <dsp:txXfrm>
        <a:off x="0" y="1262422"/>
        <a:ext cx="6586489" cy="1260574"/>
      </dsp:txXfrm>
    </dsp:sp>
    <dsp:sp modelId="{E3ACE4A8-A638-487E-80D0-92EE7823EA9E}">
      <dsp:nvSpPr>
        <dsp:cNvPr id="0" name=""/>
        <dsp:cNvSpPr/>
      </dsp:nvSpPr>
      <dsp:spPr>
        <a:xfrm>
          <a:off x="0" y="2522996"/>
          <a:ext cx="6586489" cy="0"/>
        </a:xfrm>
        <a:prstGeom prst="lin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2D6E5F8-F98B-4608-B325-335D5C481EE0}">
      <dsp:nvSpPr>
        <dsp:cNvPr id="0" name=""/>
        <dsp:cNvSpPr/>
      </dsp:nvSpPr>
      <dsp:spPr>
        <a:xfrm>
          <a:off x="0" y="2522996"/>
          <a:ext cx="6586489" cy="1260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/>
            <a:t>Создавать из картона объемные поделки и после разукрашивать и украшать по своему вкусу.</a:t>
          </a:r>
          <a:endParaRPr lang="en-US" sz="2500" kern="1200"/>
        </a:p>
      </dsp:txBody>
      <dsp:txXfrm>
        <a:off x="0" y="2522996"/>
        <a:ext cx="6586489" cy="1260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58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879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10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61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40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32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8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21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042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65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32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06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etstvogid.ru/?p=223" TargetMode="External"/><Relationship Id="rId2" Type="http://schemas.openxmlformats.org/officeDocument/2006/relationships/hyperlink" Target="http://detstvogid.ru/?p=30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etstvogid.ru/?p=19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4EC1E0-27CF-4ABA-80CE-CC3267402C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81" r="-2" b="-2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733" y="290195"/>
            <a:ext cx="11548532" cy="4260844"/>
          </a:xfrm>
        </p:spPr>
        <p:txBody>
          <a:bodyPr anchor="t">
            <a:normAutofit/>
          </a:bodyPr>
          <a:lstStyle/>
          <a:p>
            <a:pPr algn="l">
              <a:lnSpc>
                <a:spcPct val="90000"/>
              </a:lnSpc>
            </a:pPr>
            <a:r>
              <a:rPr lang="ru-RU" sz="8900" dirty="0">
                <a:solidFill>
                  <a:schemeClr val="tx1"/>
                </a:solidFill>
                <a:cs typeface="Calibri Light"/>
              </a:rPr>
              <a:t>Шкатулочка </a:t>
            </a:r>
            <a:br>
              <a:rPr lang="ru-RU" sz="8900">
                <a:solidFill>
                  <a:schemeClr val="tx1"/>
                </a:solidFill>
                <a:cs typeface="Calibri Light"/>
              </a:rPr>
            </a:br>
            <a:r>
              <a:rPr lang="ru-RU" sz="8900" dirty="0">
                <a:solidFill>
                  <a:schemeClr val="tx1"/>
                </a:solidFill>
                <a:cs typeface="Calibri Light"/>
              </a:rPr>
              <a:t>художественно-эстетическое развитее</a:t>
            </a:r>
            <a:endParaRPr lang="ru-RU" sz="89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733" y="4718033"/>
            <a:ext cx="10634738" cy="1175039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285750" indent="-285750" algn="l">
              <a:lnSpc>
                <a:spcPct val="90000"/>
              </a:lnSpc>
              <a:buFont typeface="Arial"/>
              <a:buChar char="•"/>
            </a:pPr>
            <a:r>
              <a:rPr lang="ru-RU" sz="1900" b="1" dirty="0">
                <a:ea typeface="+mn-lt"/>
                <a:cs typeface="+mn-lt"/>
              </a:rPr>
              <a:t>Презентацию подготовила:</a:t>
            </a:r>
            <a:r>
              <a:rPr lang="ru-RU" sz="1900" dirty="0">
                <a:ea typeface="+mn-lt"/>
                <a:cs typeface="+mn-lt"/>
              </a:rPr>
              <a:t>  Каленова Е.Г.</a:t>
            </a:r>
            <a:endParaRPr lang="ru-RU" sz="1900"/>
          </a:p>
          <a:p>
            <a:pPr marL="285750" indent="-285750" algn="l">
              <a:lnSpc>
                <a:spcPct val="90000"/>
              </a:lnSpc>
              <a:buFont typeface="Arial"/>
              <a:buChar char="•"/>
            </a:pPr>
            <a:r>
              <a:rPr lang="ru-RU" sz="1900" b="1" dirty="0">
                <a:ea typeface="+mn-lt"/>
                <a:cs typeface="+mn-lt"/>
              </a:rPr>
              <a:t>Воспитатель:</a:t>
            </a:r>
            <a:r>
              <a:rPr lang="ru-RU" sz="1900" dirty="0">
                <a:ea typeface="+mn-lt"/>
                <a:cs typeface="+mn-lt"/>
              </a:rPr>
              <a:t> </a:t>
            </a:r>
          </a:p>
          <a:p>
            <a:pPr marL="285750" indent="-285750" algn="l">
              <a:lnSpc>
                <a:spcPct val="90000"/>
              </a:lnSpc>
              <a:buFont typeface="Arial"/>
              <a:buChar char="•"/>
            </a:pPr>
            <a:r>
              <a:rPr lang="ru-RU" sz="1900" dirty="0">
                <a:ea typeface="+mn-lt"/>
                <a:cs typeface="+mn-lt"/>
              </a:rPr>
              <a:t>МДОУ "ЦРР д/с № 15 </a:t>
            </a:r>
            <a:endParaRPr lang="ru-RU" sz="19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680BB4-14DC-4C6A-B870-94BA61D68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Наши работы:</a:t>
            </a:r>
          </a:p>
        </p:txBody>
      </p:sp>
      <p:pic>
        <p:nvPicPr>
          <p:cNvPr id="4" name="Рисунок 4" descr="Изображение выглядит как внутренний, человек, маленький, ребе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803A074-9283-4704-A232-DC3F2E39A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25748"/>
          <a:stretch/>
        </p:blipFill>
        <p:spPr>
          <a:xfrm>
            <a:off x="8620125" y="3614738"/>
            <a:ext cx="2717800" cy="2717800"/>
          </a:xfrm>
          <a:custGeom>
            <a:avLst/>
            <a:gdLst/>
            <a:ahLst/>
            <a:cxnLst/>
            <a:rect l="l" t="t" r="r" b="b"/>
            <a:pathLst>
              <a:path w="2880360" h="2880360">
                <a:moveTo>
                  <a:pt x="1440180" y="0"/>
                </a:moveTo>
                <a:cubicBezTo>
                  <a:pt x="2235569" y="0"/>
                  <a:pt x="2880360" y="644791"/>
                  <a:pt x="2880360" y="1440180"/>
                </a:cubicBezTo>
                <a:cubicBezTo>
                  <a:pt x="2880360" y="2235569"/>
                  <a:pt x="2235569" y="2880360"/>
                  <a:pt x="1440180" y="2880360"/>
                </a:cubicBezTo>
                <a:cubicBezTo>
                  <a:pt x="644791" y="2880360"/>
                  <a:pt x="0" y="2235569"/>
                  <a:pt x="0" y="1440180"/>
                </a:cubicBezTo>
                <a:cubicBezTo>
                  <a:pt x="0" y="644791"/>
                  <a:pt x="644791" y="0"/>
                  <a:pt x="1440180" y="0"/>
                </a:cubicBezTo>
                <a:close/>
              </a:path>
            </a:pathLst>
          </a:custGeom>
        </p:spPr>
      </p:pic>
      <p:pic>
        <p:nvPicPr>
          <p:cNvPr id="8" name="Рисунок 8" descr="Изображение выглядит как человек, внутренний, стол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B9F023D-D2B9-4530-937B-9F66899FEA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1" b="36690"/>
          <a:stretch/>
        </p:blipFill>
        <p:spPr>
          <a:xfrm>
            <a:off x="5522913" y="533400"/>
            <a:ext cx="3532188" cy="2998788"/>
          </a:xfrm>
          <a:custGeom>
            <a:avLst/>
            <a:gdLst/>
            <a:ahLst/>
            <a:cxnLst/>
            <a:rect l="l" t="t" r="r" b="b"/>
            <a:pathLst>
              <a:path w="3967973" h="3383280">
                <a:moveTo>
                  <a:pt x="0" y="0"/>
                </a:moveTo>
                <a:lnTo>
                  <a:pt x="3605273" y="0"/>
                </a:lnTo>
                <a:lnTo>
                  <a:pt x="3704836" y="163887"/>
                </a:lnTo>
                <a:cubicBezTo>
                  <a:pt x="3872651" y="472804"/>
                  <a:pt x="3967973" y="826817"/>
                  <a:pt x="3967973" y="1203093"/>
                </a:cubicBezTo>
                <a:cubicBezTo>
                  <a:pt x="3967973" y="2407177"/>
                  <a:pt x="2991870" y="3383280"/>
                  <a:pt x="1787786" y="3383280"/>
                </a:cubicBezTo>
                <a:cubicBezTo>
                  <a:pt x="1110489" y="3383280"/>
                  <a:pt x="505326" y="3074435"/>
                  <a:pt x="105448" y="2589894"/>
                </a:cubicBezTo>
                <a:lnTo>
                  <a:pt x="0" y="2448881"/>
                </a:lnTo>
                <a:close/>
              </a:path>
            </a:pathLst>
          </a:custGeom>
        </p:spPr>
      </p:pic>
      <p:pic>
        <p:nvPicPr>
          <p:cNvPr id="6" name="Рисунок 6" descr="Изображение выглядит как человек, внутренний, ребенок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4C3F148-696F-4EF1-9725-52AA19CA0E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716" r="-1" b="27195"/>
          <a:stretch/>
        </p:blipFill>
        <p:spPr>
          <a:xfrm>
            <a:off x="5522913" y="3614738"/>
            <a:ext cx="3016250" cy="2717800"/>
          </a:xfrm>
          <a:custGeom>
            <a:avLst/>
            <a:gdLst/>
            <a:ahLst/>
            <a:cxnLst/>
            <a:rect l="l" t="t" r="r" b="b"/>
            <a:pathLst>
              <a:path w="3155071" h="2850749">
                <a:moveTo>
                  <a:pt x="1358746" y="0"/>
                </a:moveTo>
                <a:cubicBezTo>
                  <a:pt x="2350829" y="0"/>
                  <a:pt x="3155071" y="804242"/>
                  <a:pt x="3155071" y="1796325"/>
                </a:cubicBezTo>
                <a:cubicBezTo>
                  <a:pt x="3155071" y="2168356"/>
                  <a:pt x="3041975" y="2513972"/>
                  <a:pt x="2848287" y="2800668"/>
                </a:cubicBezTo>
                <a:lnTo>
                  <a:pt x="2810837" y="2850749"/>
                </a:lnTo>
                <a:lnTo>
                  <a:pt x="0" y="2850749"/>
                </a:lnTo>
                <a:lnTo>
                  <a:pt x="0" y="623564"/>
                </a:lnTo>
                <a:lnTo>
                  <a:pt x="88552" y="526132"/>
                </a:lnTo>
                <a:cubicBezTo>
                  <a:pt x="413623" y="201061"/>
                  <a:pt x="862705" y="0"/>
                  <a:pt x="1358746" y="0"/>
                </a:cubicBezTo>
                <a:close/>
              </a:path>
            </a:pathLst>
          </a:custGeom>
        </p:spPr>
      </p:pic>
      <p:pic>
        <p:nvPicPr>
          <p:cNvPr id="10" name="Рисунок 10" descr="Изображение выглядит как стол, день рождения, торт, молод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52977C9-9F0B-4992-A6F5-E890E2211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9136063" y="533400"/>
            <a:ext cx="2201863" cy="2998788"/>
          </a:xfrm>
        </p:spPr>
      </p:pic>
    </p:spTree>
    <p:extLst>
      <p:ext uri="{BB962C8B-B14F-4D97-AF65-F5344CB8AC3E}">
        <p14:creationId xmlns:p14="http://schemas.microsoft.com/office/powerpoint/2010/main" val="4096626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2B6BB-A779-4517-BCA8-0CBB9E07C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379" y="1023257"/>
            <a:ext cx="4666965" cy="4570457"/>
          </a:xfrm>
          <a:effectLst/>
        </p:spPr>
        <p:txBody>
          <a:bodyPr>
            <a:normAutofit/>
          </a:bodyPr>
          <a:lstStyle/>
          <a:p>
            <a:pPr algn="l"/>
            <a:r>
              <a:rPr lang="ru-RU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Художественно-эстетическое развитее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718252-EC5E-4E8C-9308-5991A402D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2560" y="1023257"/>
            <a:ext cx="6025645" cy="4570457"/>
          </a:xfrm>
          <a:effectLst/>
        </p:spPr>
        <p:txBody>
          <a:bodyPr anchor="ctr">
            <a:normAutofit/>
          </a:bodyPr>
          <a:lstStyle/>
          <a:p>
            <a:pPr indent="-305435">
              <a:lnSpc>
                <a:spcPct val="90000"/>
              </a:lnSpc>
            </a:pP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В соответствии с </a:t>
            </a:r>
            <a:r>
              <a:rPr lang="ru-RU" sz="1700" b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  <a:hlinkClick r:id="rId2"/>
              </a:rPr>
              <a:t>ФГОС дошкольного образования</a:t>
            </a: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 </a:t>
            </a:r>
            <a:r>
              <a:rPr lang="ru-RU" sz="1700" b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художественно-эстетическое развитие предполагает:</a:t>
            </a:r>
            <a:br>
              <a:rPr lang="ru-RU" sz="1700" b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r>
              <a:rPr lang="ru-RU" sz="1700" b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— развитие предпосылок ценностно-смыслового восприятия и понимания произведений искусства (</a:t>
            </a:r>
            <a:r>
              <a:rPr lang="ru-RU" sz="1700" b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  <a:hlinkClick r:id="rId3"/>
              </a:rPr>
              <a:t>словесного</a:t>
            </a: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, </a:t>
            </a:r>
            <a:r>
              <a:rPr lang="ru-RU" sz="1700" b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  <a:hlinkClick r:id="rId4"/>
              </a:rPr>
              <a:t>музыкального</a:t>
            </a: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, изобразительного), мира природы;</a:t>
            </a:r>
            <a:b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— становление эстетического отношения к окружающему миру;</a:t>
            </a:r>
            <a:b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— формирование элементарных представлений о видах искусства;</a:t>
            </a:r>
            <a:b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— восприятие музыки, художественной литературы, фольклора;</a:t>
            </a:r>
            <a:b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— стимулирование сопереживания персонажам художественных произведений;</a:t>
            </a:r>
            <a:b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r>
              <a:rPr lang="ru-RU" sz="17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— реализацию самостоятельной творческой деятельности детей (изобразительной, конструктивно-модельной, музыкальной и др.).</a:t>
            </a:r>
          </a:p>
          <a:p>
            <a:pPr indent="-305435">
              <a:lnSpc>
                <a:spcPct val="90000"/>
              </a:lnSpc>
            </a:pPr>
            <a:endParaRPr lang="ru-RU" sz="170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1780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коробка, контейнер, внутренний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F5FE036-BD6F-4EE3-9C62-001333220E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5596" b="1559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6DBB6-2894-4E7F-B2C8-3311F3967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</a:rPr>
              <a:t>История возникновения шкатулки для украшений в России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3ACC58-81C1-4639-8972-4DA2D6D48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37465" indent="0">
              <a:buNone/>
            </a:pPr>
            <a: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solidFill>
                  <a:srgbClr val="FFFFFF"/>
                </a:solidFill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В древности, девушки скрывали свои безделушки в них, а мужчины ценные вещи. Подобием шкатулок были небольшие ларцы или сундуки. Люди думали, и наверно, думают по сей день, что в шкатулках прячется какая-то тайна – это создает атмосферу таинственности, придает загадочности.</a:t>
            </a:r>
          </a:p>
          <a:p>
            <a:pPr marL="37465" indent="0">
              <a:buNone/>
            </a:pPr>
            <a: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solidFill>
                  <a:srgbClr val="FFFFFF"/>
                </a:solidFill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Шкатулки очень любили украшать резьбой, различными рисунками и всё это делали вручную, но сначала они появлялись в дома богатых людей. Так же у богатых людей были шкатулки с инкрустированным золотом, далеко не каждый раньше мог такое себе позволить.</a:t>
            </a:r>
          </a:p>
          <a:p>
            <a:pPr marL="37465" indent="0">
              <a:buNone/>
            </a:pPr>
            <a:endParaRPr lang="ru-RU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solidFill>
                <a:srgbClr val="FFFFFF"/>
              </a:solidFill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37465" indent="0">
              <a:buNone/>
            </a:pPr>
            <a:endParaRPr lang="ru-RU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solidFill>
                <a:srgbClr val="FFFFFF"/>
              </a:solidFill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28476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AC894-8A97-44CD-B193-3C9AACA64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ru-RU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Задачи</a:t>
            </a:r>
            <a:endParaRPr 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5C0528-3C9E-4808-B105-0E4AF99E03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82" r="34465" b="-3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1969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7AEACEA9-F81E-4D87-BF8E-C205573CAC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0828613"/>
              </p:ext>
            </p:extLst>
          </p:nvPr>
        </p:nvGraphicFramePr>
        <p:xfrm>
          <a:off x="4965431" y="2438400"/>
          <a:ext cx="6586489" cy="3785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2484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8C990-E636-4A1F-B9A9-9E78A492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ru-RU" sz="4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Материалы, инструменты, оборудование.</a:t>
            </a:r>
            <a:endParaRPr lang="ru-RU" sz="41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BA3230-3C9B-40FB-A349-63E115BA0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Картон белый (можно использовать цветной картон, бархатную бумагу)</a:t>
            </a:r>
          </a:p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Ножницы</a:t>
            </a:r>
            <a:endParaRPr lang="ru-RU" sz="1900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Клей</a:t>
            </a:r>
            <a:endParaRPr lang="ru-RU" sz="1900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Краски</a:t>
            </a:r>
            <a:endParaRPr lang="ru-RU" sz="1900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Кисточка</a:t>
            </a:r>
            <a:endParaRPr lang="ru-RU" sz="1900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Можно использовать любой дополнительный материал для украшения.</a:t>
            </a:r>
            <a:endParaRPr lang="ru-RU" sz="1900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  <a:p>
            <a:pPr indent="-305435">
              <a:buClr>
                <a:srgbClr val="4696F1"/>
              </a:buClr>
            </a:pPr>
            <a:r>
              <a:rPr lang="ru-RU" sz="19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Calibri"/>
              </a:rPr>
              <a:t>При украшении можно использовать технику бумажной пластики (использую гофрированную бумагу или цветные салфетки)</a:t>
            </a:r>
          </a:p>
          <a:p>
            <a:pPr indent="-305435">
              <a:buClr>
                <a:srgbClr val="4696F1"/>
              </a:buClr>
            </a:pPr>
            <a:endParaRPr lang="ru-RU" sz="190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  <a:p>
            <a:pPr marL="37465" indent="0">
              <a:buClr>
                <a:srgbClr val="4696F1"/>
              </a:buClr>
              <a:buNone/>
            </a:pPr>
            <a:endParaRPr lang="ru-RU" sz="190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Calibri"/>
            </a:endParaRPr>
          </a:p>
        </p:txBody>
      </p:sp>
      <p:pic>
        <p:nvPicPr>
          <p:cNvPr id="4" name="Рисунок 4" descr="Изображение выглядит как внутренний, стол, компьютер, цветно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53FE6AB-E92E-45FF-8254-A7CF212E2D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26" r="38255" b="-1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4696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923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59FE9-9E76-479B-B9D9-FFC559CA6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877" y="795527"/>
            <a:ext cx="10488547" cy="1190912"/>
          </a:xfrm>
        </p:spPr>
        <p:txBody>
          <a:bodyPr>
            <a:normAutofit/>
          </a:bodyPr>
          <a:lstStyle/>
          <a:p>
            <a: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Ход работы:</a:t>
            </a:r>
            <a:endParaRPr lang="ru-RU">
              <a:solidFill>
                <a:schemeClr val="tx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62AEEE-B06C-4707-8C81-A3A00E7B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0703" y="2228850"/>
            <a:ext cx="5028928" cy="3699669"/>
          </a:xfrm>
        </p:spPr>
        <p:txBody>
          <a:bodyPr>
            <a:normAutofit/>
          </a:bodyPr>
          <a:lstStyle/>
          <a:p>
            <a:pPr marL="37465" indent="0">
              <a:buClr>
                <a:srgbClr val="177BED"/>
              </a:buClr>
              <a:buNone/>
            </a:pPr>
            <a: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Воспитатель проводит с детьми краткую беседу о семье и просит подумать всем вместе, что можно приготовить в подарок близким людям. </a:t>
            </a:r>
          </a:p>
          <a:p>
            <a:pPr marL="37465" indent="0">
              <a:buClr>
                <a:srgbClr val="177BED"/>
              </a:buClr>
              <a:buNone/>
            </a:pPr>
            <a: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Воспитатель читает стихи: </a:t>
            </a:r>
            <a: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Андрея Усачева "Шкатулка" </a:t>
            </a:r>
            <a:br>
              <a:rPr lang="ru-RU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</a:br>
            <a:endParaRPr lang="ru-RU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4" descr="Изображение выглядит как рису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34E51E3-28D1-4BD2-9F67-2BDEA4D5DB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78" r="13373" b="2"/>
          <a:stretch/>
        </p:blipFill>
        <p:spPr>
          <a:xfrm>
            <a:off x="2301206" y="2416047"/>
            <a:ext cx="2230966" cy="3346704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3246036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919C19-2224-40D8-B018-A0141FAB1416}"/>
              </a:ext>
            </a:extLst>
          </p:cNvPr>
          <p:cNvSpPr txBox="1"/>
          <p:nvPr/>
        </p:nvSpPr>
        <p:spPr>
          <a:xfrm>
            <a:off x="2896166" y="146159"/>
            <a:ext cx="2743200" cy="50783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>
                <a:ea typeface="+mn-lt"/>
                <a:cs typeface="+mn-lt"/>
              </a:rPr>
              <a:t>Наверно, что-то важное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В шкатулочке лежит: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Не зря же прячет бабушка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Шкатулку и ворчит.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А может быть, там гномики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Живут давным-давно.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рубят гномы-плотники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В шкатулочке окно.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Тук-тук-тук,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Бац-бац-бац,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Тяп-тяп-тяп,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Ляп-ляп-ляп.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А может, эти плотники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Не рубят к нам окно.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А может, эти плотники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Играют в домино.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480466-EE52-478D-8473-ADD285BE895B}"/>
              </a:ext>
            </a:extLst>
          </p:cNvPr>
          <p:cNvSpPr txBox="1"/>
          <p:nvPr/>
        </p:nvSpPr>
        <p:spPr>
          <a:xfrm>
            <a:off x="5915734" y="151761"/>
            <a:ext cx="2743200" cy="535531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>
                <a:ea typeface="+mn-lt"/>
                <a:cs typeface="+mn-lt"/>
              </a:rPr>
              <a:t>А вдруг волшебный замок там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танцы при свечах.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кавалеры с дамами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Подмётками стучат: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Тук-тук-тук,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Топ-топ-топ,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Бух-бух-бух,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Шлёп-шлёп-шлёп!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А может быть, там целая</a:t>
            </a:r>
            <a:br>
              <a:rPr lang="ru-RU" dirty="0">
                <a:ea typeface="+mn-lt"/>
                <a:cs typeface="+mn-lt"/>
              </a:rPr>
            </a:br>
            <a:r>
              <a:rPr lang="ru-RU" dirty="0" err="1">
                <a:ea typeface="+mn-lt"/>
                <a:cs typeface="+mn-lt"/>
              </a:rPr>
              <a:t>Шкатульная</a:t>
            </a:r>
            <a:r>
              <a:rPr lang="ru-RU" dirty="0">
                <a:ea typeface="+mn-lt"/>
                <a:cs typeface="+mn-lt"/>
              </a:rPr>
              <a:t> страна.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Но в маленькую щель она,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Наверно, не видна.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А может быть, и сами мы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В Шкатулочке сидим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на большой волшебный мир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Сквозь щёлочку глядим…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A0FAF1-B038-46DD-92FB-76C7AF6458C5}"/>
              </a:ext>
            </a:extLst>
          </p:cNvPr>
          <p:cNvSpPr txBox="1"/>
          <p:nvPr/>
        </p:nvSpPr>
        <p:spPr>
          <a:xfrm>
            <a:off x="8948158" y="286885"/>
            <a:ext cx="27432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>
                <a:ea typeface="+mn-lt"/>
                <a:cs typeface="+mn-lt"/>
              </a:rPr>
              <a:t>Кто прячется в Шкатулочке?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что за странный стук?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Не знают академики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доктора наук.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А это сказка добрая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Стучится в гости к нам…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Ты потряси Шкатулочку —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всё услышишь сам!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FFE377-D517-42EA-8FEF-5DA496539292}"/>
              </a:ext>
            </a:extLst>
          </p:cNvPr>
          <p:cNvSpPr txBox="1"/>
          <p:nvPr/>
        </p:nvSpPr>
        <p:spPr>
          <a:xfrm>
            <a:off x="0" y="152399"/>
            <a:ext cx="2743200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>
                <a:ea typeface="+mn-lt"/>
                <a:cs typeface="+mn-lt"/>
              </a:rPr>
              <a:t>Шкатулка — это </a:t>
            </a:r>
            <a:r>
              <a:rPr lang="ru-RU" dirty="0" err="1">
                <a:ea typeface="+mn-lt"/>
                <a:cs typeface="+mn-lt"/>
              </a:rPr>
              <a:t>штукалка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Для всяких разных штук.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Она побольше коробка,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Но меньше, чем сундук.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Шкатулка — это стукалка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Для всяких разных штук.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И если потрясти её,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Услышишь: тук-тук-тук…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Тук-тук-тук,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Так-так-так,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Бум-бум-бум,</a:t>
            </a:r>
            <a:br>
              <a:rPr lang="ru-RU" dirty="0">
                <a:ea typeface="+mn-lt"/>
                <a:cs typeface="+mn-lt"/>
              </a:rPr>
            </a:br>
            <a:r>
              <a:rPr lang="ru-RU" dirty="0">
                <a:ea typeface="+mn-lt"/>
                <a:cs typeface="+mn-lt"/>
              </a:rPr>
              <a:t>Бряк-бряк-бряк.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394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131F9-3D57-4E17-B797-7F1DBA2A7017}"/>
              </a:ext>
            </a:extLst>
          </p:cNvPr>
          <p:cNvSpPr txBox="1"/>
          <p:nvPr/>
        </p:nvSpPr>
        <p:spPr>
          <a:xfrm>
            <a:off x="98512" y="1209368"/>
            <a:ext cx="696350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Педагог предлагает сделать в подарок шкатулку.</a:t>
            </a:r>
          </a:p>
          <a:p>
            <a:endParaRPr lang="ru-RU" dirty="0">
              <a:cs typeface="Calibri" panose="020F0502020204030204"/>
            </a:endParaRPr>
          </a:p>
          <a:p>
            <a:r>
              <a:rPr lang="ru-RU" dirty="0">
                <a:cs typeface="Calibri" panose="020F0502020204030204"/>
              </a:rPr>
              <a:t>Далее педагог показывает и поясняет ход работы:</a:t>
            </a:r>
          </a:p>
          <a:p>
            <a:pPr marL="285750" indent="-285750">
              <a:buFont typeface="Arial"/>
              <a:buChar char="•"/>
            </a:pPr>
            <a:r>
              <a:rPr lang="ru-RU" dirty="0">
                <a:cs typeface="Calibri" panose="020F0502020204030204"/>
              </a:rPr>
              <a:t>Вырезаем детали шкатулочки по контурам.</a:t>
            </a:r>
          </a:p>
          <a:p>
            <a:pPr marL="285750" indent="-285750">
              <a:buFont typeface="Arial"/>
              <a:buChar char="•"/>
            </a:pPr>
            <a:r>
              <a:rPr lang="ru-RU" dirty="0">
                <a:cs typeface="Calibri" panose="020F0502020204030204"/>
              </a:rPr>
              <a:t>Помочь детям сделать прорезь под клапан крышки.</a:t>
            </a:r>
          </a:p>
          <a:p>
            <a:pPr marL="285750" indent="-285750">
              <a:buFont typeface="Arial"/>
              <a:buChar char="•"/>
            </a:pPr>
            <a:r>
              <a:rPr lang="ru-RU" dirty="0">
                <a:cs typeface="Calibri" panose="020F0502020204030204"/>
              </a:rPr>
              <a:t>Основу согнуть по линиям и склеить.</a:t>
            </a:r>
          </a:p>
          <a:p>
            <a:pPr marL="285750" indent="-285750">
              <a:buFont typeface="Arial"/>
              <a:buChar char="•"/>
            </a:pPr>
            <a:r>
              <a:rPr lang="ru-RU" dirty="0">
                <a:cs typeface="Calibri" panose="020F0502020204030204"/>
              </a:rPr>
              <a:t>Получившуюся шкатулку раскрасить.</a:t>
            </a:r>
          </a:p>
          <a:p>
            <a:pPr marL="285750" indent="-285750">
              <a:buFont typeface="Arial"/>
              <a:buChar char="•"/>
            </a:pPr>
            <a:endParaRPr lang="ru-RU" dirty="0">
              <a:cs typeface="Calibri" panose="020F0502020204030204"/>
            </a:endParaRPr>
          </a:p>
        </p:txBody>
      </p:sp>
      <p:pic>
        <p:nvPicPr>
          <p:cNvPr id="3" name="Рисунок 3" descr="Изображение выглядит как внутренний, пара, сидит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820EF65-3AF1-4E68-B353-13EA91DF7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302" y="67375"/>
            <a:ext cx="2742379" cy="3698697"/>
          </a:xfrm>
          <a:prstGeom prst="rect">
            <a:avLst/>
          </a:prstGeom>
        </p:spPr>
      </p:pic>
      <p:pic>
        <p:nvPicPr>
          <p:cNvPr id="7" name="Рисунок 7" descr="Изображение выглядит как внутренний, стол, сидит, пар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78616FE-00D8-46BC-9166-5AACEFC38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963" y="67375"/>
            <a:ext cx="2742379" cy="3698697"/>
          </a:xfrm>
          <a:prstGeom prst="rect">
            <a:avLst/>
          </a:prstGeom>
        </p:spPr>
      </p:pic>
      <p:pic>
        <p:nvPicPr>
          <p:cNvPr id="4" name="Рисунок 5" descr="Изображение выглядит как внутренний, вода, игрушка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952F4B3-0204-4E16-B5F6-95DB77D11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6066" y="3396826"/>
            <a:ext cx="3144786" cy="352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586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D34BA-1C95-41EE-8033-4277874C6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452" y="1610024"/>
            <a:ext cx="3058621" cy="1457002"/>
          </a:xfrm>
        </p:spPr>
        <p:txBody>
          <a:bodyPr anchor="b">
            <a:normAutofit/>
          </a:bodyPr>
          <a:lstStyle/>
          <a:p>
            <a:r>
              <a:rPr lang="ru-RU" sz="3100">
                <a:cs typeface="Calibri Light"/>
              </a:rPr>
              <a:t>Самостоятельная деятельность детей</a:t>
            </a:r>
            <a:endParaRPr lang="ru-RU" sz="310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70AE191-D2EA-45C9-A44D-830C188F7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72021" y="518649"/>
            <a:ext cx="1128382" cy="847206"/>
            <a:chOff x="8183879" y="1000124"/>
            <a:chExt cx="1562267" cy="1172973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23A0E4C1-B7A6-4637-AC51-4A5AE3841F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83879" y="1348782"/>
              <a:ext cx="935037" cy="8243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F4E8C039-CC58-44F3-8A7B-E0A934C1D0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83979" y="1000124"/>
              <a:ext cx="762167" cy="6719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E34F1DA-A9AB-4A94-A1F2-F9830402A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3067026"/>
            <a:ext cx="3058623" cy="327232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 dirty="0" err="1">
                <a:cs typeface="Calibri"/>
              </a:rPr>
              <a:t>Дать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детям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возможность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самим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проявить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себя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при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выборе</a:t>
            </a:r>
            <a:r>
              <a:rPr lang="en-US" sz="2000" dirty="0">
                <a:cs typeface="Calibri"/>
              </a:rPr>
              <a:t> </a:t>
            </a:r>
            <a:r>
              <a:rPr lang="en-US" sz="2000" dirty="0" err="1">
                <a:cs typeface="Calibri"/>
              </a:rPr>
              <a:t>декарирования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своей</a:t>
            </a:r>
            <a:r>
              <a:rPr lang="en-US" sz="2000" dirty="0">
                <a:cs typeface="Calibri"/>
              </a:rPr>
              <a:t> </a:t>
            </a:r>
            <a:r>
              <a:rPr lang="en-US" sz="2000" dirty="0" err="1">
                <a:cs typeface="Calibri"/>
              </a:rPr>
              <a:t>шкатулки</a:t>
            </a:r>
            <a:r>
              <a:rPr lang="en-US" sz="2000" dirty="0">
                <a:cs typeface="Calibri"/>
              </a:rPr>
              <a:t>.</a:t>
            </a:r>
            <a:endParaRPr lang="ru-RU"/>
          </a:p>
        </p:txBody>
      </p:sp>
      <p:pic>
        <p:nvPicPr>
          <p:cNvPr id="6" name="Рисунок 6" descr="Изображение выглядит как внутренний, человек, стол, малень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28F04710-DB60-409B-B634-D809C8A6D4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96" b="26889"/>
          <a:stretch/>
        </p:blipFill>
        <p:spPr>
          <a:xfrm>
            <a:off x="4636963" y="1"/>
            <a:ext cx="3731799" cy="3383280"/>
          </a:xfrm>
          <a:prstGeom prst="rect">
            <a:avLst/>
          </a:prstGeom>
        </p:spPr>
      </p:pic>
      <p:pic>
        <p:nvPicPr>
          <p:cNvPr id="8" name="Рисунок 8" descr="Изображение выглядит как стол, внутренний, ребенок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E65F2CB-B48E-4755-ACD4-96E5C90EC1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67" r="8131" b="-4"/>
          <a:stretch/>
        </p:blipFill>
        <p:spPr>
          <a:xfrm>
            <a:off x="8460201" y="10"/>
            <a:ext cx="3731799" cy="3383270"/>
          </a:xfrm>
          <a:prstGeom prst="rect">
            <a:avLst/>
          </a:prstGeom>
        </p:spPr>
      </p:pic>
      <p:pic>
        <p:nvPicPr>
          <p:cNvPr id="4" name="Рисунок 4" descr="Изображение выглядит как внутренний, ребенок, маленький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20ADE7A2-5C23-4969-9247-CEB06B2817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" b="66741"/>
          <a:stretch/>
        </p:blipFill>
        <p:spPr>
          <a:xfrm>
            <a:off x="4639055" y="3474720"/>
            <a:ext cx="7552944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20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Шкатулочка  художественно-эстетическое развитее</vt:lpstr>
      <vt:lpstr>Художественно-эстетическое развитее</vt:lpstr>
      <vt:lpstr>История возникновения шкатулки для украшений в России</vt:lpstr>
      <vt:lpstr>Задачи</vt:lpstr>
      <vt:lpstr>Материалы, инструменты, оборудование.</vt:lpstr>
      <vt:lpstr>Ход работы:</vt:lpstr>
      <vt:lpstr>Презентация PowerPoint</vt:lpstr>
      <vt:lpstr>Презентация PowerPoint</vt:lpstr>
      <vt:lpstr>Самостоятельная деятельность детей</vt:lpstr>
      <vt:lpstr>Наши работы: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562</cp:revision>
  <dcterms:created xsi:type="dcterms:W3CDTF">2020-03-15T12:05:55Z</dcterms:created>
  <dcterms:modified xsi:type="dcterms:W3CDTF">2020-03-23T16:24:21Z</dcterms:modified>
</cp:coreProperties>
</file>