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1" autoAdjust="0"/>
    <p:restoredTop sz="94660"/>
  </p:normalViewPr>
  <p:slideViewPr>
    <p:cSldViewPr snapToGrid="0">
      <p:cViewPr varScale="1">
        <p:scale>
          <a:sx n="63" d="100"/>
          <a:sy n="63" d="100"/>
        </p:scale>
        <p:origin x="66" y="9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52CC-A08C-4A6C-856A-8A4407C6747A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F4187-6C97-4D77-9A7D-1BBCACCDC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101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52CC-A08C-4A6C-856A-8A4407C6747A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F4187-6C97-4D77-9A7D-1BBCACCDC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735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52CC-A08C-4A6C-856A-8A4407C6747A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F4187-6C97-4D77-9A7D-1BBCACCDC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685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52CC-A08C-4A6C-856A-8A4407C6747A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F4187-6C97-4D77-9A7D-1BBCACCDC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234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52CC-A08C-4A6C-856A-8A4407C6747A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F4187-6C97-4D77-9A7D-1BBCACCDC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359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52CC-A08C-4A6C-856A-8A4407C6747A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F4187-6C97-4D77-9A7D-1BBCACCDC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06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52CC-A08C-4A6C-856A-8A4407C6747A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F4187-6C97-4D77-9A7D-1BBCACCDC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236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52CC-A08C-4A6C-856A-8A4407C6747A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F4187-6C97-4D77-9A7D-1BBCACCDC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172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52CC-A08C-4A6C-856A-8A4407C6747A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F4187-6C97-4D77-9A7D-1BBCACCDC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396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52CC-A08C-4A6C-856A-8A4407C6747A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F4187-6C97-4D77-9A7D-1BBCACCDC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056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52CC-A08C-4A6C-856A-8A4407C6747A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F4187-6C97-4D77-9A7D-1BBCACCDC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32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B52CC-A08C-4A6C-856A-8A4407C6747A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F4187-6C97-4D77-9A7D-1BBCACCDC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269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7" Type="http://schemas.openxmlformats.org/officeDocument/2006/relationships/image" Target="../media/image60.jp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jpg"/><Relationship Id="rId5" Type="http://schemas.openxmlformats.org/officeDocument/2006/relationships/image" Target="../media/image58.jpg"/><Relationship Id="rId4" Type="http://schemas.openxmlformats.org/officeDocument/2006/relationships/image" Target="../media/image5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image" Target="../media/image24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7" Type="http://schemas.openxmlformats.org/officeDocument/2006/relationships/image" Target="../media/image30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7" Type="http://schemas.openxmlformats.org/officeDocument/2006/relationships/image" Target="../media/image36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g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7" Type="http://schemas.openxmlformats.org/officeDocument/2006/relationships/image" Target="../media/image42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g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7" Type="http://schemas.openxmlformats.org/officeDocument/2006/relationships/image" Target="../media/image48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g"/><Relationship Id="rId5" Type="http://schemas.openxmlformats.org/officeDocument/2006/relationships/image" Target="../media/image46.jpg"/><Relationship Id="rId4" Type="http://schemas.openxmlformats.org/officeDocument/2006/relationships/image" Target="../media/image4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7" Type="http://schemas.openxmlformats.org/officeDocument/2006/relationships/image" Target="../media/image54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jpg"/><Relationship Id="rId5" Type="http://schemas.openxmlformats.org/officeDocument/2006/relationships/image" Target="../media/image52.jpg"/><Relationship Id="rId4" Type="http://schemas.openxmlformats.org/officeDocument/2006/relationships/image" Target="../media/image5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367569"/>
              </p:ext>
            </p:extLst>
          </p:nvPr>
        </p:nvGraphicFramePr>
        <p:xfrm>
          <a:off x="1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3076291033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097888636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898707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60372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7976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0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3629"/>
            <a:ext cx="3302000" cy="3425371"/>
          </a:xfrm>
          <a:prstGeom prst="rect">
            <a:avLst/>
          </a:prstGeom>
          <a:blipFill dpi="0" rotWithShape="1">
            <a:blip r:embed="rId2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812143" y="150436"/>
            <a:ext cx="32657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02000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3302000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3302000" y="3629"/>
            <a:ext cx="3302000" cy="3425371"/>
          </a:xfrm>
          <a:prstGeom prst="rect">
            <a:avLst/>
          </a:prstGeom>
          <a:blipFill dpi="0" rotWithShape="1">
            <a:blip r:embed="rId3">
              <a:alphaModFix amt="4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114143" y="150436"/>
            <a:ext cx="32657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596201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6596201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 flipH="1">
            <a:off x="6596201" y="3629"/>
            <a:ext cx="3302000" cy="3425371"/>
          </a:xfrm>
          <a:prstGeom prst="rect">
            <a:avLst/>
          </a:prstGeom>
          <a:blipFill dpi="0" rotWithShape="1">
            <a:blip r:embed="rId4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9408344" y="150436"/>
            <a:ext cx="32657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0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Багетная рамка 21"/>
          <p:cNvSpPr/>
          <p:nvPr/>
        </p:nvSpPr>
        <p:spPr>
          <a:xfrm>
            <a:off x="0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0" y="3432629"/>
            <a:ext cx="3302000" cy="3425371"/>
          </a:xfrm>
          <a:prstGeom prst="rect">
            <a:avLst/>
          </a:prstGeom>
          <a:blipFill dpi="0" rotWithShape="1">
            <a:blip r:embed="rId5">
              <a:alphaModFix amt="4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812143" y="3579436"/>
            <a:ext cx="32657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302000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Багетная рамка 26"/>
          <p:cNvSpPr/>
          <p:nvPr/>
        </p:nvSpPr>
        <p:spPr>
          <a:xfrm>
            <a:off x="3302000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 flipH="1">
            <a:off x="3473084" y="3610105"/>
            <a:ext cx="2959832" cy="3070420"/>
          </a:xfrm>
          <a:prstGeom prst="rect">
            <a:avLst/>
          </a:prstGeom>
          <a:blipFill dpi="0" rotWithShape="1">
            <a:blip r:embed="rId6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114143" y="3579436"/>
            <a:ext cx="32657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596201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Багетная рамка 31"/>
          <p:cNvSpPr/>
          <p:nvPr/>
        </p:nvSpPr>
        <p:spPr>
          <a:xfrm>
            <a:off x="6596201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 flipH="1">
            <a:off x="6596201" y="3432629"/>
            <a:ext cx="3302000" cy="3425371"/>
          </a:xfrm>
          <a:prstGeom prst="rect">
            <a:avLst/>
          </a:prstGeom>
          <a:blipFill dpi="0" rotWithShape="1">
            <a:blip r:embed="rId7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9408344" y="3579436"/>
            <a:ext cx="32657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55488" y="788558"/>
            <a:ext cx="2975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Фамилия английского учёного 17-го века, который ввёл в науку термин «клетка» (англ. </a:t>
            </a:r>
            <a:r>
              <a:rPr lang="ru-RU" sz="2400" b="1" dirty="0" err="1">
                <a:solidFill>
                  <a:prstClr val="black"/>
                </a:solidFill>
              </a:rPr>
              <a:t>cell</a:t>
            </a:r>
            <a:r>
              <a:rPr lang="ru-RU" sz="2400" b="1" dirty="0" smtClean="0">
                <a:solidFill>
                  <a:prstClr val="black"/>
                </a:solidFill>
              </a:rPr>
              <a:t>)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457487" y="788558"/>
            <a:ext cx="2975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solidFill>
                <a:prstClr val="black"/>
              </a:solidFill>
            </a:endParaRPr>
          </a:p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Какая наука положила начало изучению клетки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59486" y="1000891"/>
            <a:ext cx="2975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prstClr val="black"/>
                </a:solidFill>
              </a:rPr>
              <a:t>Двумембранный</a:t>
            </a:r>
            <a:r>
              <a:rPr lang="ru-RU" sz="2400" b="1" dirty="0">
                <a:solidFill>
                  <a:prstClr val="black"/>
                </a:solidFill>
              </a:rPr>
              <a:t> органоид, характерный для растительных клеток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55488" y="4650383"/>
            <a:ext cx="29754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 У каких организмов и клеток отсутствует ядро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457487" y="4242446"/>
            <a:ext cx="2975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Какой органоид клетки разделяет цитоплазму клетки на изолированные отсеки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759486" y="4380707"/>
            <a:ext cx="2975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Какой метод позволяет отследить путь веществ внутри клетки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47242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367569"/>
              </p:ext>
            </p:extLst>
          </p:nvPr>
        </p:nvGraphicFramePr>
        <p:xfrm>
          <a:off x="1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3076291033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097888636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898707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60372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7976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0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3629"/>
            <a:ext cx="3302000" cy="3425371"/>
          </a:xfrm>
          <a:prstGeom prst="rect">
            <a:avLst/>
          </a:prstGeom>
          <a:blipFill dpi="0" rotWithShape="1">
            <a:blip r:embed="rId2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302000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3302000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3302000" y="3629"/>
            <a:ext cx="3302000" cy="3425371"/>
          </a:xfrm>
          <a:prstGeom prst="rect">
            <a:avLst/>
          </a:prstGeom>
          <a:blipFill dpi="0" rotWithShape="1">
            <a:blip r:embed="rId3">
              <a:alphaModFix amt="41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596201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6596201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96201" y="3629"/>
            <a:ext cx="3302000" cy="3425371"/>
          </a:xfrm>
          <a:prstGeom prst="rect">
            <a:avLst/>
          </a:prstGeom>
          <a:blipFill dpi="0" rotWithShape="1">
            <a:blip r:embed="rId4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Багетная рамка 21"/>
          <p:cNvSpPr/>
          <p:nvPr/>
        </p:nvSpPr>
        <p:spPr>
          <a:xfrm>
            <a:off x="0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0" y="3432629"/>
            <a:ext cx="3302000" cy="3425371"/>
          </a:xfrm>
          <a:prstGeom prst="rect">
            <a:avLst/>
          </a:prstGeom>
          <a:blipFill dpi="0" rotWithShape="1">
            <a:blip r:embed="rId5">
              <a:alphaModFix amt="4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302000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Багетная рамка 26"/>
          <p:cNvSpPr/>
          <p:nvPr/>
        </p:nvSpPr>
        <p:spPr>
          <a:xfrm>
            <a:off x="3302000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 flipH="1">
            <a:off x="3298502" y="3429000"/>
            <a:ext cx="3308996" cy="3432630"/>
          </a:xfrm>
          <a:prstGeom prst="rect">
            <a:avLst/>
          </a:prstGeom>
          <a:blipFill dpi="0" rotWithShape="1">
            <a:blip r:embed="rId6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596201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Багетная рамка 31"/>
          <p:cNvSpPr/>
          <p:nvPr/>
        </p:nvSpPr>
        <p:spPr>
          <a:xfrm>
            <a:off x="6596201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 flipH="1">
            <a:off x="6596201" y="3432629"/>
            <a:ext cx="3302000" cy="3425371"/>
          </a:xfrm>
          <a:prstGeom prst="rect">
            <a:avLst/>
          </a:prstGeom>
          <a:blipFill dpi="0" rotWithShape="1">
            <a:blip r:embed="rId7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55488" y="947115"/>
            <a:ext cx="2975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Какой немецкий ботаник в 1838 году пришел к выводу, что ткани растений состоят из </a:t>
            </a:r>
            <a:r>
              <a:rPr lang="ru-RU" sz="2400" b="1" dirty="0" smtClean="0">
                <a:solidFill>
                  <a:prstClr val="black"/>
                </a:solidFill>
              </a:rPr>
              <a:t>клеток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457487" y="1182777"/>
            <a:ext cx="29754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Немецкий зоолог, один из авторов клеточной теории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59486" y="657978"/>
            <a:ext cx="297543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prstClr val="black"/>
                </a:solidFill>
              </a:rPr>
              <a:t>Как называются нити, состоящие из молекул глобулярного белка актина и присутствующие в цитоплазме всех </a:t>
            </a:r>
            <a:r>
              <a:rPr lang="ru-RU" sz="2000" b="1" dirty="0" err="1">
                <a:solidFill>
                  <a:prstClr val="black"/>
                </a:solidFill>
              </a:rPr>
              <a:t>эукариотических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</a:rPr>
              <a:t>клеток</a:t>
            </a:r>
            <a:endParaRPr lang="ru-RU" sz="20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55488" y="4130450"/>
            <a:ext cx="2975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Какой метод позволяет разделить содержимое клеток на фракции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457487" y="3824952"/>
            <a:ext cx="297543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Органоид клетки, представляющий собой стопку уплощенных цистерн с </a:t>
            </a:r>
          </a:p>
          <a:p>
            <a:pPr algn="ctr"/>
            <a:r>
              <a:rPr lang="ru-RU" sz="2400" b="1" dirty="0">
                <a:solidFill>
                  <a:prstClr val="black"/>
                </a:solidFill>
              </a:rPr>
              <a:t>расширенными </a:t>
            </a:r>
            <a:r>
              <a:rPr lang="ru-RU" sz="2400" b="1" dirty="0" smtClean="0">
                <a:solidFill>
                  <a:prstClr val="black"/>
                </a:solidFill>
              </a:rPr>
              <a:t>краями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759486" y="4004818"/>
            <a:ext cx="297543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prstClr val="black"/>
                </a:solidFill>
              </a:rPr>
              <a:t>Как называется структурно-функциональная элементарная единица строения и жизнедеятельности почти всех организмов</a:t>
            </a:r>
            <a:endParaRPr lang="ru-RU" sz="20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676136" y="3604324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58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992649" y="3618485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59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251105" y="3618485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60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676136" y="194968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55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992649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56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9251105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57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20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367569"/>
              </p:ext>
            </p:extLst>
          </p:nvPr>
        </p:nvGraphicFramePr>
        <p:xfrm>
          <a:off x="1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3076291033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097888636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898707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60372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7976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0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3629"/>
            <a:ext cx="3302000" cy="3425371"/>
          </a:xfrm>
          <a:prstGeom prst="rect">
            <a:avLst/>
          </a:prstGeom>
          <a:blipFill dpi="0" rotWithShape="1">
            <a:blip r:embed="rId2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302000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3302000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3302000" y="3629"/>
            <a:ext cx="3302000" cy="3425371"/>
          </a:xfrm>
          <a:prstGeom prst="rect">
            <a:avLst/>
          </a:prstGeom>
          <a:blipFill dpi="0" rotWithShape="1">
            <a:blip r:embed="rId3">
              <a:alphaModFix amt="41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596201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6596201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96201" y="3629"/>
            <a:ext cx="3302000" cy="3425371"/>
          </a:xfrm>
          <a:prstGeom prst="rect">
            <a:avLst/>
          </a:prstGeom>
          <a:blipFill dpi="0" rotWithShape="1">
            <a:blip r:embed="rId4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Багетная рамка 21"/>
          <p:cNvSpPr/>
          <p:nvPr/>
        </p:nvSpPr>
        <p:spPr>
          <a:xfrm>
            <a:off x="0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0" y="3432629"/>
            <a:ext cx="3302000" cy="3425371"/>
          </a:xfrm>
          <a:prstGeom prst="rect">
            <a:avLst/>
          </a:prstGeom>
          <a:blipFill dpi="0" rotWithShape="1">
            <a:blip r:embed="rId5">
              <a:alphaModFix amt="4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302000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Багетная рамка 26"/>
          <p:cNvSpPr/>
          <p:nvPr/>
        </p:nvSpPr>
        <p:spPr>
          <a:xfrm>
            <a:off x="3302000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 flipH="1">
            <a:off x="3298502" y="3429000"/>
            <a:ext cx="3308996" cy="3432630"/>
          </a:xfrm>
          <a:prstGeom prst="rect">
            <a:avLst/>
          </a:prstGeom>
          <a:blipFill dpi="0" rotWithShape="1">
            <a:blip r:embed="rId6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596201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Багетная рамка 31"/>
          <p:cNvSpPr/>
          <p:nvPr/>
        </p:nvSpPr>
        <p:spPr>
          <a:xfrm>
            <a:off x="6596201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 flipH="1">
            <a:off x="6596201" y="3432629"/>
            <a:ext cx="3302000" cy="3425371"/>
          </a:xfrm>
          <a:prstGeom prst="rect">
            <a:avLst/>
          </a:prstGeom>
          <a:blipFill dpi="0" rotWithShape="1">
            <a:blip r:embed="rId7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55488" y="419226"/>
            <a:ext cx="29754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Какие органоиды содержат до 60 гидролитических ферментов, активных в слабокислой </a:t>
            </a:r>
            <a:r>
              <a:rPr lang="ru-RU" sz="2400" b="1" dirty="0" smtClean="0">
                <a:solidFill>
                  <a:prstClr val="black"/>
                </a:solidFill>
              </a:rPr>
              <a:t>среде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457487" y="788558"/>
            <a:ext cx="2975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 называется процесс саморазрушения клетки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59486" y="1000891"/>
            <a:ext cx="2975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 называется процесс редукционного деления </a:t>
            </a:r>
            <a:r>
              <a:rPr lang="ru-RU" sz="2400" b="1" dirty="0" smtClean="0">
                <a:solidFill>
                  <a:prstClr val="black"/>
                </a:solidFill>
              </a:rPr>
              <a:t>клетки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55488" y="4130450"/>
            <a:ext cx="2975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 называются самые мелкие органоиды клетки, состоящие из двух субъединиц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457487" y="4242446"/>
            <a:ext cx="2975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Какие органоиды клетки получили название «энергетические станции»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759486" y="3818302"/>
            <a:ext cx="297543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 называются многочисленные выросты, </a:t>
            </a:r>
            <a:r>
              <a:rPr lang="ru-RU" sz="2400" b="1" dirty="0" err="1">
                <a:solidFill>
                  <a:prstClr val="black"/>
                </a:solidFill>
              </a:rPr>
              <a:t>впячивания</a:t>
            </a:r>
            <a:r>
              <a:rPr lang="ru-RU" sz="2400" b="1" dirty="0">
                <a:solidFill>
                  <a:prstClr val="black"/>
                </a:solidFill>
              </a:rPr>
              <a:t> внутренней мембраны митохондрии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804346" y="150436"/>
            <a:ext cx="32657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106345" y="150436"/>
            <a:ext cx="32657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408344" y="150436"/>
            <a:ext cx="32657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676136" y="3604324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992649" y="3618485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9251105" y="3618485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5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367569"/>
              </p:ext>
            </p:extLst>
          </p:nvPr>
        </p:nvGraphicFramePr>
        <p:xfrm>
          <a:off x="1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3076291033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097888636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898707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60372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7976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0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3629"/>
            <a:ext cx="3302000" cy="3425371"/>
          </a:xfrm>
          <a:prstGeom prst="rect">
            <a:avLst/>
          </a:prstGeom>
          <a:blipFill dpi="0" rotWithShape="1">
            <a:blip r:embed="rId2">
              <a:alphaModFix amt="43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302000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3302000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3302000" y="3629"/>
            <a:ext cx="3302000" cy="3425371"/>
          </a:xfrm>
          <a:prstGeom prst="rect">
            <a:avLst/>
          </a:prstGeom>
          <a:blipFill dpi="0" rotWithShape="1">
            <a:blip r:embed="rId3">
              <a:alphaModFix amt="41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596201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6596201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96201" y="3629"/>
            <a:ext cx="3302000" cy="3425371"/>
          </a:xfrm>
          <a:prstGeom prst="rect">
            <a:avLst/>
          </a:prstGeom>
          <a:blipFill dpi="0" rotWithShape="1">
            <a:blip r:embed="rId4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Багетная рамка 21"/>
          <p:cNvSpPr/>
          <p:nvPr/>
        </p:nvSpPr>
        <p:spPr>
          <a:xfrm>
            <a:off x="0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0" y="3432629"/>
            <a:ext cx="3302000" cy="3425371"/>
          </a:xfrm>
          <a:prstGeom prst="rect">
            <a:avLst/>
          </a:prstGeom>
          <a:blipFill dpi="0" rotWithShape="1">
            <a:blip r:embed="rId5">
              <a:alphaModFix amt="7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302000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Багетная рамка 26"/>
          <p:cNvSpPr/>
          <p:nvPr/>
        </p:nvSpPr>
        <p:spPr>
          <a:xfrm>
            <a:off x="3302000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298502" y="3429000"/>
            <a:ext cx="3308996" cy="3432630"/>
          </a:xfrm>
          <a:prstGeom prst="rect">
            <a:avLst/>
          </a:prstGeom>
          <a:blipFill dpi="0" rotWithShape="1">
            <a:blip r:embed="rId6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596201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Багетная рамка 31"/>
          <p:cNvSpPr/>
          <p:nvPr/>
        </p:nvSpPr>
        <p:spPr>
          <a:xfrm>
            <a:off x="6596201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 rot="16200000" flipH="1">
            <a:off x="6540502" y="3492503"/>
            <a:ext cx="3429001" cy="3301998"/>
          </a:xfrm>
          <a:prstGeom prst="rect">
            <a:avLst/>
          </a:prstGeom>
          <a:blipFill dpi="0" rotWithShape="1">
            <a:blip r:embed="rId7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55488" y="947115"/>
            <a:ext cx="2975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Какие пластиды обеспечивают осеннюю окраску листьев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457487" y="788558"/>
            <a:ext cx="2975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 называется процесс обмена участками гомологичных хромосом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59486" y="1226537"/>
            <a:ext cx="29754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 называется процесс удвоения хромосом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55488" y="4130450"/>
            <a:ext cx="29754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Фамилия немецкого ученого , которому принадлежит выражение «Всякая клетка происходит от клетки»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457487" y="4242446"/>
            <a:ext cx="2975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Какой органоид содержит наследственную информацию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759486" y="4490212"/>
            <a:ext cx="29754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Какой органоид осуществляет синтез белков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676136" y="3604324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992649" y="3618485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9251105" y="3618485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676136" y="194968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992649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14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9251105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03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367569"/>
              </p:ext>
            </p:extLst>
          </p:nvPr>
        </p:nvGraphicFramePr>
        <p:xfrm>
          <a:off x="1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3076291033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097888636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898707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60372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7976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0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3629"/>
            <a:ext cx="3302000" cy="3425371"/>
          </a:xfrm>
          <a:prstGeom prst="rect">
            <a:avLst/>
          </a:prstGeom>
          <a:blipFill dpi="0" rotWithShape="1">
            <a:blip r:embed="rId2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302000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3302000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3302000" y="3629"/>
            <a:ext cx="3302000" cy="3425371"/>
          </a:xfrm>
          <a:prstGeom prst="rect">
            <a:avLst/>
          </a:prstGeom>
          <a:blipFill dpi="0" rotWithShape="1">
            <a:blip r:embed="rId3">
              <a:alphaModFix amt="41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596201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6596201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96201" y="3629"/>
            <a:ext cx="3302000" cy="3425371"/>
          </a:xfrm>
          <a:prstGeom prst="rect">
            <a:avLst/>
          </a:prstGeom>
          <a:blipFill dpi="0" rotWithShape="1">
            <a:blip r:embed="rId4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Багетная рамка 21"/>
          <p:cNvSpPr/>
          <p:nvPr/>
        </p:nvSpPr>
        <p:spPr>
          <a:xfrm>
            <a:off x="0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0" y="3432629"/>
            <a:ext cx="3302000" cy="3425371"/>
          </a:xfrm>
          <a:prstGeom prst="rect">
            <a:avLst/>
          </a:prstGeom>
          <a:blipFill dpi="0" rotWithShape="1">
            <a:blip r:embed="rId5">
              <a:alphaModFix amt="4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302000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Багетная рамка 26"/>
          <p:cNvSpPr/>
          <p:nvPr/>
        </p:nvSpPr>
        <p:spPr>
          <a:xfrm>
            <a:off x="3302000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 flipH="1">
            <a:off x="3298502" y="3429000"/>
            <a:ext cx="3308996" cy="3432630"/>
          </a:xfrm>
          <a:prstGeom prst="rect">
            <a:avLst/>
          </a:prstGeom>
          <a:blipFill dpi="0" rotWithShape="1">
            <a:blip r:embed="rId6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596201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Багетная рамка 31"/>
          <p:cNvSpPr/>
          <p:nvPr/>
        </p:nvSpPr>
        <p:spPr>
          <a:xfrm>
            <a:off x="6596201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 flipH="1">
            <a:off x="6596201" y="3432629"/>
            <a:ext cx="3302000" cy="3425371"/>
          </a:xfrm>
          <a:prstGeom prst="rect">
            <a:avLst/>
          </a:prstGeom>
          <a:blipFill dpi="0" rotWithShape="1">
            <a:blip r:embed="rId7">
              <a:alphaModFix amt="6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55488" y="947115"/>
            <a:ext cx="2975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Какой органоид состоит из центросферы и центриолей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457487" y="788558"/>
            <a:ext cx="2975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Какая часть клетки состоит из двух слоев фосфолипидов и белков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59486" y="1226537"/>
            <a:ext cx="2975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 называется поверхностный слой плазмалеммы животной </a:t>
            </a:r>
            <a:r>
              <a:rPr lang="ru-RU" sz="2400" b="1" dirty="0" smtClean="0">
                <a:solidFill>
                  <a:prstClr val="black"/>
                </a:solidFill>
              </a:rPr>
              <a:t>клетки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55488" y="4543335"/>
            <a:ext cx="29754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Какая клетка имеет </a:t>
            </a:r>
            <a:r>
              <a:rPr lang="ru-RU" sz="2400" b="1" dirty="0" smtClean="0">
                <a:solidFill>
                  <a:prstClr val="black"/>
                </a:solidFill>
              </a:rPr>
              <a:t>целлюлозную клеточную </a:t>
            </a:r>
            <a:r>
              <a:rPr lang="ru-RU" sz="2400" b="1" dirty="0">
                <a:solidFill>
                  <a:prstClr val="black"/>
                </a:solidFill>
              </a:rPr>
              <a:t>стенку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457487" y="3936214"/>
            <a:ext cx="29754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 Как называются постоянные компоненты клетки, жизненно необходимые для её </a:t>
            </a:r>
            <a:r>
              <a:rPr lang="ru-RU" sz="2400" b="1" dirty="0" smtClean="0">
                <a:solidFill>
                  <a:prstClr val="black"/>
                </a:solidFill>
              </a:rPr>
              <a:t>существования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759486" y="3824952"/>
            <a:ext cx="297543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 называется непрямое деление клетки, наиболее распространённый способ репродукции </a:t>
            </a:r>
            <a:r>
              <a:rPr lang="ru-RU" sz="2400" b="1" dirty="0" err="1">
                <a:solidFill>
                  <a:prstClr val="black"/>
                </a:solidFill>
              </a:rPr>
              <a:t>эукариотических</a:t>
            </a: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</a:rPr>
              <a:t>клеток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676136" y="3604324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22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992649" y="3618485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23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9251105" y="3618485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676136" y="194968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992649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9251105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21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37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367569"/>
              </p:ext>
            </p:extLst>
          </p:nvPr>
        </p:nvGraphicFramePr>
        <p:xfrm>
          <a:off x="1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3076291033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097888636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898707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60372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7976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0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3629"/>
            <a:ext cx="3302000" cy="3425371"/>
          </a:xfrm>
          <a:prstGeom prst="rect">
            <a:avLst/>
          </a:prstGeom>
          <a:blipFill dpi="0" rotWithShape="1">
            <a:blip r:embed="rId2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302000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3302000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3302000" y="3629"/>
            <a:ext cx="3302000" cy="3425371"/>
          </a:xfrm>
          <a:prstGeom prst="rect">
            <a:avLst/>
          </a:prstGeom>
          <a:blipFill dpi="0" rotWithShape="1">
            <a:blip r:embed="rId3">
              <a:alphaModFix amt="41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596201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6596201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96201" y="3629"/>
            <a:ext cx="3302000" cy="3425371"/>
          </a:xfrm>
          <a:prstGeom prst="rect">
            <a:avLst/>
          </a:prstGeom>
          <a:blipFill dpi="0" rotWithShape="1">
            <a:blip r:embed="rId4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Багетная рамка 21"/>
          <p:cNvSpPr/>
          <p:nvPr/>
        </p:nvSpPr>
        <p:spPr>
          <a:xfrm>
            <a:off x="0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0" y="3432629"/>
            <a:ext cx="3302000" cy="3425371"/>
          </a:xfrm>
          <a:prstGeom prst="rect">
            <a:avLst/>
          </a:prstGeom>
          <a:blipFill dpi="0" rotWithShape="1">
            <a:blip r:embed="rId5">
              <a:alphaModFix amt="4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302000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Багетная рамка 26"/>
          <p:cNvSpPr/>
          <p:nvPr/>
        </p:nvSpPr>
        <p:spPr>
          <a:xfrm>
            <a:off x="3302000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 flipH="1">
            <a:off x="3298502" y="3429000"/>
            <a:ext cx="3308996" cy="3432630"/>
          </a:xfrm>
          <a:prstGeom prst="rect">
            <a:avLst/>
          </a:prstGeom>
          <a:blipFill dpi="0" rotWithShape="1">
            <a:blip r:embed="rId6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596201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Багетная рамка 31"/>
          <p:cNvSpPr/>
          <p:nvPr/>
        </p:nvSpPr>
        <p:spPr>
          <a:xfrm>
            <a:off x="6596201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 flipH="1">
            <a:off x="6596201" y="3432629"/>
            <a:ext cx="3302000" cy="3425371"/>
          </a:xfrm>
          <a:prstGeom prst="rect">
            <a:avLst/>
          </a:prstGeom>
          <a:blipFill dpi="0" rotWithShape="1">
            <a:blip r:embed="rId7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55488" y="395185"/>
            <a:ext cx="297543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 называется внутренняя среда живой или умершей клетки, ограниченная плазматической мембраной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457487" y="788558"/>
            <a:ext cx="29754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</a:rPr>
              <a:t>Это </a:t>
            </a:r>
            <a:r>
              <a:rPr lang="ru-RU" sz="2400" b="1" dirty="0">
                <a:solidFill>
                  <a:prstClr val="black"/>
                </a:solidFill>
              </a:rPr>
              <a:t>необязательные компоненты клетки, появляющиеся и исчезающие в ходе обмена веществ в клетке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59486" y="591115"/>
            <a:ext cx="297543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prstClr val="black"/>
                </a:solidFill>
              </a:rPr>
              <a:t> Как называется </a:t>
            </a:r>
            <a:r>
              <a:rPr lang="ru-RU" sz="2000" b="1" dirty="0" err="1" smtClean="0">
                <a:solidFill>
                  <a:prstClr val="black"/>
                </a:solidFill>
              </a:rPr>
              <a:t>двумембранная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>
                <a:solidFill>
                  <a:prstClr val="black"/>
                </a:solidFill>
              </a:rPr>
              <a:t>сферическая или эллипсоидная органелла, характерная для большинства эукариот</a:t>
            </a:r>
            <a:endParaRPr lang="ru-RU" sz="20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55488" y="4130450"/>
            <a:ext cx="2975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Какой метод позволяет изучать крупнейшие клеточные </a:t>
            </a:r>
            <a:r>
              <a:rPr lang="ru-RU" sz="2400" b="1" dirty="0" smtClean="0">
                <a:solidFill>
                  <a:prstClr val="black"/>
                </a:solidFill>
              </a:rPr>
              <a:t>структуры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457487" y="4242446"/>
            <a:ext cx="2975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Какой органоид выполняет функцию регуляции осмотического давления в клетке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759486" y="4490212"/>
            <a:ext cx="2975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Какой органоид принимает участие в синтезе липидов и стероидов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676136" y="3604324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28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992649" y="3618485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29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9251105" y="3618485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676136" y="194968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992649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26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9251105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27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35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Багетная рамка 26"/>
          <p:cNvSpPr/>
          <p:nvPr/>
        </p:nvSpPr>
        <p:spPr>
          <a:xfrm>
            <a:off x="3302000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 flipH="1">
            <a:off x="3473082" y="3432629"/>
            <a:ext cx="3302000" cy="3425371"/>
          </a:xfrm>
          <a:prstGeom prst="rect">
            <a:avLst/>
          </a:prstGeom>
          <a:blipFill dpi="0" rotWithShape="1">
            <a:blip r:embed="rId2">
              <a:alphaModFix amt="4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367569"/>
              </p:ext>
            </p:extLst>
          </p:nvPr>
        </p:nvGraphicFramePr>
        <p:xfrm>
          <a:off x="1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3076291033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097888636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898707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60372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7976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0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3629"/>
            <a:ext cx="3302000" cy="3425371"/>
          </a:xfrm>
          <a:prstGeom prst="rect">
            <a:avLst/>
          </a:prstGeom>
          <a:blipFill dpi="0" rotWithShape="1">
            <a:blip r:embed="rId3">
              <a:alphaModFix amt="49000"/>
            </a:blip>
            <a:srcRect/>
            <a:stretch>
              <a:fillRect l="-3000" t="-4000" r="1000" b="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302000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3302000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3302000" y="3629"/>
            <a:ext cx="3302000" cy="3425371"/>
          </a:xfrm>
          <a:prstGeom prst="rect">
            <a:avLst/>
          </a:prstGeom>
          <a:blipFill dpi="0" rotWithShape="1">
            <a:blip r:embed="rId4">
              <a:alphaModFix amt="41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596201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6596201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96201" y="3629"/>
            <a:ext cx="3302000" cy="3425371"/>
          </a:xfrm>
          <a:prstGeom prst="rect">
            <a:avLst/>
          </a:prstGeom>
          <a:blipFill dpi="0" rotWithShape="1">
            <a:blip r:embed="rId5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Багетная рамка 21"/>
          <p:cNvSpPr/>
          <p:nvPr/>
        </p:nvSpPr>
        <p:spPr>
          <a:xfrm>
            <a:off x="0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0" y="3432629"/>
            <a:ext cx="3302000" cy="3425371"/>
          </a:xfrm>
          <a:prstGeom prst="rect">
            <a:avLst/>
          </a:prstGeom>
          <a:blipFill dpi="0" rotWithShape="1">
            <a:blip r:embed="rId6">
              <a:alphaModFix amt="4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302000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596201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Багетная рамка 31"/>
          <p:cNvSpPr/>
          <p:nvPr/>
        </p:nvSpPr>
        <p:spPr>
          <a:xfrm>
            <a:off x="6596201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 flipH="1">
            <a:off x="6596201" y="3432629"/>
            <a:ext cx="3302000" cy="3425371"/>
          </a:xfrm>
          <a:prstGeom prst="rect">
            <a:avLst/>
          </a:prstGeom>
          <a:blipFill dpi="0" rotWithShape="1">
            <a:blip r:embed="rId7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55488" y="947115"/>
            <a:ext cx="2975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Какая част клетки состоит из </a:t>
            </a:r>
            <a:r>
              <a:rPr lang="ru-RU" sz="2400" b="1" dirty="0" err="1">
                <a:solidFill>
                  <a:prstClr val="black"/>
                </a:solidFill>
              </a:rPr>
              <a:t>кариолеммы</a:t>
            </a:r>
            <a:r>
              <a:rPr lang="ru-RU" sz="2400" b="1" dirty="0">
                <a:solidFill>
                  <a:prstClr val="black"/>
                </a:solidFill>
              </a:rPr>
              <a:t>, кариоплазмы и хроматина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457487" y="1006179"/>
            <a:ext cx="2975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Какие органоиды клетки, состоят из двух хроматид и </a:t>
            </a:r>
            <a:r>
              <a:rPr lang="ru-RU" sz="2400" b="1" dirty="0" err="1" smtClean="0">
                <a:solidFill>
                  <a:prstClr val="black"/>
                </a:solidFill>
              </a:rPr>
              <a:t>центромеры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759486" y="1226537"/>
            <a:ext cx="2975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Какая фаза редукционного деления самая </a:t>
            </a:r>
            <a:r>
              <a:rPr lang="ru-RU" sz="2400" b="1" dirty="0" smtClean="0">
                <a:solidFill>
                  <a:prstClr val="black"/>
                </a:solidFill>
              </a:rPr>
              <a:t>продолжительная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55488" y="4130450"/>
            <a:ext cx="2975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 называется период активного роста клетки и подготовки к делению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457487" y="4242446"/>
            <a:ext cx="29754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Какой органоид находится вблизи ядра клетки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759486" y="4490212"/>
            <a:ext cx="2975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В каких частях хлоропласта содержится хлорофилл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676136" y="3604324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34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992649" y="3618485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35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9251105" y="3618485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36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676136" y="194968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31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992649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32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9251105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33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80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367569"/>
              </p:ext>
            </p:extLst>
          </p:nvPr>
        </p:nvGraphicFramePr>
        <p:xfrm>
          <a:off x="1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3076291033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097888636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898707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60372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7976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0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3629"/>
            <a:ext cx="3302000" cy="3425371"/>
          </a:xfrm>
          <a:prstGeom prst="rect">
            <a:avLst/>
          </a:prstGeom>
          <a:blipFill dpi="0" rotWithShape="1">
            <a:blip r:embed="rId2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302000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3302000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3302000" y="3629"/>
            <a:ext cx="3302000" cy="3425371"/>
          </a:xfrm>
          <a:prstGeom prst="rect">
            <a:avLst/>
          </a:prstGeom>
          <a:blipFill dpi="0" rotWithShape="1">
            <a:blip r:embed="rId3">
              <a:alphaModFix amt="41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596201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6596201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96201" y="3629"/>
            <a:ext cx="3302000" cy="3425371"/>
          </a:xfrm>
          <a:prstGeom prst="rect">
            <a:avLst/>
          </a:prstGeom>
          <a:blipFill dpi="0" rotWithShape="1">
            <a:blip r:embed="rId4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Багетная рамка 21"/>
          <p:cNvSpPr/>
          <p:nvPr/>
        </p:nvSpPr>
        <p:spPr>
          <a:xfrm>
            <a:off x="0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0" y="3432629"/>
            <a:ext cx="3302000" cy="3425371"/>
          </a:xfrm>
          <a:prstGeom prst="rect">
            <a:avLst/>
          </a:prstGeom>
          <a:blipFill dpi="0" rotWithShape="1">
            <a:blip r:embed="rId5">
              <a:alphaModFix amt="4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302000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Багетная рамка 26"/>
          <p:cNvSpPr/>
          <p:nvPr/>
        </p:nvSpPr>
        <p:spPr>
          <a:xfrm>
            <a:off x="3302000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 flipH="1">
            <a:off x="3298502" y="3429000"/>
            <a:ext cx="3308996" cy="3432630"/>
          </a:xfrm>
          <a:prstGeom prst="rect">
            <a:avLst/>
          </a:prstGeom>
          <a:blipFill dpi="0" rotWithShape="1">
            <a:blip r:embed="rId6">
              <a:alphaModFix amt="49000"/>
            </a:blip>
            <a:srcRect/>
            <a:stretch>
              <a:fillRect t="-17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596201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Багетная рамка 31"/>
          <p:cNvSpPr/>
          <p:nvPr/>
        </p:nvSpPr>
        <p:spPr>
          <a:xfrm>
            <a:off x="6596201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 flipH="1">
            <a:off x="6596201" y="3432629"/>
            <a:ext cx="3302000" cy="3425371"/>
          </a:xfrm>
          <a:prstGeom prst="rect">
            <a:avLst/>
          </a:prstGeom>
          <a:blipFill dpi="0" rotWithShape="1">
            <a:blip r:embed="rId7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55488" y="947115"/>
            <a:ext cx="2975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Какая часть клетки способна закреплять органоиды в определенном порядке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457487" y="788558"/>
            <a:ext cx="2975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Какой органоид клетки принимает участие в образовании веретена деления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59486" y="788558"/>
            <a:ext cx="2975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</a:rPr>
              <a:t>Какой </a:t>
            </a:r>
            <a:r>
              <a:rPr lang="ru-RU" sz="2400" b="1" dirty="0">
                <a:solidFill>
                  <a:prstClr val="black"/>
                </a:solidFill>
              </a:rPr>
              <a:t>органоид участвует в выведении веществ, синтезируемых клеткой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55488" y="4130450"/>
            <a:ext cx="29754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Какие органоиды клетки, образованные белком </a:t>
            </a:r>
            <a:r>
              <a:rPr lang="ru-RU" sz="2400" b="1" dirty="0" err="1">
                <a:solidFill>
                  <a:prstClr val="black"/>
                </a:solidFill>
              </a:rPr>
              <a:t>тубулином</a:t>
            </a:r>
            <a:r>
              <a:rPr lang="ru-RU" sz="2400" b="1" dirty="0">
                <a:solidFill>
                  <a:prstClr val="black"/>
                </a:solidFill>
              </a:rPr>
              <a:t>, образуют веретено деления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457487" y="4002065"/>
            <a:ext cx="29754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Какие органоиды обеспечивают движение протистов, бактерий, сперматозоидов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759486" y="4655537"/>
            <a:ext cx="29754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Какие пластиды находятся в клетках кожицы лука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676136" y="3604324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992649" y="3618485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41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9251105" y="3618485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42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676136" y="194968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37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992649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38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9251105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39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2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367569"/>
              </p:ext>
            </p:extLst>
          </p:nvPr>
        </p:nvGraphicFramePr>
        <p:xfrm>
          <a:off x="1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3076291033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097888636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898707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60372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7976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0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3629"/>
            <a:ext cx="3302000" cy="3425371"/>
          </a:xfrm>
          <a:prstGeom prst="rect">
            <a:avLst/>
          </a:prstGeom>
          <a:blipFill dpi="0" rotWithShape="1">
            <a:blip r:embed="rId2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302000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3302000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302000" y="3629"/>
            <a:ext cx="3302000" cy="3425371"/>
          </a:xfrm>
          <a:prstGeom prst="rect">
            <a:avLst/>
          </a:prstGeom>
          <a:blipFill dpi="0" rotWithShape="1">
            <a:blip r:embed="rId3">
              <a:alphaModFix amt="8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596201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6596201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96201" y="3629"/>
            <a:ext cx="3302000" cy="3425371"/>
          </a:xfrm>
          <a:prstGeom prst="rect">
            <a:avLst/>
          </a:prstGeom>
          <a:blipFill dpi="0" rotWithShape="1">
            <a:blip r:embed="rId4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Багетная рамка 21"/>
          <p:cNvSpPr/>
          <p:nvPr/>
        </p:nvSpPr>
        <p:spPr>
          <a:xfrm>
            <a:off x="0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0" y="3432629"/>
            <a:ext cx="3302000" cy="3425371"/>
          </a:xfrm>
          <a:prstGeom prst="rect">
            <a:avLst/>
          </a:prstGeom>
          <a:blipFill dpi="0" rotWithShape="1">
            <a:blip r:embed="rId5">
              <a:alphaModFix amt="4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302000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Багетная рамка 26"/>
          <p:cNvSpPr/>
          <p:nvPr/>
        </p:nvSpPr>
        <p:spPr>
          <a:xfrm>
            <a:off x="3302000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298502" y="3429000"/>
            <a:ext cx="3308996" cy="3432630"/>
          </a:xfrm>
          <a:prstGeom prst="rect">
            <a:avLst/>
          </a:prstGeom>
          <a:blipFill dpi="0" rotWithShape="1">
            <a:blip r:embed="rId6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596201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Багетная рамка 31"/>
          <p:cNvSpPr/>
          <p:nvPr/>
        </p:nvSpPr>
        <p:spPr>
          <a:xfrm>
            <a:off x="6596201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596201" y="3432629"/>
            <a:ext cx="3302000" cy="3425371"/>
          </a:xfrm>
          <a:prstGeom prst="rect">
            <a:avLst/>
          </a:prstGeom>
          <a:blipFill dpi="0" rotWithShape="1">
            <a:blip r:embed="rId7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55488" y="947115"/>
            <a:ext cx="2975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В каком органоиде клетки содержится собственная кольцевая ДНК, РНК и рибосомы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457487" y="788558"/>
            <a:ext cx="297543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prstClr val="black"/>
                </a:solidFill>
              </a:rPr>
              <a:t>Как называется динамичная структура, которая образуется в митозе и мейозе для обеспечения сегрегации (отделения) хромосом и деления </a:t>
            </a:r>
            <a:r>
              <a:rPr lang="ru-RU" sz="2000" b="1" dirty="0" smtClean="0">
                <a:solidFill>
                  <a:prstClr val="black"/>
                </a:solidFill>
              </a:rPr>
              <a:t>клетки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759486" y="758221"/>
            <a:ext cx="297543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prstClr val="black"/>
                </a:solidFill>
              </a:rPr>
              <a:t>Как называется период существования клетки от момента её образования путём деления материнской клетки до собственного деления или </a:t>
            </a:r>
            <a:r>
              <a:rPr lang="ru-RU" sz="2000" b="1" dirty="0" smtClean="0">
                <a:solidFill>
                  <a:prstClr val="black"/>
                </a:solidFill>
              </a:rPr>
              <a:t>гибели</a:t>
            </a:r>
            <a:endParaRPr lang="ru-RU" sz="20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55488" y="4130450"/>
            <a:ext cx="2975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 называется период клеточного цикла, подразделяющийся на G1-, S- и G2-фазы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457487" y="4242446"/>
            <a:ext cx="2975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</a:rPr>
              <a:t>Какие   </a:t>
            </a:r>
            <a:r>
              <a:rPr lang="ru-RU" sz="2400" b="1" dirty="0">
                <a:solidFill>
                  <a:prstClr val="black"/>
                </a:solidFill>
              </a:rPr>
              <a:t>клетки путём деления дают начало любому клеточному типу </a:t>
            </a:r>
            <a:r>
              <a:rPr lang="ru-RU" sz="2400" b="1" dirty="0" smtClean="0">
                <a:solidFill>
                  <a:prstClr val="black"/>
                </a:solidFill>
              </a:rPr>
              <a:t>организма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759486" y="4244064"/>
            <a:ext cx="297543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prstClr val="black"/>
                </a:solidFill>
              </a:rPr>
              <a:t>Какая клетка образуется в результате сперматогенеза</a:t>
            </a:r>
            <a:endParaRPr lang="ru-RU" sz="28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676136" y="3604324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46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992649" y="3618485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47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251105" y="3618485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48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676136" y="194968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43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992649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44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9251105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98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367569"/>
              </p:ext>
            </p:extLst>
          </p:nvPr>
        </p:nvGraphicFramePr>
        <p:xfrm>
          <a:off x="1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3076291033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097888636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4898707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60372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7976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0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3629"/>
            <a:ext cx="3302000" cy="3425371"/>
          </a:xfrm>
          <a:prstGeom prst="rect">
            <a:avLst/>
          </a:prstGeom>
          <a:blipFill dpi="0" rotWithShape="1">
            <a:blip r:embed="rId2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302000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3302000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3302000" y="3629"/>
            <a:ext cx="3302000" cy="3425371"/>
          </a:xfrm>
          <a:prstGeom prst="rect">
            <a:avLst/>
          </a:prstGeom>
          <a:blipFill dpi="0" rotWithShape="1">
            <a:blip r:embed="rId3">
              <a:alphaModFix amt="41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596201" y="387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6596201" y="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96201" y="3629"/>
            <a:ext cx="3302000" cy="3425371"/>
          </a:xfrm>
          <a:prstGeom prst="rect">
            <a:avLst/>
          </a:prstGeom>
          <a:blipFill dpi="0" rotWithShape="1">
            <a:blip r:embed="rId4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Багетная рамка 21"/>
          <p:cNvSpPr/>
          <p:nvPr/>
        </p:nvSpPr>
        <p:spPr>
          <a:xfrm>
            <a:off x="0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0" y="3432629"/>
            <a:ext cx="3302000" cy="3425371"/>
          </a:xfrm>
          <a:prstGeom prst="rect">
            <a:avLst/>
          </a:prstGeom>
          <a:blipFill dpi="0" rotWithShape="1">
            <a:blip r:embed="rId5">
              <a:alphaModFix amt="4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302000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Багетная рамка 26"/>
          <p:cNvSpPr/>
          <p:nvPr/>
        </p:nvSpPr>
        <p:spPr>
          <a:xfrm>
            <a:off x="3302000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 flipH="1">
            <a:off x="3298502" y="3429000"/>
            <a:ext cx="3308996" cy="3432630"/>
          </a:xfrm>
          <a:prstGeom prst="rect">
            <a:avLst/>
          </a:prstGeom>
          <a:blipFill dpi="0" rotWithShape="1">
            <a:blip r:embed="rId6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596201" y="3816745"/>
            <a:ext cx="3302000" cy="45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Багетная рамка 31"/>
          <p:cNvSpPr/>
          <p:nvPr/>
        </p:nvSpPr>
        <p:spPr>
          <a:xfrm>
            <a:off x="6596201" y="3429000"/>
            <a:ext cx="3302000" cy="3429000"/>
          </a:xfrm>
          <a:prstGeom prst="bevel">
            <a:avLst>
              <a:gd name="adj" fmla="val 59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596201" y="3432629"/>
            <a:ext cx="3302000" cy="3425371"/>
          </a:xfrm>
          <a:prstGeom prst="rect">
            <a:avLst/>
          </a:prstGeom>
          <a:blipFill dpi="0" rotWithShape="1">
            <a:blip r:embed="rId7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55488" y="947115"/>
            <a:ext cx="2975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 называется процесс образования половых клеток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457487" y="788558"/>
            <a:ext cx="2975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 называется фаза митоза, когда хромосомы выстраиваются в области экватора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59486" y="1226537"/>
            <a:ext cx="29754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 называются одинаковые между собой хромосомы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55488" y="4130450"/>
            <a:ext cx="2975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В какой фазе митоза к полюсам клетки расходятся </a:t>
            </a:r>
            <a:r>
              <a:rPr lang="ru-RU" sz="2400" b="1" dirty="0" smtClean="0">
                <a:solidFill>
                  <a:prstClr val="black"/>
                </a:solidFill>
              </a:rPr>
              <a:t>хроматиды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457487" y="3860879"/>
            <a:ext cx="297543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Какой органоид клетки образует систему каналов, образованных мембранами и пронизывает </a:t>
            </a:r>
            <a:r>
              <a:rPr lang="ru-RU" sz="2400" b="1" dirty="0" err="1" smtClean="0">
                <a:solidFill>
                  <a:prstClr val="black"/>
                </a:solidFill>
              </a:rPr>
              <a:t>гиалоплазму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759486" y="4256188"/>
            <a:ext cx="2975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Как называется процесс проникновения в клетку воды и жидкостей</a:t>
            </a: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676136" y="3604324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52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992649" y="3618485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53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251105" y="3618485"/>
            <a:ext cx="454782" cy="400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54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676136" y="194968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49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992649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9251105" y="209129"/>
            <a:ext cx="4547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51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38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182</TotalTime>
  <Words>635</Words>
  <Application>Microsoft Office PowerPoint</Application>
  <PresentationFormat>Лист A4 (210x297 мм)</PresentationFormat>
  <Paragraphs>122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Миронова</dc:creator>
  <cp:lastModifiedBy>Миронова</cp:lastModifiedBy>
  <cp:revision>18</cp:revision>
  <dcterms:created xsi:type="dcterms:W3CDTF">2020-01-19T11:10:46Z</dcterms:created>
  <dcterms:modified xsi:type="dcterms:W3CDTF">2020-01-26T17:23:24Z</dcterms:modified>
</cp:coreProperties>
</file>