
<file path=[Content_Types].xml><?xml version="1.0" encoding="utf-8"?>
<Types xmlns="http://schemas.openxmlformats.org/package/2006/content-types">
  <Default Extension="png" ContentType="image/png"/>
  <Default Extension="mpg" ContentType="vide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7" r:id="rId3"/>
    <p:sldId id="263" r:id="rId4"/>
    <p:sldId id="256" r:id="rId5"/>
    <p:sldId id="257" r:id="rId6"/>
    <p:sldId id="258" r:id="rId7"/>
    <p:sldId id="259" r:id="rId8"/>
    <p:sldId id="260" r:id="rId9"/>
    <p:sldId id="261" r:id="rId10"/>
    <p:sldId id="278" r:id="rId11"/>
    <p:sldId id="279" r:id="rId12"/>
    <p:sldId id="262" r:id="rId13"/>
    <p:sldId id="280" r:id="rId14"/>
    <p:sldId id="281" r:id="rId15"/>
    <p:sldId id="282" r:id="rId16"/>
    <p:sldId id="283" r:id="rId17"/>
    <p:sldId id="284" r:id="rId18"/>
    <p:sldId id="264" r:id="rId19"/>
    <p:sldId id="266" r:id="rId20"/>
    <p:sldId id="268" r:id="rId21"/>
    <p:sldId id="27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886-6BD6-4697-BC7C-03B597B25B69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725A-BCC2-4699-B2A3-605C55850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9609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886-6BD6-4697-BC7C-03B597B25B69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725A-BCC2-4699-B2A3-605C55850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238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886-6BD6-4697-BC7C-03B597B25B69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725A-BCC2-4699-B2A3-605C55850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21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886-6BD6-4697-BC7C-03B597B25B69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725A-BCC2-4699-B2A3-605C55850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136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886-6BD6-4697-BC7C-03B597B25B69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725A-BCC2-4699-B2A3-605C55850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561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886-6BD6-4697-BC7C-03B597B25B69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725A-BCC2-4699-B2A3-605C55850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158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886-6BD6-4697-BC7C-03B597B25B69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725A-BCC2-4699-B2A3-605C55850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625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886-6BD6-4697-BC7C-03B597B25B69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725A-BCC2-4699-B2A3-605C55850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130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886-6BD6-4697-BC7C-03B597B25B69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725A-BCC2-4699-B2A3-605C55850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319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886-6BD6-4697-BC7C-03B597B25B69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725A-BCC2-4699-B2A3-605C55850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18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886-6BD6-4697-BC7C-03B597B25B69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725A-BCC2-4699-B2A3-605C55850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147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9000" contrast="19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B4886-6BD6-4697-BC7C-03B597B25B69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3725A-BCC2-4699-B2A3-605C55850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994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../&#1088;&#1072;&#1079;&#1074;&#1083;&#1077;&#1095;&#1077;&#1085;&#1080;&#1077;%20&#1087;&#1086;%20&#1041;&#1072;&#1088;&#1090;&#1086;%2024.05.2018/SAM_5385.JPG" TargetMode="External"/><Relationship Id="rId3" Type="http://schemas.openxmlformats.org/officeDocument/2006/relationships/hyperlink" Target="&#1083;&#1054;&#1064;&#1040;&#1044;&#1050;&#1040;%201.mpg" TargetMode="External"/><Relationship Id="rId7" Type="http://schemas.openxmlformats.org/officeDocument/2006/relationships/hyperlink" Target="../&#1088;&#1072;&#1079;&#1074;&#1083;&#1077;&#1095;&#1077;&#1085;&#1080;&#1077;%20&#1087;&#1086;%20&#1041;&#1072;&#1088;&#1090;&#1086;%2024.05.2018/SAM_5370.JPG" TargetMode="External"/><Relationship Id="rId2" Type="http://schemas.openxmlformats.org/officeDocument/2006/relationships/hyperlink" Target="eKKbiM0X_iA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../&#1088;&#1072;&#1079;&#1074;&#1083;&#1077;&#1095;&#1077;&#1085;&#1080;&#1077;%20&#1087;&#1086;%20&#1041;&#1072;&#1088;&#1090;&#1086;%2024.05.2018" TargetMode="External"/><Relationship Id="rId5" Type="http://schemas.openxmlformats.org/officeDocument/2006/relationships/hyperlink" Target="../&#1088;&#1072;&#1079;&#1074;&#1083;&#1077;&#1095;&#1077;&#1085;&#1080;&#1077;%20&#1087;&#1086;%20&#1041;&#1072;&#1088;&#1090;&#1086;%2024.05.2018/SAM_5359.JPG" TargetMode="External"/><Relationship Id="rId4" Type="http://schemas.openxmlformats.org/officeDocument/2006/relationships/hyperlink" Target="VID_20190219_112241.mpg" TargetMode="External"/><Relationship Id="rId9" Type="http://schemas.openxmlformats.org/officeDocument/2006/relationships/hyperlink" Target="&#1088;&#1072;&#1089;&#1089;&#1084;&#1072;&#1090;&#1088;&#1080;&#1074;&#1072;&#1085;&#1080;&#1077;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g"/><Relationship Id="rId1" Type="http://schemas.microsoft.com/office/2007/relationships/media" Target="../media/media1.mp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g"/><Relationship Id="rId1" Type="http://schemas.microsoft.com/office/2007/relationships/media" Target="../media/media2.mp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88640"/>
            <a:ext cx="725237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исследователи – психологи </a:t>
            </a:r>
          </a:p>
          <a:p>
            <a:pPr algn="ctr"/>
            <a: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(В. П. </a:t>
            </a:r>
            <a:r>
              <a:rPr lang="ru-RU" sz="20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Бедержанова</a:t>
            </a:r>
            <a: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О.С. </a:t>
            </a:r>
            <a:r>
              <a:rPr lang="ru-RU" sz="20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Газман</a:t>
            </a:r>
            <a: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В.Г. Маралов, В.А. </a:t>
            </a:r>
            <a:r>
              <a:rPr lang="ru-RU" sz="20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Ситаров</a:t>
            </a:r>
            <a: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отмечают: </a:t>
            </a:r>
          </a:p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«Дошкольник еще не может быть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субъектом, т.е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автором, </a:t>
            </a:r>
            <a:endPara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творцом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организатором проектной деятельности.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нуждается в помощи взрослых,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способны понять его интересы,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уважают его склонности и желания, принимают их»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6183">
            <a:off x="246486" y="3323691"/>
            <a:ext cx="4035658" cy="3026744"/>
          </a:xfrm>
          <a:prstGeom prst="rect">
            <a:avLst/>
          </a:prstGeom>
          <a:ln w="50800">
            <a:solidFill>
              <a:schemeClr val="accent5">
                <a:lumMod val="75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0947">
            <a:off x="4812494" y="3382736"/>
            <a:ext cx="4091228" cy="3068421"/>
          </a:xfrm>
          <a:prstGeom prst="rect">
            <a:avLst/>
          </a:prstGeom>
          <a:ln w="50800">
            <a:solidFill>
              <a:schemeClr val="accent5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6531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37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23928" y="31948"/>
            <a:ext cx="5105821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</a:rPr>
              <a:t>фото </a:t>
            </a:r>
            <a:r>
              <a:rPr lang="ru-RU" sz="2800" dirty="0" smtClean="0">
                <a:solidFill>
                  <a:srgbClr val="002060"/>
                </a:solidFill>
              </a:rPr>
              <a:t>стенд </a:t>
            </a:r>
            <a:r>
              <a:rPr lang="ru-RU" sz="2800" dirty="0">
                <a:solidFill>
                  <a:srgbClr val="002060"/>
                </a:solidFill>
              </a:rPr>
              <a:t>«Игры с игрушками</a:t>
            </a:r>
            <a:r>
              <a:rPr lang="ru-RU" sz="2800" dirty="0" smtClean="0">
                <a:solidFill>
                  <a:srgbClr val="002060"/>
                </a:solidFill>
              </a:rPr>
              <a:t>»</a:t>
            </a:r>
            <a:endParaRPr lang="ru-RU" sz="2800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93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29466"/>
            <a:ext cx="5832648" cy="6529142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38178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6899" y="13120"/>
            <a:ext cx="375019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II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ЭТАП, ОСНОВНОЙ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06097"/>
              </p:ext>
            </p:extLst>
          </p:nvPr>
        </p:nvGraphicFramePr>
        <p:xfrm>
          <a:off x="179512" y="537642"/>
          <a:ext cx="8695216" cy="622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7608"/>
                <a:gridCol w="43476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С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детьми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С родителями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sng" dirty="0" smtClean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ru-RU" sz="1800" b="1" u="sng" baseline="0" dirty="0" smtClean="0">
                          <a:solidFill>
                            <a:srgbClr val="002060"/>
                          </a:solidFill>
                        </a:rPr>
                        <a:t> речевом развитии  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  <a:hlinkClick r:id="rId2" action="ppaction://hlinkfile"/>
                        </a:rPr>
                        <a:t>Чтение книг с произведениями А. Л. </a:t>
                      </a:r>
                      <a:r>
                        <a:rPr lang="ru-RU" dirty="0" err="1" smtClean="0">
                          <a:solidFill>
                            <a:srgbClr val="002060"/>
                          </a:solidFill>
                          <a:hlinkClick r:id="rId2" action="ppaction://hlinkfile"/>
                        </a:rPr>
                        <a:t>Барто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  <a:hlinkClick r:id="rId2" action="ppaction://hlinkfile"/>
                        </a:rPr>
                        <a:t>.</a:t>
                      </a:r>
                      <a:endParaRPr lang="ru-RU" dirty="0" smtClean="0">
                        <a:solidFill>
                          <a:srgbClr val="002060"/>
                        </a:solidFill>
                      </a:endParaRP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  <a:hlinkClick r:id="rId3" action="ppaction://hlinkfile"/>
                        </a:rPr>
                        <a:t>Заучивание стихов 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  <a:hlinkClick r:id="rId4" action="ppaction://hlinkfile"/>
                        </a:rPr>
                        <a:t>А. Л. </a:t>
                      </a:r>
                      <a:r>
                        <a:rPr lang="ru-RU" dirty="0" err="1" smtClean="0">
                          <a:solidFill>
                            <a:srgbClr val="002060"/>
                          </a:solidFill>
                          <a:hlinkClick r:id="rId4" action="ppaction://hlinkfile"/>
                        </a:rPr>
                        <a:t>Барто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  <a:hlinkClick r:id="rId4" action="ppaction://hlinkfile"/>
                        </a:rPr>
                        <a:t>.</a:t>
                      </a:r>
                      <a:endParaRPr lang="ru-RU" dirty="0" smtClean="0">
                        <a:solidFill>
                          <a:srgbClr val="002060"/>
                        </a:solidFill>
                      </a:endParaRP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  <a:hlinkClick r:id="rId5" action="ppaction://hlinkfile"/>
                        </a:rPr>
                        <a:t>Досуг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  <a:hlinkClick r:id="rId6" action="ppaction://hlinkfile"/>
                        </a:rPr>
                        <a:t> 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  <a:hlinkClick r:id="rId6" action="ppaction://hlinkfile"/>
                        </a:rPr>
                        <a:t>«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  <a:hlinkClick r:id="rId7" action="ppaction://hlinkfile"/>
                        </a:rPr>
                        <a:t>Путешествие по стихам 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  <a:hlinkClick r:id="rId6" action="ppaction://hlinkfile"/>
                        </a:rPr>
                        <a:t>А. Л. </a:t>
                      </a:r>
                      <a:r>
                        <a:rPr lang="ru-RU" baseline="0" dirty="0" err="1" smtClean="0">
                          <a:solidFill>
                            <a:srgbClr val="002060"/>
                          </a:solidFill>
                          <a:hlinkClick r:id="rId8" action="ppaction://hlinkfile"/>
                        </a:rPr>
                        <a:t>Барто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  <a:hlinkClick r:id="rId8" action="ppaction://hlinkfile"/>
                        </a:rPr>
                        <a:t>»</a:t>
                      </a:r>
                      <a:endParaRPr lang="ru-RU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Игры с сюжетными игрушками.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baseline="0" dirty="0" smtClean="0">
                          <a:solidFill>
                            <a:srgbClr val="002060"/>
                          </a:solidFill>
                          <a:hlinkClick r:id="rId9" action="ppaction://hlinkfile"/>
                        </a:rPr>
                        <a:t>Рассматривание с детьми книг с произведениями А. </a:t>
                      </a:r>
                      <a:r>
                        <a:rPr lang="ru-RU" baseline="0" dirty="0" err="1" smtClean="0">
                          <a:solidFill>
                            <a:srgbClr val="002060"/>
                          </a:solidFill>
                          <a:hlinkClick r:id="rId9" action="ppaction://hlinkfile"/>
                        </a:rPr>
                        <a:t>Барто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  <a:hlinkClick r:id="rId9" action="ppaction://hlinkfile"/>
                        </a:rPr>
                        <a:t>.</a:t>
                      </a:r>
                      <a:endParaRPr lang="ru-RU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b="1" u="sng" baseline="0" dirty="0" smtClean="0">
                          <a:solidFill>
                            <a:srgbClr val="002060"/>
                          </a:solidFill>
                        </a:rPr>
                        <a:t>В художественно-эстетическом развитии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Слушание музыкальных произведений по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стихам А. </a:t>
                      </a:r>
                      <a:r>
                        <a:rPr lang="ru-RU" baseline="0" dirty="0" err="1" smtClean="0">
                          <a:solidFill>
                            <a:srgbClr val="002060"/>
                          </a:solidFill>
                        </a:rPr>
                        <a:t>Барто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«Мячик», «Мишка», «Зайка», «Бычок».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Рассматривание тактильных книг, изготовленных родителями.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b="1" u="sng" baseline="0" dirty="0" smtClean="0">
                          <a:solidFill>
                            <a:srgbClr val="002060"/>
                          </a:solidFill>
                        </a:rPr>
                        <a:t>В физическом развитии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800" b="0" u="none" baseline="0" dirty="0" smtClean="0">
                          <a:solidFill>
                            <a:srgbClr val="002060"/>
                          </a:solidFill>
                        </a:rPr>
                        <a:t>Проведение комплекса утренней гимнастики по стихам А. </a:t>
                      </a:r>
                      <a:r>
                        <a:rPr lang="ru-RU" sz="1800" b="0" u="none" baseline="0" dirty="0" err="1" smtClean="0">
                          <a:solidFill>
                            <a:srgbClr val="002060"/>
                          </a:solidFill>
                        </a:rPr>
                        <a:t>Барто</a:t>
                      </a:r>
                      <a:r>
                        <a:rPr lang="ru-RU" sz="1800" b="0" u="none" baseline="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800" b="0" u="none" baseline="0" dirty="0" smtClean="0">
                          <a:solidFill>
                            <a:srgbClr val="002060"/>
                          </a:solidFill>
                        </a:rPr>
                        <a:t>Игры детей с игрушками из серии стихов А. </a:t>
                      </a:r>
                      <a:r>
                        <a:rPr lang="ru-RU" sz="1800" b="0" u="none" baseline="0" dirty="0" err="1" smtClean="0">
                          <a:solidFill>
                            <a:srgbClr val="002060"/>
                          </a:solidFill>
                        </a:rPr>
                        <a:t>Барто</a:t>
                      </a:r>
                      <a:r>
                        <a:rPr lang="ru-RU" sz="1800" b="0" u="none" baseline="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Привлечь родителей к работе по проекту.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Оформление информационного материала.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Пополнение книжного уголка.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Консультация-практикум для родителей « Игры между делом».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Выставка книжек «По стихотворениям А. </a:t>
                      </a:r>
                      <a:r>
                        <a:rPr lang="ru-RU" dirty="0" err="1" smtClean="0">
                          <a:solidFill>
                            <a:srgbClr val="002060"/>
                          </a:solidFill>
                        </a:rPr>
                        <a:t>Барто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».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Выставка тактильных книжек,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изготовленных своими руками.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Спортивное развлечение для родителей с детьми по произведениям А. </a:t>
                      </a:r>
                      <a:r>
                        <a:rPr lang="ru-RU" baseline="0" dirty="0" err="1" smtClean="0">
                          <a:solidFill>
                            <a:srgbClr val="002060"/>
                          </a:solidFill>
                        </a:rPr>
                        <a:t>Барто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Игры-инсценировки.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007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75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лОШАДКА 1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10800000" flipH="1" flipV="1">
            <a:off x="-82515" y="0"/>
            <a:ext cx="9149151" cy="6741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49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_20190219_112241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315416"/>
            <a:ext cx="9505056" cy="777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92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3825"/>
            <a:ext cx="3651870" cy="486916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108" y="3571588"/>
            <a:ext cx="4381883" cy="3286412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109" y="52579"/>
            <a:ext cx="4309874" cy="3232405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52175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0"/>
            <a:ext cx="3899925" cy="2924944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4007">
            <a:off x="200321" y="2619843"/>
            <a:ext cx="3793026" cy="284477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0243">
            <a:off x="5206220" y="2570755"/>
            <a:ext cx="3923928" cy="2942946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9150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02670" y="116632"/>
            <a:ext cx="411862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Заключительный этап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666995"/>
            <a:ext cx="88569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</a:rPr>
              <a:t>Ожидаемый результат для детей 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Познакомили детей с произведениями А. Л. </a:t>
            </a:r>
            <a:r>
              <a:rPr lang="ru-RU" dirty="0" err="1" smtClean="0">
                <a:solidFill>
                  <a:srgbClr val="002060"/>
                </a:solidFill>
              </a:rPr>
              <a:t>Барто</a:t>
            </a:r>
            <a:r>
              <a:rPr lang="ru-RU" dirty="0" smtClean="0">
                <a:solidFill>
                  <a:srgbClr val="002060"/>
                </a:solidFill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Заучили  наизусть стихи из серии «Игрушки»;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Развивали речь, мышление, любознательность;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2060"/>
                </a:solidFill>
              </a:rPr>
              <a:t>О</a:t>
            </a:r>
            <a:r>
              <a:rPr lang="ru-RU" dirty="0" smtClean="0">
                <a:solidFill>
                  <a:srgbClr val="002060"/>
                </a:solidFill>
              </a:rPr>
              <a:t>богатили словарный запас.</a:t>
            </a:r>
          </a:p>
          <a:p>
            <a:endParaRPr lang="ru-RU" b="1" u="sng" dirty="0" smtClean="0">
              <a:solidFill>
                <a:srgbClr val="002060"/>
              </a:solidFill>
            </a:endParaRPr>
          </a:p>
          <a:p>
            <a:pPr algn="ctr"/>
            <a:r>
              <a:rPr lang="ru-RU" b="1" u="sng" dirty="0" smtClean="0">
                <a:solidFill>
                  <a:srgbClr val="002060"/>
                </a:solidFill>
              </a:rPr>
              <a:t>Ожидаемый результат для родителей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Повышение педагогической грамотности родителей;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Изготовление тактильных страничек по стихам А. Л. </a:t>
            </a:r>
            <a:r>
              <a:rPr lang="ru-RU" dirty="0" err="1" smtClean="0">
                <a:solidFill>
                  <a:srgbClr val="002060"/>
                </a:solidFill>
              </a:rPr>
              <a:t>Барто</a:t>
            </a:r>
            <a:r>
              <a:rPr lang="ru-RU" dirty="0" smtClean="0">
                <a:solidFill>
                  <a:srgbClr val="002060"/>
                </a:solidFill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Развлечение «По страницам стихов А. </a:t>
            </a:r>
            <a:r>
              <a:rPr lang="ru-RU" dirty="0" err="1" smtClean="0">
                <a:solidFill>
                  <a:srgbClr val="002060"/>
                </a:solidFill>
              </a:rPr>
              <a:t>Барто</a:t>
            </a:r>
            <a:r>
              <a:rPr lang="ru-RU" dirty="0" smtClean="0">
                <a:solidFill>
                  <a:srgbClr val="002060"/>
                </a:solidFill>
              </a:rPr>
              <a:t>».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45002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13620"/>
            <a:ext cx="8424936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rgbClr val="002060"/>
              </a:solidFill>
            </a:endParaRPr>
          </a:p>
          <a:p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ru-RU" sz="2800" dirty="0" smtClean="0">
                <a:solidFill>
                  <a:srgbClr val="002060"/>
                </a:solidFill>
              </a:rPr>
              <a:t>1. Реализовать проект для дальнейшей работы.</a:t>
            </a:r>
          </a:p>
          <a:p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ru-RU" sz="2800" dirty="0" smtClean="0">
                <a:solidFill>
                  <a:srgbClr val="002060"/>
                </a:solidFill>
              </a:rPr>
              <a:t>2. Пополнить картотеку подвижных игр с  игрушками.</a:t>
            </a:r>
          </a:p>
          <a:p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ru-RU" sz="2800" dirty="0" smtClean="0">
                <a:solidFill>
                  <a:srgbClr val="002060"/>
                </a:solidFill>
              </a:rPr>
              <a:t>3. Пополнить развивающую среду  в центрах речевого развития, художественно-эстетического развития.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16632"/>
            <a:ext cx="77768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Дальнейшее развитие проекта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39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3840000" cy="288000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532" y="332655"/>
            <a:ext cx="3840000" cy="2989397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573016"/>
            <a:ext cx="3840000" cy="2880000"/>
          </a:xfrm>
          <a:prstGeom prst="rect">
            <a:avLst/>
          </a:prstGeom>
          <a:ln w="50800" cap="rnd"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583878"/>
            <a:ext cx="3840000" cy="288000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69709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5419" y="260648"/>
            <a:ext cx="68931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Способы преодоления рисков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3" y="1556792"/>
            <a:ext cx="84249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</a:rPr>
              <a:t>Использование активных форм в участии родителей в педагогическом процессе: анкетирование, гость группы, беседы.</a:t>
            </a:r>
          </a:p>
          <a:p>
            <a:endParaRPr lang="ru-RU" sz="2400" dirty="0" smtClean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</a:rPr>
              <a:t>Обогащение развивающей  предметно-пространственной среды за счёт воспитателей и участия родителей в пополнении групповой библиотечки, атрибутов к играм с игрушками, фото выставки.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18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3287" y="188640"/>
            <a:ext cx="67705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Результат внедрения проекта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052736"/>
            <a:ext cx="86409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-</a:t>
            </a:r>
            <a:r>
              <a:rPr lang="ru-RU" sz="2000" dirty="0" smtClean="0">
                <a:solidFill>
                  <a:srgbClr val="002060"/>
                </a:solidFill>
              </a:rPr>
              <a:t> Работа проводилась в течении двух месяцев, родители и дети приняли активное участие, всё проходило согласно плану проекта «Книжки для малышки».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</a:rPr>
              <a:t>Реализация проекта проходила в игровой форме.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</a:rPr>
              <a:t>Выставка книг в течении недели постоянно пополнялась, как новыми, так и старыми отремонтированными книгами.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</a:rPr>
              <a:t>Через творческую работу детей и беседы была достигнута  цель,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поставленная нами в проекте. 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18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751344"/>
            <a:ext cx="85689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>
                <a:solidFill>
                  <a:srgbClr val="C00000"/>
                </a:solidFill>
              </a:rPr>
              <a:t>Для достижения данной цели нами  решается ряд задач: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создание атмосферы сотрудничества, взаимопонимания и доверия;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выработать единый подход к воспитанию, развитию и общению с ребенком в ДОУ и семье;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саморазвития взрослых ради конструктивного содействия формированию и развитию личности ребенка, его успешной социализации;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поддерживать уверенность родителей в собственных педагогических возможностях распространять положительный опыт воспитания в семье;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расширять сферу участия родителей в организации жизни ДОО, устанавливать партнерские отношения с семьей каждого воспитанника.</a:t>
            </a:r>
          </a:p>
        </p:txBody>
      </p:sp>
    </p:spTree>
    <p:extLst>
      <p:ext uri="{BB962C8B-B14F-4D97-AF65-F5344CB8AC3E}">
        <p14:creationId xmlns:p14="http://schemas.microsoft.com/office/powerpoint/2010/main" val="29352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21424" y="1399369"/>
            <a:ext cx="7696338" cy="276998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едагогический  проект </a:t>
            </a:r>
          </a:p>
          <a:p>
            <a:pPr algn="ctr"/>
            <a:endParaRPr lang="ru-RU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«Книжки для малышки»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(по произведениям А. Л. </a:t>
            </a:r>
            <a:r>
              <a:rPr lang="ru-RU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Барто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2120" y="4365104"/>
            <a:ext cx="33300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>
                <a:solidFill>
                  <a:srgbClr val="002060"/>
                </a:solidFill>
              </a:rPr>
              <a:t>Выполнили воспитатели группы</a:t>
            </a:r>
          </a:p>
          <a:p>
            <a:pPr algn="r"/>
            <a:r>
              <a:rPr lang="ru-RU" dirty="0" smtClean="0">
                <a:solidFill>
                  <a:srgbClr val="002060"/>
                </a:solidFill>
              </a:rPr>
              <a:t> раннего возраста:</a:t>
            </a:r>
          </a:p>
          <a:p>
            <a:pPr algn="r"/>
            <a:r>
              <a:rPr lang="ru-RU" dirty="0" smtClean="0">
                <a:solidFill>
                  <a:srgbClr val="002060"/>
                </a:solidFill>
              </a:rPr>
              <a:t>Кудряшова С. В., Никитина Н. А.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22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124" y="275336"/>
            <a:ext cx="66967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Актуальность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992" y="983222"/>
            <a:ext cx="907300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Приобщение к книге – одна из основных задач художественно – эстетического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 воспитания ребёнка. Вспоминая детство, старшее поколение вспоминает: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 «Мне всегда читали! Читали родители, а бабушка рассказывала сказки». Работая с детьми  2-4 лет, в ходе беседы о сказках, рассматривании к ним иллюстраций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</a:rPr>
              <a:t>с</a:t>
            </a:r>
            <a:r>
              <a:rPr lang="ru-RU" sz="2000" dirty="0" smtClean="0">
                <a:solidFill>
                  <a:srgbClr val="002060"/>
                </a:solidFill>
              </a:rPr>
              <a:t> горечью обнаруживаешь, что многие дети не знают самых простых , наших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русских народных сказок. Мы выяснили, что большинство родителей не читают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 детям сказок по ряду причин: недостаточно времени, считают, что дети ещё слишком малы, но основная причина – зачем читать, когда можно посмотреть.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Да, в наш век информацию можно получить из других источников – телевизор,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</a:rPr>
              <a:t>и</a:t>
            </a:r>
            <a:r>
              <a:rPr lang="ru-RU" sz="2000" dirty="0" smtClean="0">
                <a:solidFill>
                  <a:srgbClr val="002060"/>
                </a:solidFill>
              </a:rPr>
              <a:t>нтернет. Постепенно книга как такова отошла в тень. И мы решили организовать проект «Книжки для малышки».  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4077072"/>
            <a:ext cx="2991670" cy="30527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8160">
            <a:off x="6588224" y="4293096"/>
            <a:ext cx="3041873" cy="304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75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896" y="332656"/>
            <a:ext cx="129041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5031" y="1040542"/>
            <a:ext cx="800514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Развивать устойчивый интерес к книге, 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а так же бережному  отношению к ним.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 Развивать потребность к чтению </a:t>
            </a:r>
          </a:p>
          <a:p>
            <a:pPr algn="ctr"/>
            <a:r>
              <a:rPr lang="ru-RU" sz="3600" dirty="0">
                <a:solidFill>
                  <a:srgbClr val="002060"/>
                </a:solidFill>
              </a:rPr>
              <a:t>х</a:t>
            </a:r>
            <a:r>
              <a:rPr lang="ru-RU" sz="3600" dirty="0" smtClean="0">
                <a:solidFill>
                  <a:srgbClr val="002060"/>
                </a:solidFill>
              </a:rPr>
              <a:t>удожественной литературе.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505076"/>
            <a:ext cx="4176464" cy="3132348"/>
          </a:xfrm>
          <a:prstGeom prst="rect">
            <a:avLst/>
          </a:prstGeom>
          <a:ln w="508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25608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8906" y="115466"/>
            <a:ext cx="41160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Задачи для детей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090" y="811952"/>
            <a:ext cx="8844397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rgbClr val="002060"/>
                </a:solidFill>
              </a:rPr>
              <a:t>Образовательные: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Знакомство и разучивание стихотворений Агнии </a:t>
            </a:r>
            <a:r>
              <a:rPr lang="ru-RU" sz="2000" dirty="0" err="1" smtClean="0">
                <a:solidFill>
                  <a:srgbClr val="002060"/>
                </a:solidFill>
              </a:rPr>
              <a:t>Барто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Расширить интерес к поэзии А. </a:t>
            </a:r>
            <a:r>
              <a:rPr lang="ru-RU" sz="2000" dirty="0" err="1" smtClean="0">
                <a:solidFill>
                  <a:srgbClr val="002060"/>
                </a:solidFill>
              </a:rPr>
              <a:t>Барто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Формировать у детей интерес к выразительному чтению стихов А. </a:t>
            </a:r>
            <a:r>
              <a:rPr lang="ru-RU" sz="2000" dirty="0" err="1" smtClean="0">
                <a:solidFill>
                  <a:srgbClr val="002060"/>
                </a:solidFill>
              </a:rPr>
              <a:t>Барто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>
                <a:solidFill>
                  <a:srgbClr val="002060"/>
                </a:solidFill>
              </a:rPr>
              <a:t>и</a:t>
            </a:r>
            <a:r>
              <a:rPr lang="ru-RU" sz="2000" dirty="0" smtClean="0">
                <a:solidFill>
                  <a:srgbClr val="002060"/>
                </a:solidFill>
              </a:rPr>
              <a:t>з </a:t>
            </a:r>
          </a:p>
          <a:p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      цикла «Игрушки».</a:t>
            </a:r>
          </a:p>
          <a:p>
            <a:r>
              <a:rPr lang="ru-RU" sz="2000" b="1" u="sng" dirty="0" smtClean="0">
                <a:solidFill>
                  <a:srgbClr val="002060"/>
                </a:solidFill>
              </a:rPr>
              <a:t>Воспитательные: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Воспитывать желание заботиться об игрушках и книжках (не ломать и не рвать).</a:t>
            </a:r>
          </a:p>
          <a:p>
            <a:r>
              <a:rPr lang="ru-RU" sz="2000" b="1" u="sng" dirty="0" smtClean="0">
                <a:solidFill>
                  <a:srgbClr val="002060"/>
                </a:solidFill>
              </a:rPr>
              <a:t>Развивающие: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Развивать речевую активность, обогащать активный и пассивный словарь.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920862"/>
            <a:ext cx="520661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Задачи для родителей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1680" y="4628748"/>
            <a:ext cx="66247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Создание </a:t>
            </a:r>
            <a:r>
              <a:rPr lang="ru-RU" sz="2000" dirty="0">
                <a:solidFill>
                  <a:srgbClr val="002060"/>
                </a:solidFill>
              </a:rPr>
              <a:t>условий для совместного творчества детей и </a:t>
            </a:r>
            <a:r>
              <a:rPr lang="ru-RU" sz="2000" dirty="0" smtClean="0">
                <a:solidFill>
                  <a:srgbClr val="002060"/>
                </a:solidFill>
              </a:rPr>
              <a:t>         родителей </a:t>
            </a:r>
            <a:r>
              <a:rPr lang="ru-RU" sz="2000" dirty="0">
                <a:solidFill>
                  <a:srgbClr val="002060"/>
                </a:solidFill>
              </a:rPr>
              <a:t>через </a:t>
            </a:r>
            <a:r>
              <a:rPr lang="ru-RU" sz="2000" dirty="0" smtClean="0">
                <a:solidFill>
                  <a:srgbClr val="002060"/>
                </a:solidFill>
              </a:rPr>
              <a:t> совместную деятельность.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Привлечь родителей  к участию в мероприятиях.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Обогатить среду в группе за счёт продуктов</a:t>
            </a:r>
          </a:p>
          <a:p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        проекта</a:t>
            </a:r>
            <a:r>
              <a:rPr lang="ru-RU" sz="20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7169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3" y="0"/>
            <a:ext cx="885698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Строение и механизм реализации</a:t>
            </a:r>
          </a:p>
          <a:p>
            <a:pPr algn="ctr"/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этап, подготовительный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420" y="867443"/>
            <a:ext cx="18473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586265"/>
              </p:ext>
            </p:extLst>
          </p:nvPr>
        </p:nvGraphicFramePr>
        <p:xfrm>
          <a:off x="107501" y="1077218"/>
          <a:ext cx="8856986" cy="56507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3"/>
                <a:gridCol w="4428493"/>
              </a:tblGrid>
              <a:tr h="43868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С  детьми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baseline="0" dirty="0" smtClean="0">
                          <a:solidFill>
                            <a:srgbClr val="002060"/>
                          </a:solidFill>
                        </a:rPr>
                        <a:t>С родителями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081448">
                <a:tc>
                  <a:txBody>
                    <a:bodyPr/>
                    <a:lstStyle/>
                    <a:p>
                      <a:pPr algn="ctr"/>
                      <a:r>
                        <a:rPr lang="ru-RU" sz="1600" b="1" u="sng" dirty="0" smtClean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ru-RU" sz="1600" b="1" u="sng" baseline="0" dirty="0" smtClean="0">
                          <a:solidFill>
                            <a:srgbClr val="002060"/>
                          </a:solidFill>
                        </a:rPr>
                        <a:t> речевом развитии  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u="none" baseline="0" dirty="0" smtClean="0">
                          <a:solidFill>
                            <a:srgbClr val="002060"/>
                          </a:solidFill>
                        </a:rPr>
                        <a:t>Подбор материала по теме: «Книжки для малышки». Книги с произведениями А. Л. </a:t>
                      </a:r>
                      <a:r>
                        <a:rPr lang="ru-RU" sz="1600" b="0" u="none" baseline="0" dirty="0" err="1" smtClean="0">
                          <a:solidFill>
                            <a:srgbClr val="002060"/>
                          </a:solidFill>
                        </a:rPr>
                        <a:t>Барто</a:t>
                      </a:r>
                      <a:r>
                        <a:rPr lang="ru-RU" sz="1600" b="0" u="none" baseline="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u="none" baseline="0" dirty="0" smtClean="0">
                          <a:solidFill>
                            <a:srgbClr val="002060"/>
                          </a:solidFill>
                        </a:rPr>
                        <a:t>Подбор стихотворений для заучивания наизусть.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u="none" baseline="0" dirty="0" smtClean="0">
                          <a:solidFill>
                            <a:srgbClr val="002060"/>
                          </a:solidFill>
                        </a:rPr>
                        <a:t>Подготовка к досугу Путешествие по стихам А. Л. </a:t>
                      </a:r>
                      <a:r>
                        <a:rPr lang="ru-RU" sz="1600" b="0" u="none" baseline="0" dirty="0" err="1" smtClean="0">
                          <a:solidFill>
                            <a:srgbClr val="002060"/>
                          </a:solidFill>
                        </a:rPr>
                        <a:t>Барто</a:t>
                      </a:r>
                      <a:r>
                        <a:rPr lang="ru-RU" sz="1600" b="0" u="none" baseline="0" dirty="0" smtClean="0">
                          <a:solidFill>
                            <a:srgbClr val="002060"/>
                          </a:solidFill>
                        </a:rPr>
                        <a:t>».</a:t>
                      </a:r>
                    </a:p>
                    <a:p>
                      <a:pPr algn="ctr"/>
                      <a:r>
                        <a:rPr lang="ru-RU" sz="1600" b="1" u="sng" baseline="0" dirty="0" smtClean="0">
                          <a:solidFill>
                            <a:srgbClr val="002060"/>
                          </a:solidFill>
                        </a:rPr>
                        <a:t>В художественно-эстетическом развитии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u="none" baseline="0" dirty="0" smtClean="0">
                          <a:solidFill>
                            <a:srgbClr val="002060"/>
                          </a:solidFill>
                        </a:rPr>
                        <a:t>Подбор стихов А. Л. </a:t>
                      </a:r>
                      <a:r>
                        <a:rPr lang="ru-RU" sz="1600" b="0" u="none" baseline="0" dirty="0" err="1" smtClean="0">
                          <a:solidFill>
                            <a:srgbClr val="002060"/>
                          </a:solidFill>
                        </a:rPr>
                        <a:t>Барто</a:t>
                      </a:r>
                      <a:r>
                        <a:rPr lang="ru-RU" sz="1600" b="0" u="none" baseline="0" dirty="0" smtClean="0">
                          <a:solidFill>
                            <a:srgbClr val="002060"/>
                          </a:solidFill>
                        </a:rPr>
                        <a:t> в аудиозаписи.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u="none" baseline="0" dirty="0" smtClean="0">
                          <a:solidFill>
                            <a:srgbClr val="002060"/>
                          </a:solidFill>
                        </a:rPr>
                        <a:t>Подготовка к изготовлению тактильной книжки для малышки.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ru-RU" sz="1600" b="1" u="sng" baseline="0" dirty="0" smtClean="0">
                          <a:solidFill>
                            <a:srgbClr val="002060"/>
                          </a:solidFill>
                        </a:rPr>
                        <a:t>В физическом развитии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u="none" baseline="0" dirty="0" smtClean="0">
                          <a:solidFill>
                            <a:srgbClr val="002060"/>
                          </a:solidFill>
                        </a:rPr>
                        <a:t>Включение героев стихов А. Л. </a:t>
                      </a:r>
                      <a:r>
                        <a:rPr lang="ru-RU" sz="1600" b="0" u="none" baseline="0" dirty="0" err="1" smtClean="0">
                          <a:solidFill>
                            <a:srgbClr val="002060"/>
                          </a:solidFill>
                        </a:rPr>
                        <a:t>Барто</a:t>
                      </a:r>
                      <a:r>
                        <a:rPr lang="ru-RU" sz="1600" b="0" u="none" baseline="0" dirty="0" smtClean="0">
                          <a:solidFill>
                            <a:srgbClr val="002060"/>
                          </a:solidFill>
                        </a:rPr>
                        <a:t> в утреннюю гимнастику.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u="none" baseline="0" dirty="0" smtClean="0">
                          <a:solidFill>
                            <a:srgbClr val="002060"/>
                          </a:solidFill>
                        </a:rPr>
                        <a:t>Подборка комплекса утренней гимнастики.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u="none" baseline="0" dirty="0" smtClean="0">
                          <a:solidFill>
                            <a:srgbClr val="002060"/>
                          </a:solidFill>
                        </a:rPr>
                        <a:t>Свободные игры детей с игрушками из серии стихов А. Л. </a:t>
                      </a:r>
                      <a:r>
                        <a:rPr lang="ru-RU" sz="1600" b="0" u="none" baseline="0" dirty="0" err="1" smtClean="0">
                          <a:solidFill>
                            <a:srgbClr val="002060"/>
                          </a:solidFill>
                        </a:rPr>
                        <a:t>Барто</a:t>
                      </a:r>
                      <a:endParaRPr lang="ru-RU" sz="1600" b="0" u="none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l"/>
                      <a:endParaRPr lang="ru-RU" sz="1600" b="0" u="none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l"/>
                      <a:endParaRPr lang="ru-RU" sz="1600" b="0" u="none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l"/>
                      <a:r>
                        <a:rPr lang="ru-RU" sz="1600" b="0" u="none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endParaRPr lang="ru-RU" sz="1600" b="0" u="none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Обсуждение проекта с родителями, выяснения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</a:rPr>
                        <a:t> возможных средств, необходимых для реализации проекта,  определение содержания деятельности всех участников проекта.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</a:rPr>
                        <a:t>Подбор и отбор необходимого материала для реализации плана.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</a:rPr>
                        <a:t>Анкетирование «Читаем вместе с детьми».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ru-RU" sz="1600" b="1" u="sng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ru-RU" sz="1600" b="1" u="sng" baseline="0" dirty="0" smtClean="0">
                          <a:solidFill>
                            <a:srgbClr val="002060"/>
                          </a:solidFill>
                        </a:rPr>
                        <a:t>План реализации проекта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Выставка книг с произведениями А. Л. </a:t>
                      </a:r>
                      <a:r>
                        <a:rPr lang="ru-RU" sz="1600" dirty="0" err="1" smtClean="0">
                          <a:solidFill>
                            <a:srgbClr val="002060"/>
                          </a:solidFill>
                        </a:rPr>
                        <a:t>Барто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Изготовление тактильных книг.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Консультация: «Книжка-малышка, как результат игрового взаимодействия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</a:rPr>
                        <a:t> родителей и детей».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</a:rPr>
                        <a:t>Оформление фото стенда «Игры с игрушками»,</a:t>
                      </a:r>
                      <a:endParaRPr lang="ru-RU" sz="1600" dirty="0" smtClean="0">
                        <a:solidFill>
                          <a:srgbClr val="002060"/>
                        </a:solidFill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791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5148064" cy="3861048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871" y="3059209"/>
            <a:ext cx="5076056" cy="3807042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88640"/>
            <a:ext cx="3419872" cy="2564904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" y="4005064"/>
            <a:ext cx="4048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Включение героев стихов А. Л. </a:t>
            </a:r>
            <a:r>
              <a:rPr lang="ru-RU" b="1" dirty="0" err="1" smtClean="0">
                <a:solidFill>
                  <a:srgbClr val="002060"/>
                </a:solidFill>
              </a:rPr>
              <a:t>Барто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в утреннюю гимнастику.</a:t>
            </a:r>
          </a:p>
        </p:txBody>
      </p:sp>
    </p:spTree>
    <p:extLst>
      <p:ext uri="{BB962C8B-B14F-4D97-AF65-F5344CB8AC3E}">
        <p14:creationId xmlns:p14="http://schemas.microsoft.com/office/powerpoint/2010/main" val="13162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</TotalTime>
  <Words>962</Words>
  <Application>Microsoft Office PowerPoint</Application>
  <PresentationFormat>Экран (4:3)</PresentationFormat>
  <Paragraphs>132</Paragraphs>
  <Slides>21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48</cp:revision>
  <dcterms:created xsi:type="dcterms:W3CDTF">2019-02-06T09:51:21Z</dcterms:created>
  <dcterms:modified xsi:type="dcterms:W3CDTF">2019-03-05T08:04:42Z</dcterms:modified>
</cp:coreProperties>
</file>