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169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026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085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0835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637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3445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7680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252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49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3075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310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814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conet.ru/articles/tagged?tag=%D1%81%D0%B5%D0%BC%D1%8C%D1%8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onet.ru/articles/tagged?tag=%D1%80%D0%B0%D0%B1%D0%BE%D1%82%D0%B0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008" y="1844824"/>
            <a:ext cx="4828431" cy="2331362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/>
              <a:t>Характер</a:t>
            </a:r>
            <a:r>
              <a:rPr lang="ru-RU" dirty="0" smtClean="0"/>
              <a:t> – </a:t>
            </a:r>
            <a:br>
              <a:rPr lang="ru-RU" dirty="0" smtClean="0"/>
            </a:br>
            <a:r>
              <a:rPr lang="ru-RU" dirty="0" smtClean="0"/>
              <a:t>типы </a:t>
            </a:r>
            <a:br>
              <a:rPr lang="ru-RU" dirty="0" smtClean="0"/>
            </a:br>
            <a:r>
              <a:rPr lang="ru-RU" dirty="0" smtClean="0"/>
              <a:t>и особенности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252520" y="548680"/>
            <a:ext cx="76921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9252520" y="764704"/>
            <a:ext cx="77155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636" y="188640"/>
            <a:ext cx="1972306" cy="2065775"/>
          </a:xfr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476764"/>
            <a:ext cx="2355726" cy="31409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7435">
            <a:off x="336825" y="354540"/>
            <a:ext cx="2016224" cy="2016224"/>
          </a:xfrm>
          <a:prstGeom prst="rect">
            <a:avLst/>
          </a:prstGeom>
        </p:spPr>
      </p:pic>
      <p:pic>
        <p:nvPicPr>
          <p:cNvPr id="28" name="Объект 27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52" y="2707589"/>
            <a:ext cx="2282432" cy="3991061"/>
          </a:xfrm>
        </p:spPr>
      </p:pic>
      <p:sp>
        <p:nvSpPr>
          <p:cNvPr id="29" name="TextBox 28"/>
          <p:cNvSpPr txBox="1"/>
          <p:nvPr/>
        </p:nvSpPr>
        <p:spPr>
          <a:xfrm>
            <a:off x="2339752" y="47667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«Личность – та же Вселенная: глубокая, таинственная, неисчерпаемая» </a:t>
            </a:r>
            <a:endParaRPr lang="ru-RU" dirty="0" smtClean="0"/>
          </a:p>
          <a:p>
            <a:pPr algn="r"/>
            <a:r>
              <a:rPr lang="ru-RU" dirty="0" err="1" smtClean="0"/>
              <a:t>И.Ефремов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102593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НАПРЯЖЕННЫЕ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639762"/>
          </a:xfrm>
        </p:spPr>
        <p:txBody>
          <a:bodyPr/>
          <a:lstStyle/>
          <a:p>
            <a:r>
              <a:rPr lang="ru-RU" dirty="0" smtClean="0"/>
              <a:t>Сова из «Винни-Пуха»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756576" y="404664"/>
            <a:ext cx="1007604" cy="288032"/>
          </a:xfrm>
        </p:spPr>
        <p:txBody>
          <a:bodyPr>
            <a:normAutofit fontScale="62500" lnSpcReduction="2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485740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Слабые места: </a:t>
            </a:r>
            <a:r>
              <a:rPr lang="ru-RU" b="1" dirty="0" smtClean="0"/>
              <a:t>Их общение в группе, коллективе, семье часто сопровождается недовольством, обидами, конфликтами. Хуже всего напряженные переносят ситуации, где, как им кажется, ущемляют их интересы. Трудности их подстерегают и в случаях, когда в их руках оказывается слишком большая власть. 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Отрицательные стороны: </a:t>
            </a:r>
          </a:p>
          <a:p>
            <a:r>
              <a:rPr lang="ru-RU" b="1" dirty="0" smtClean="0"/>
              <a:t>Им приходится затрачивать специальные усилия, чтобы контролировать свои эмоции. Повышенная забота о себе. Нетерпимость. Критичность и порой грубость. Стремление командовать. Высокое самомнение с принижением ценности вашей личности. Неоправданная ревность, конфликтность.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5535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НАПРЯЖЕННЫЕ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96752"/>
            <a:ext cx="4040188" cy="639762"/>
          </a:xfrm>
        </p:spPr>
        <p:txBody>
          <a:bodyPr/>
          <a:lstStyle/>
          <a:p>
            <a:r>
              <a:rPr lang="ru-RU" dirty="0" smtClean="0"/>
              <a:t>Кот </a:t>
            </a:r>
            <a:r>
              <a:rPr lang="ru-RU" dirty="0" err="1" smtClean="0"/>
              <a:t>Матроскин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252520" y="332656"/>
            <a:ext cx="1152128" cy="216024"/>
          </a:xfrm>
        </p:spPr>
        <p:txBody>
          <a:bodyPr>
            <a:normAutofit fontScale="40000" lnSpcReduction="2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643306" y="1000108"/>
            <a:ext cx="5143535" cy="564360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Дети, </a:t>
            </a:r>
            <a:r>
              <a:rPr lang="ru-RU" sz="1600" b="1" dirty="0" smtClean="0">
                <a:solidFill>
                  <a:srgbClr val="0000FF"/>
                </a:solidFill>
              </a:rPr>
              <a:t>подростки:</a:t>
            </a:r>
            <a:r>
              <a:rPr lang="ru-RU" sz="1600" b="1" dirty="0" smtClean="0"/>
              <a:t> Признаки напряженного характера обнаруживаются рано — периодические расстройства настроения, агрессивность, упрямство. В играх со сверстниками любят командовать, окружают себя более слабыми. Вступать в борьбу с носителем напряженного типа характера, даже если это собственный ребенок, бесполезно. 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Воспитание:</a:t>
            </a:r>
            <a:r>
              <a:rPr lang="ru-RU" sz="1600" b="1" dirty="0" smtClean="0"/>
              <a:t> Их надо поддерживать во всех начинаниях, развивать их интересы, увлекать активными занятиями. Для такого ребенка очень важен личный успех. Нужно постоянно учить их заботиться об окружающих, думать о них, сочувствовать им. Необходимы усиленный контроль за аффектами и помощь в </a:t>
            </a:r>
            <a:r>
              <a:rPr lang="ru-RU" sz="1600" b="1" dirty="0" smtClean="0"/>
              <a:t>развитии чувства </a:t>
            </a:r>
            <a:r>
              <a:rPr lang="ru-RU" sz="1600" b="1" dirty="0" smtClean="0"/>
              <a:t>общности с другими людьми. </a:t>
            </a:r>
            <a:r>
              <a:rPr lang="ru-RU" sz="1600" b="1" i="1" u="sng" dirty="0" smtClean="0"/>
              <a:t>Особенно важно, чтобы родитель занял позицию мягкой силы: решительное слово остается за родителем, оно не обсуждается. Родитель говорит о своем решении спокойно, без криков, но свое слово никогда не меняет. С другой стороны, он умеет сочувственно выслушать ребенка и принять его </a:t>
            </a:r>
            <a:r>
              <a:rPr lang="ru-RU" sz="1600" b="1" i="1" u="sng" dirty="0" smtClean="0"/>
              <a:t>позиции.</a:t>
            </a:r>
            <a:endParaRPr lang="ru-RU" sz="1600" b="1" i="1" u="sng" dirty="0" smtClean="0"/>
          </a:p>
          <a:p>
            <a:endParaRPr lang="ru-RU" sz="16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61" y="2174875"/>
            <a:ext cx="2963466" cy="3951288"/>
          </a:xfrm>
        </p:spPr>
      </p:pic>
    </p:spTree>
    <p:extLst>
      <p:ext uri="{BB962C8B-B14F-4D97-AF65-F5344CB8AC3E}">
        <p14:creationId xmlns="" xmlns:p14="http://schemas.microsoft.com/office/powerpoint/2010/main" val="17360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ТРЕВОЖНЫЕ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96752"/>
            <a:ext cx="4040188" cy="639762"/>
          </a:xfrm>
        </p:spPr>
        <p:txBody>
          <a:bodyPr/>
          <a:lstStyle/>
          <a:p>
            <a:r>
              <a:rPr lang="ru-RU" dirty="0" smtClean="0"/>
              <a:t>Ёжик - </a:t>
            </a:r>
            <a:r>
              <a:rPr lang="ru-RU" dirty="0" err="1" smtClean="0"/>
              <a:t>смешарик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8" y="2060848"/>
            <a:ext cx="3617652" cy="406531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252520" y="332656"/>
            <a:ext cx="100811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786182" y="1071546"/>
            <a:ext cx="5357818" cy="564360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00FF"/>
                </a:solidFill>
              </a:rPr>
              <a:t>. Повышенная чувствительность и нервно-психическая слабость.</a:t>
            </a:r>
          </a:p>
          <a:p>
            <a:pPr marL="0" indent="0">
              <a:buNone/>
            </a:pPr>
            <a:r>
              <a:rPr lang="ru-RU" sz="1800" b="1" dirty="0" smtClean="0"/>
              <a:t>Подтипы:</a:t>
            </a:r>
          </a:p>
          <a:p>
            <a:pPr lvl="0"/>
            <a:r>
              <a:rPr lang="ru-RU" sz="1800" b="1" dirty="0" err="1" smtClean="0">
                <a:solidFill>
                  <a:srgbClr val="C00000"/>
                </a:solidFill>
              </a:rPr>
              <a:t>психоастеники</a:t>
            </a:r>
            <a:r>
              <a:rPr lang="ru-RU" sz="1800" b="1" dirty="0" smtClean="0"/>
              <a:t>. Тревога за будущее</a:t>
            </a:r>
          </a:p>
          <a:p>
            <a:pPr lvl="0"/>
            <a:r>
              <a:rPr lang="ru-RU" sz="1800" b="1" dirty="0" smtClean="0">
                <a:solidFill>
                  <a:srgbClr val="C00000"/>
                </a:solidFill>
              </a:rPr>
              <a:t>неврастеники</a:t>
            </a:r>
            <a:r>
              <a:rPr lang="ru-RU" sz="1800" b="1" dirty="0" smtClean="0"/>
              <a:t>. Озабочены своим здоровьем</a:t>
            </a:r>
          </a:p>
          <a:p>
            <a:pPr lvl="0"/>
            <a:r>
              <a:rPr lang="ru-RU" sz="1800" b="1" dirty="0" err="1" smtClean="0">
                <a:solidFill>
                  <a:srgbClr val="C00000"/>
                </a:solidFill>
              </a:rPr>
              <a:t>сенситив</a:t>
            </a:r>
            <a:r>
              <a:rPr lang="ru-RU" sz="1800" b="1" dirty="0" smtClean="0"/>
              <a:t>. Высокие моральные требования, особенно к себе</a:t>
            </a:r>
          </a:p>
          <a:p>
            <a:r>
              <a:rPr lang="ru-RU" sz="1800" b="1" dirty="0" smtClean="0">
                <a:solidFill>
                  <a:srgbClr val="0000FF"/>
                </a:solidFill>
              </a:rPr>
              <a:t>Эмоции, поведение, работа, общение:</a:t>
            </a:r>
            <a:r>
              <a:rPr lang="ru-RU" sz="1800" b="1" dirty="0" smtClean="0"/>
              <a:t> В комплекс их переживаний входят всевозможные страхи и опасения: боязнь не справиться с работой, страх перед будущим, беспокойство за </a:t>
            </a:r>
            <a:r>
              <a:rPr lang="ru-RU" sz="1800" b="1" dirty="0" smtClean="0"/>
              <a:t>жизнь и</a:t>
            </a:r>
            <a:r>
              <a:rPr lang="ru-RU" sz="1800" b="1" u="sng" dirty="0" smtClean="0"/>
              <a:t> </a:t>
            </a:r>
            <a:r>
              <a:rPr lang="ru-RU" sz="1800" b="1" dirty="0" smtClean="0"/>
              <a:t>здоровье </a:t>
            </a:r>
            <a:r>
              <a:rPr lang="ru-RU" sz="1800" b="1" dirty="0" smtClean="0"/>
              <a:t>своих близких, повышенные моральные требования к себе. Это тихие, застенчивые люди. Внешне напоминают замкнутых, но отличаются эмоциональной теплотой. Привязываются к близким, готовы им доверять и делиться своими </a:t>
            </a:r>
            <a:r>
              <a:rPr lang="ru-RU" sz="1800" b="1" dirty="0" smtClean="0"/>
              <a:t>переживаниями Не </a:t>
            </a:r>
            <a:r>
              <a:rPr lang="ru-RU" sz="1800" b="1" dirty="0" smtClean="0"/>
              <a:t>склонны идти на риск.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4580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ТРЕВОЖНЫЕ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639762"/>
          </a:xfrm>
        </p:spPr>
        <p:txBody>
          <a:bodyPr/>
          <a:lstStyle/>
          <a:p>
            <a:r>
              <a:rPr lang="ru-RU" dirty="0" smtClean="0"/>
              <a:t>Пятачок </a:t>
            </a:r>
            <a:r>
              <a:rPr lang="ru-RU" dirty="0" smtClean="0"/>
              <a:t>из «Винни-Пуха»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396536" y="404664"/>
            <a:ext cx="586408" cy="16569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00496" y="1340768"/>
            <a:ext cx="4686305" cy="478539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Слабые места: </a:t>
            </a:r>
            <a:r>
              <a:rPr lang="ru-RU" b="1" dirty="0" smtClean="0"/>
              <a:t>Это все ситуации, которые создают нагрузку на их нервно-психическую слабость и истощаемость, на чрезмерную ответственность, ранимость и раздражительность, на повышенную склонность к тревогам и страхам, на недовольство собой и пониженную самооценку. Боятся публичного осуждения.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Сильные </a:t>
            </a:r>
            <a:r>
              <a:rPr lang="ru-RU" b="1" dirty="0" smtClean="0">
                <a:solidFill>
                  <a:srgbClr val="0000FF"/>
                </a:solidFill>
              </a:rPr>
              <a:t>стороны</a:t>
            </a:r>
            <a:r>
              <a:rPr lang="ru-RU" b="1" dirty="0" smtClean="0">
                <a:solidFill>
                  <a:srgbClr val="0000FF"/>
                </a:solidFill>
              </a:rPr>
              <a:t>: </a:t>
            </a:r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b="1" dirty="0" smtClean="0"/>
              <a:t>интеллигентны</a:t>
            </a:r>
            <a:r>
              <a:rPr lang="ru-RU" b="1" dirty="0" smtClean="0"/>
              <a:t>, совестливы, отзывчивы, мягки в обращении, ответственны. Они по-своему болеют за нужды человечества.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3073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4969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ТРЕВОЖНЫЕ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468544" y="836712"/>
            <a:ext cx="1303884" cy="36004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9144000" y="1484784"/>
            <a:ext cx="1594520" cy="21602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1560" y="1412776"/>
            <a:ext cx="8280919" cy="50405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Дети, подростки, воспитание: </a:t>
            </a:r>
            <a:r>
              <a:rPr lang="ru-RU" dirty="0" smtClean="0"/>
              <a:t>Это тихие, застенчивые, послушные дети. Они чувствительны, тревожны, многого боятся: темноты, чужой обстановки, незнакомых людей. Такие дети могут часто болеть. Шумные компании сверстников в </a:t>
            </a:r>
            <a:r>
              <a:rPr lang="ru-RU" dirty="0" err="1" smtClean="0"/>
              <a:t>дет.саду</a:t>
            </a:r>
            <a:r>
              <a:rPr lang="ru-RU" dirty="0" smtClean="0"/>
              <a:t> и школе таких детей не привлекают. Они предпочитают тихие занятия. В школе они учатся старательно, не склонны нарушать правила, рваться на свободу. Такие дети нуждаются в щадящем режиме, эмоциональном тепле. Важно помнить об их чувствительности и потребности во внимании. С другой стороны, не следует перегибать в другую сторону — тревожно их лелеять, изготавливая «профессиональных больных». Будьте осторожны с завышенными ожиданиями. Меньше всего тревожные дети нуждаются в наказаниях. Если тревожный ребенок плохо себя ведет, возможно, ему просто не хватает вашего тепла. Наказание для таких детей ведет к еще большему снижению самооценки. Очень важны позитивные отклики на их достижения, старательность, их душевные движения.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76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ДЕМОНСТРАТИВНЫЕ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Кар </a:t>
            </a:r>
            <a:r>
              <a:rPr lang="ru-RU" dirty="0" err="1" smtClean="0"/>
              <a:t>Карыч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10188624" y="260648"/>
            <a:ext cx="370384" cy="216024"/>
          </a:xfrm>
        </p:spPr>
        <p:txBody>
          <a:bodyPr>
            <a:normAutofit fontScale="40000" lnSpcReduction="2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Демонстративные. Постоянно быть в центре внимания, </a:t>
            </a:r>
          </a:p>
          <a:p>
            <a:r>
              <a:rPr lang="ru-RU" b="1" dirty="0"/>
              <a:t>крайний эгоцентризм.</a:t>
            </a:r>
          </a:p>
          <a:p>
            <a:r>
              <a:rPr lang="ru-RU" b="1" dirty="0"/>
              <a:t>Общение, эмоции, поведение: </a:t>
            </a:r>
            <a:r>
              <a:rPr lang="ru-RU" dirty="0"/>
              <a:t>Много и охотно общаются. Всегда стремятся казаться больше, чем есть на самом деле; остро реагируют на события, которые задевают их лично; умеют манипулировать окружающими при помощи своих эмоций; склонность ко лжи и мифотворчеству; незрелое мышление.</a:t>
            </a:r>
          </a:p>
          <a:p>
            <a:r>
              <a:rPr lang="ru-RU" b="1" dirty="0"/>
              <a:t>Социальное положение: </a:t>
            </a:r>
            <a:r>
              <a:rPr lang="ru-RU" dirty="0"/>
              <a:t>Их много среди актеров, артистов, журналистов, моделей; Часто в гуще событий; к серьезному труду не склонны; позиция «непризнанного гения»; непостоянны в деловых и личных отношениях.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412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ДЕМОНСТРАТИВНЫЕ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639762"/>
          </a:xfrm>
        </p:spPr>
        <p:txBody>
          <a:bodyPr/>
          <a:lstStyle/>
          <a:p>
            <a:pPr algn="ctr"/>
            <a:r>
              <a:rPr lang="ru-RU" dirty="0" err="1" smtClean="0"/>
              <a:t>Тигруля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772816"/>
            <a:ext cx="3584699" cy="457511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149309" y="404664"/>
            <a:ext cx="1296144" cy="21602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929059" y="1285860"/>
            <a:ext cx="4757742" cy="4840303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rgbClr val="0000FF"/>
                </a:solidFill>
                <a:hlinkClick r:id="rId3"/>
              </a:rPr>
              <a:t>Семья</a:t>
            </a:r>
            <a:r>
              <a:rPr lang="ru-RU" b="1" dirty="0" smtClean="0">
                <a:solidFill>
                  <a:srgbClr val="0000FF"/>
                </a:solidFill>
              </a:rPr>
              <a:t>, отношения</a:t>
            </a:r>
            <a:r>
              <a:rPr lang="ru-RU" b="1" dirty="0" smtClean="0">
                <a:solidFill>
                  <a:srgbClr val="0000FF"/>
                </a:solidFill>
              </a:rPr>
              <a:t>:</a:t>
            </a:r>
          </a:p>
          <a:p>
            <a:r>
              <a:rPr lang="ru-RU" b="1" dirty="0" smtClean="0"/>
              <a:t> </a:t>
            </a:r>
            <a:r>
              <a:rPr lang="ru-RU" dirty="0" smtClean="0"/>
              <a:t>С демонстративным партнером приходится поступать так же, как с капризным ребенком: любить, но не поддаваться на эмоциональные провокации и помнить о себе; природой «приговорены» быть яркими больше, чем теплыми.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Положительные стороны:</a:t>
            </a:r>
            <a:r>
              <a:rPr lang="ru-RU" dirty="0" smtClean="0"/>
              <a:t> Они всюду вносят оживление и юмор, компенсируя молчаливость одних, сдержанность или застенчивость других; особенно полно их талант раскрывается на сцене.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6691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Демонстративные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96752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Мама Дяди Фёдора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464496" cy="478539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9540552" y="404664"/>
            <a:ext cx="1050032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9124" y="1196752"/>
            <a:ext cx="4462339" cy="537552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Дети, подростки, воспитание: </a:t>
            </a:r>
            <a:r>
              <a:rPr lang="ru-RU" b="1" dirty="0" smtClean="0"/>
              <a:t>С начала школы возникают проблемы, связанные с нежеланием упорно трудиться. Отношения с одноклассниками неспокойные. Они наполнены острыми переживаниями соперничества, ревности, обиды за невнимание, отказы дружить. В младших классах они нередко берут на себя роль «клоуна» или «шута», надеясь тем самым завоевать авторитет и симпатии.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Как воспитать такого ребенка? </a:t>
            </a:r>
            <a:r>
              <a:rPr lang="ru-RU" b="1" dirty="0" smtClean="0"/>
              <a:t>Похвала должна быть строго дозирована; высказывать ему свое одобрение только когда он трудится упорно и добросовестно. Ни за что не уступать его плачу и крикам, которые он устраивает в ответ на запрет или отказ в выполнении его желаний. Преодолевать его эгоцентризм — неустанно обращать его внимание на других.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Случаи крайней </a:t>
            </a:r>
            <a:r>
              <a:rPr lang="ru-RU" b="1" dirty="0" smtClean="0">
                <a:solidFill>
                  <a:srgbClr val="0000FF"/>
                </a:solidFill>
              </a:rPr>
              <a:t>выраженности</a:t>
            </a:r>
            <a:r>
              <a:rPr lang="ru-RU" b="1" dirty="0" smtClean="0">
                <a:solidFill>
                  <a:srgbClr val="0000FF"/>
                </a:solidFill>
              </a:rPr>
              <a:t>:</a:t>
            </a:r>
            <a:r>
              <a:rPr lang="ru-RU" b="1" dirty="0" smtClean="0"/>
              <a:t> </a:t>
            </a:r>
            <a:endParaRPr lang="ru-RU" b="1" dirty="0" smtClean="0"/>
          </a:p>
          <a:p>
            <a:r>
              <a:rPr lang="ru-RU" b="1" dirty="0" smtClean="0"/>
              <a:t>аферисты</a:t>
            </a:r>
            <a:r>
              <a:rPr lang="ru-RU" b="1" dirty="0" smtClean="0"/>
              <a:t>, лгуны.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460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Эмоционально-лабильные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Нюша - </a:t>
            </a:r>
            <a:r>
              <a:rPr lang="ru-RU" dirty="0" err="1" smtClean="0"/>
              <a:t>смещарик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41" y="2174875"/>
            <a:ext cx="377250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9324528" y="332656"/>
            <a:ext cx="576064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43373" y="1196752"/>
            <a:ext cx="4543428" cy="52326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      </a:t>
            </a:r>
            <a:r>
              <a:rPr lang="ru-RU" b="1" dirty="0">
                <a:solidFill>
                  <a:srgbClr val="0000FF"/>
                </a:solidFill>
              </a:rPr>
              <a:t>Люди настроения, оно может меняться несколько раз в день.</a:t>
            </a:r>
          </a:p>
          <a:p>
            <a:pPr>
              <a:buNone/>
            </a:pPr>
            <a:r>
              <a:rPr lang="ru-RU" b="1" dirty="0">
                <a:solidFill>
                  <a:srgbClr val="0000FF"/>
                </a:solidFill>
              </a:rPr>
              <a:t/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Общение, эмоции, социум</a:t>
            </a:r>
            <a:r>
              <a:rPr lang="ru-RU" b="1" dirty="0" smtClean="0">
                <a:solidFill>
                  <a:srgbClr val="0000FF"/>
                </a:solidFill>
              </a:rPr>
              <a:t>:</a:t>
            </a:r>
          </a:p>
          <a:p>
            <a:pPr>
              <a:buNone/>
            </a:pPr>
            <a:r>
              <a:rPr lang="ru-RU" b="1" dirty="0">
                <a:solidFill>
                  <a:srgbClr val="0000FF"/>
                </a:solidFill>
              </a:rPr>
              <a:t> </a:t>
            </a:r>
            <a:r>
              <a:rPr lang="ru-RU" b="1" dirty="0" smtClean="0">
                <a:solidFill>
                  <a:srgbClr val="0000FF"/>
                </a:solidFill>
              </a:rPr>
              <a:t>      </a:t>
            </a:r>
            <a:r>
              <a:rPr lang="ru-RU" b="1" dirty="0" smtClean="0"/>
              <a:t>Очень </a:t>
            </a:r>
            <a:r>
              <a:rPr lang="ru-RU" b="1" dirty="0"/>
              <a:t>эмоциональны; тепло привязываются к друзьям и близким, сохраняют им верность и преданность. Одновременно они сами нуждаются в поддержке и знаках внимания. Такой человек незаменим в роли эмоционального регулятора отношений и общего климата в семье и команде. При всей их мягкости и готовности жертвовать своими интересами все-таки дают отпор, когда дело доходит до особенно циничной эксплуатации.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847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Эмоционально-лабильные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Пин</a:t>
            </a:r>
            <a:r>
              <a:rPr lang="ru-RU" sz="2800" dirty="0" smtClean="0"/>
              <a:t> - </a:t>
            </a:r>
            <a:r>
              <a:rPr lang="ru-RU" sz="2800" dirty="0" err="1" smtClean="0"/>
              <a:t>смешарик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2143116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252520" y="1124744"/>
            <a:ext cx="1378496" cy="23770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     Слабые места:</a:t>
            </a:r>
          </a:p>
          <a:p>
            <a:pPr>
              <a:buNone/>
            </a:pP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 smtClean="0">
                <a:solidFill>
                  <a:srgbClr val="0000FF"/>
                </a:solidFill>
              </a:rPr>
              <a:t>     </a:t>
            </a:r>
            <a:r>
              <a:rPr lang="ru-RU" b="1" dirty="0" smtClean="0"/>
              <a:t>Им </a:t>
            </a:r>
            <a:r>
              <a:rPr lang="ru-RU" b="1" dirty="0" smtClean="0"/>
              <a:t>тяжела атмосфера недоброжелательности и критики. Больше всего для них непереносимы потеря близкого или эмоциональное отвержение со стороны близких. Во всех невзгодах и неприятностях они винят себя; легко поддаются на манипуляции.</a:t>
            </a:r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5933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ГИПЕРТИМЫ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Биби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11526"/>
            <a:ext cx="4040188" cy="307798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641080" y="357166"/>
            <a:ext cx="45719" cy="642942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71935" y="1357298"/>
            <a:ext cx="4614866" cy="476886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Подвижные</a:t>
            </a:r>
            <a:r>
              <a:rPr lang="ru-RU" b="1" dirty="0"/>
              <a:t>, энергичные, обращенные к миру люди. У них обычно приподнятое настроение, здоровый сон, хороший аппетит.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Сильные </a:t>
            </a:r>
            <a:r>
              <a:rPr lang="ru-RU" b="1" dirty="0">
                <a:solidFill>
                  <a:srgbClr val="0000FF"/>
                </a:solidFill>
              </a:rPr>
              <a:t>стороны</a:t>
            </a:r>
            <a:r>
              <a:rPr lang="ru-RU" dirty="0">
                <a:solidFill>
                  <a:srgbClr val="0000FF"/>
                </a:solidFill>
              </a:rPr>
              <a:t>: </a:t>
            </a:r>
            <a:r>
              <a:rPr lang="ru-RU" b="1" dirty="0"/>
              <a:t>Благодаря постоянному интересу к внешним событиям и другим людям, у </a:t>
            </a:r>
            <a:r>
              <a:rPr lang="ru-RU" b="1" dirty="0" err="1"/>
              <a:t>гипертимов</a:t>
            </a:r>
            <a:r>
              <a:rPr lang="ru-RU" b="1" dirty="0"/>
              <a:t> развивается наблюдательность, практический ум, конкретное и реалистичное мышление. Они хорошо ориентируются в обстановке, проявляют решимость в сложных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62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Эмоционально-лабильные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Дядя Фёдор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9468544" y="548680"/>
            <a:ext cx="5144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1961" y="1124744"/>
            <a:ext cx="4474840" cy="5400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Дети, подростки, воспитание:</a:t>
            </a:r>
            <a:r>
              <a:rPr lang="ru-RU" b="1" dirty="0" smtClean="0"/>
              <a:t> 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</a:t>
            </a:r>
            <a:r>
              <a:rPr lang="ru-RU" b="1" dirty="0" smtClean="0"/>
              <a:t>Такие </a:t>
            </a:r>
            <a:r>
              <a:rPr lang="ru-RU" b="1" dirty="0" smtClean="0"/>
              <a:t>дети очень зависят от того, насколько доброжелательны к ним домашние; они сразу чувствуют холодность, давление или недовольство взрослых; очень характерно для детей этого типа стремление завести какое-нибудь домашнее животное, особенно собаку. Самочувствие и даже успеваемость таких детей зависят и от семейной обстановки, и от взаимоотношений со сверстниками и учителями. Увлечения непостоянны, как и настроение.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2816"/>
            <a:ext cx="3970784" cy="4464496"/>
          </a:xfrm>
        </p:spPr>
      </p:pic>
    </p:spTree>
    <p:extLst>
      <p:ext uri="{BB962C8B-B14F-4D97-AF65-F5344CB8AC3E}">
        <p14:creationId xmlns="" xmlns:p14="http://schemas.microsoft.com/office/powerpoint/2010/main" val="3781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Неустойчивые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040188" cy="639762"/>
          </a:xfrm>
        </p:spPr>
        <p:txBody>
          <a:bodyPr/>
          <a:lstStyle/>
          <a:p>
            <a:pPr algn="ctr"/>
            <a:r>
              <a:rPr lang="ru-RU" dirty="0" err="1" smtClean="0"/>
              <a:t>Крош</a:t>
            </a:r>
            <a:r>
              <a:rPr lang="ru-RU" dirty="0" smtClean="0"/>
              <a:t> - </a:t>
            </a:r>
            <a:r>
              <a:rPr lang="ru-RU" dirty="0" err="1" smtClean="0"/>
              <a:t>смешарик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540552" y="620688"/>
            <a:ext cx="1017439" cy="144016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28993" y="1285860"/>
            <a:ext cx="5257808" cy="484030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Тяга </a:t>
            </a:r>
            <a:r>
              <a:rPr lang="ru-RU" b="1" dirty="0">
                <a:solidFill>
                  <a:srgbClr val="0000FF"/>
                </a:solidFill>
              </a:rPr>
              <a:t>к удовольствиям при полном отсутствии желания трудиться.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Поведение</a:t>
            </a:r>
            <a:r>
              <a:rPr lang="ru-RU" b="1" dirty="0">
                <a:solidFill>
                  <a:srgbClr val="C00000"/>
                </a:solidFill>
              </a:rPr>
              <a:t>, взаимоотношения: 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/>
              <a:t>     Такой </a:t>
            </a:r>
            <a:r>
              <a:rPr lang="ru-RU" b="1" dirty="0"/>
              <a:t>тип характера обнаруживается с самого детства. Эти дети непослушны, </a:t>
            </a:r>
            <a:r>
              <a:rPr lang="ru-RU" b="1" dirty="0" err="1"/>
              <a:t>неорганизованы</a:t>
            </a:r>
            <a:r>
              <a:rPr lang="ru-RU" b="1" dirty="0"/>
              <a:t>, плохо усваивают правила поведения, не поддаются моральному воспитанию. Беды и заботы близких их не трогают. В романтических отношениях ограничиваются легким флиртом, их чувства поверхностны и недолговечны.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4433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Неустойчивые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642942"/>
          </a:xfrm>
        </p:spPr>
        <p:txBody>
          <a:bodyPr/>
          <a:lstStyle/>
          <a:p>
            <a:pPr algn="ctr"/>
            <a:r>
              <a:rPr lang="ru-RU" dirty="0" smtClean="0"/>
              <a:t>Крошка </a:t>
            </a:r>
            <a:r>
              <a:rPr lang="ru-RU" dirty="0" err="1" smtClean="0"/>
              <a:t>Ру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47" y="2174875"/>
            <a:ext cx="3041294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178889" y="692696"/>
            <a:ext cx="946448" cy="16569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041775" cy="4483113"/>
          </a:xfrm>
        </p:spPr>
        <p:txBody>
          <a:bodyPr/>
          <a:lstStyle/>
          <a:p>
            <a:r>
              <a:rPr lang="ru-RU" b="1" dirty="0" smtClean="0"/>
              <a:t>Жизнь их зависит от атмосферы, в которой они оказываются, им необходим контроль. Если только контроль ослабляется, они тут же сходят с рельсов.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02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Конформные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</p:spPr>
        <p:txBody>
          <a:bodyPr/>
          <a:lstStyle/>
          <a:p>
            <a:pPr algn="ctr"/>
            <a:r>
              <a:rPr lang="ru-RU" dirty="0" err="1" smtClean="0"/>
              <a:t>Совунья</a:t>
            </a:r>
            <a:r>
              <a:rPr lang="ru-RU" dirty="0" smtClean="0"/>
              <a:t> - </a:t>
            </a:r>
            <a:r>
              <a:rPr lang="ru-RU" dirty="0" err="1" smtClean="0"/>
              <a:t>смешарик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31" y="2174875"/>
            <a:ext cx="3669926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9324528" y="404664"/>
            <a:ext cx="80243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71935" y="1196752"/>
            <a:ext cx="4614866" cy="4929411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Живут </a:t>
            </a:r>
            <a:r>
              <a:rPr lang="ru-RU" b="1" dirty="0">
                <a:solidFill>
                  <a:srgbClr val="C00000"/>
                </a:solidFill>
              </a:rPr>
              <a:t>и стремятся жить как все.</a:t>
            </a:r>
          </a:p>
          <a:p>
            <a:r>
              <a:rPr lang="ru-RU" b="1" dirty="0" smtClean="0">
                <a:solidFill>
                  <a:srgbClr val="0000FF"/>
                </a:solidFill>
              </a:rPr>
              <a:t>Базисные </a:t>
            </a:r>
            <a:r>
              <a:rPr lang="ru-RU" b="1" dirty="0">
                <a:solidFill>
                  <a:srgbClr val="0000FF"/>
                </a:solidFill>
              </a:rPr>
              <a:t>свойства:</a:t>
            </a:r>
            <a:r>
              <a:rPr lang="ru-RU" b="1" dirty="0"/>
              <a:t> 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</a:t>
            </a:r>
            <a:r>
              <a:rPr lang="ru-RU" b="1" dirty="0" smtClean="0"/>
              <a:t>Все</a:t>
            </a:r>
            <a:r>
              <a:rPr lang="ru-RU" b="1" dirty="0"/>
              <a:t>, что передается по масс-медиа, воспринимается ими как истина. Это люди с ограниченным кругозором и средним интеллектом, поэтому попадают под «гипноз» массовой культуры. Они боятся всяких перемен и готовы скорее жаловаться на судьбу или обстоятельства, чем что-либо менять.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493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Конформные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Папа Дяди Фёдора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252520" y="260648"/>
            <a:ext cx="720079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48574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Положительные свойства: </a:t>
            </a:r>
            <a:endParaRPr lang="ru-RU" b="1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</a:t>
            </a:r>
            <a:r>
              <a:rPr lang="ru-RU" b="1" dirty="0" smtClean="0"/>
              <a:t>Имеют </a:t>
            </a:r>
            <a:r>
              <a:rPr lang="ru-RU" b="1" dirty="0" smtClean="0"/>
              <a:t>важную социальную функцию: они обеспечивают стабильность общества. Хранители традиций.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Семейная жизнь: 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</a:t>
            </a:r>
            <a:r>
              <a:rPr lang="ru-RU" b="1" dirty="0" smtClean="0"/>
              <a:t>Заботливы</a:t>
            </a:r>
            <a:r>
              <a:rPr lang="ru-RU" b="1" dirty="0" smtClean="0"/>
              <a:t>, уравновешенны, бесконфликтны. Умеют создать уют, терпеливо воспитывать детей, смягчать «острые углы» характера домочадцев. Хорошие семьянины.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580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97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ГИПЕРТИМЫ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4040188" cy="648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Винни Пух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1772816"/>
            <a:ext cx="6228184" cy="424847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8501090" y="214290"/>
            <a:ext cx="7143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71935" y="1357298"/>
            <a:ext cx="4614866" cy="4768865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rgbClr val="00B050"/>
                </a:solidFill>
              </a:rPr>
              <a:t>Общение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  <a:r>
              <a:rPr lang="ru-RU" b="1" dirty="0"/>
              <a:t> Дар общения. Легко знакомятся, быстро идут на контакт, завоевывают доверие. Думают они тоже вслух.</a:t>
            </a:r>
          </a:p>
          <a:p>
            <a:r>
              <a:rPr lang="ru-RU" b="1" u="sng" dirty="0">
                <a:solidFill>
                  <a:srgbClr val="0000FF"/>
                </a:solidFill>
              </a:rPr>
              <a:t>Занятия </a:t>
            </a:r>
            <a:r>
              <a:rPr lang="ru-RU" b="1" u="sng" dirty="0" smtClean="0">
                <a:solidFill>
                  <a:srgbClr val="0000FF"/>
                </a:solidFill>
              </a:rPr>
              <a:t>и </a:t>
            </a:r>
            <a:r>
              <a:rPr lang="ru-RU" b="1" u="sng" dirty="0">
                <a:solidFill>
                  <a:srgbClr val="0000FF"/>
                </a:solidFill>
              </a:rPr>
              <a:t> </a:t>
            </a:r>
            <a:r>
              <a:rPr lang="ru-RU" b="1" u="sng" dirty="0">
                <a:solidFill>
                  <a:srgbClr val="0000FF"/>
                </a:solidFill>
                <a:hlinkClick r:id="rId3"/>
              </a:rPr>
              <a:t>работа</a:t>
            </a:r>
            <a:r>
              <a:rPr lang="ru-RU" b="1" dirty="0"/>
              <a:t>: Инициативны, все время что-то придумывают. Переменчивы в намерениях и увлечениях. Меньше всего переносят монотонность и пассивное ожидание. Свойственно стремление к свободе и самостоятельности.</a:t>
            </a:r>
          </a:p>
          <a:p>
            <a:r>
              <a:rPr lang="ru-RU" b="1" u="sng" dirty="0">
                <a:solidFill>
                  <a:srgbClr val="FF0000"/>
                </a:solidFill>
              </a:rPr>
              <a:t>Эмоции:</a:t>
            </a:r>
            <a:r>
              <a:rPr lang="ru-RU" b="1" dirty="0"/>
              <a:t> Вспыльчивы, но быстро отходят. Не свойственно задумываться о чувствах других.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25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ГИПЕРТИМЫ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Шарик из Простоквашино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50" y="2276872"/>
            <a:ext cx="3053770" cy="384929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740352" y="404664"/>
            <a:ext cx="1233463" cy="27972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1960" y="1196752"/>
            <a:ext cx="4608511" cy="4896544"/>
          </a:xfrm>
        </p:spPr>
        <p:txBody>
          <a:bodyPr>
            <a:noAutofit/>
          </a:bodyPr>
          <a:lstStyle/>
          <a:p>
            <a:r>
              <a:rPr lang="ru-RU" sz="1700" b="1" dirty="0" smtClean="0">
                <a:solidFill>
                  <a:srgbClr val="0000FF"/>
                </a:solidFill>
              </a:rPr>
              <a:t>Слабые места:</a:t>
            </a:r>
            <a:r>
              <a:rPr lang="ru-RU" sz="1700" b="1" dirty="0" smtClean="0"/>
              <a:t> </a:t>
            </a:r>
            <a:r>
              <a:rPr lang="ru-RU" sz="1700" dirty="0" smtClean="0"/>
              <a:t>Их общительность бывает утомительна. Подвижность, живость, легкая переключаемость препятствуют эффективной работе там, где необходимы усидчивость и длительное сосредоточение. Легко проглядывают границу между дозволенным и недозволенным.</a:t>
            </a:r>
          </a:p>
          <a:p>
            <a:r>
              <a:rPr lang="ru-RU" sz="1700" b="1" dirty="0" smtClean="0">
                <a:solidFill>
                  <a:srgbClr val="00B0F0"/>
                </a:solidFill>
              </a:rPr>
              <a:t>Социальная ценность:</a:t>
            </a:r>
            <a:r>
              <a:rPr lang="ru-RU" sz="1700" dirty="0" smtClean="0"/>
              <a:t> Полезны там, где нужно вступать в широкие контакты с людьми, понимать их потребности, вовлекать в дело и заряжать энтузиазмом.</a:t>
            </a:r>
          </a:p>
          <a:p>
            <a:r>
              <a:rPr lang="ru-RU" sz="1700" dirty="0" smtClean="0">
                <a:solidFill>
                  <a:srgbClr val="FF0000"/>
                </a:solidFill>
              </a:rPr>
              <a:t>Воспитание: </a:t>
            </a:r>
            <a:r>
              <a:rPr lang="ru-RU" sz="1700" dirty="0" smtClean="0"/>
              <a:t>Ему нужно помогать организовывать себя, но следует делать это осторожно, чтобы не ущемлять потребность в самостоятельности. Хорошо делить с ним интересы, чтобы через совместные занятия дисциплинировать его и направлять активность.</a:t>
            </a:r>
            <a:endParaRPr lang="ru-RU" sz="1700" dirty="0"/>
          </a:p>
        </p:txBody>
      </p:sp>
    </p:spTree>
    <p:extLst>
      <p:ext uri="{BB962C8B-B14F-4D97-AF65-F5344CB8AC3E}">
        <p14:creationId xmlns="" xmlns:p14="http://schemas.microsoft.com/office/powerpoint/2010/main" val="404149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ГИПЕРТИМЫ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57200" y="357166"/>
            <a:ext cx="18571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714488"/>
            <a:ext cx="4040188" cy="4411675"/>
          </a:xfrm>
        </p:spPr>
        <p:txBody>
          <a:bodyPr/>
          <a:lstStyle/>
          <a:p>
            <a:r>
              <a:rPr lang="ru-RU" dirty="0"/>
              <a:t>положительные свойства - открытость, прямота, простота, инициативность, предприимчивость, гибкость, подвижность, быстрота реагирования, находчивость.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8429652" y="214290"/>
            <a:ext cx="25714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71612"/>
            <a:ext cx="4041775" cy="4554551"/>
          </a:xfrm>
        </p:spPr>
        <p:txBody>
          <a:bodyPr>
            <a:normAutofit/>
          </a:bodyPr>
          <a:lstStyle/>
          <a:p>
            <a:r>
              <a:rPr lang="ru-RU" dirty="0" smtClean="0"/>
              <a:t>отрицательные </a:t>
            </a:r>
            <a:r>
              <a:rPr lang="ru-RU" dirty="0"/>
              <a:t>свойства - нетактичность, бестактность, взбалмошность, </a:t>
            </a:r>
            <a:r>
              <a:rPr lang="ru-RU" dirty="0" err="1"/>
              <a:t>авантюричность</a:t>
            </a:r>
            <a:r>
              <a:rPr lang="ru-RU" dirty="0"/>
              <a:t>, переменчивость, нестабильность, ненадежность, нетерпеливость, опрометчивость.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62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ЗАМКНУТЫЕ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4040188" cy="639762"/>
          </a:xfrm>
        </p:spPr>
        <p:txBody>
          <a:bodyPr/>
          <a:lstStyle/>
          <a:p>
            <a:r>
              <a:rPr lang="ru-RU" dirty="0" err="1" smtClean="0"/>
              <a:t>Бараш</a:t>
            </a:r>
            <a:r>
              <a:rPr lang="ru-RU" dirty="0" smtClean="0"/>
              <a:t> - </a:t>
            </a:r>
            <a:r>
              <a:rPr lang="ru-RU" dirty="0" err="1" smtClean="0"/>
              <a:t>смешарик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H="1" flipV="1">
            <a:off x="8715402" y="0"/>
            <a:ext cx="231429" cy="28572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1960" y="1357298"/>
            <a:ext cx="4680519" cy="4768865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Закрытость </a:t>
            </a:r>
            <a:r>
              <a:rPr lang="ru-RU" b="1" dirty="0">
                <a:solidFill>
                  <a:srgbClr val="00B050"/>
                </a:solidFill>
              </a:rPr>
              <a:t>и отгороженность от внешнего мира. Внутренний мир — их главная ценность.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Общение</a:t>
            </a:r>
            <a:r>
              <a:rPr lang="ru-RU" b="1" dirty="0">
                <a:solidFill>
                  <a:srgbClr val="FF0000"/>
                </a:solidFill>
              </a:rPr>
              <a:t>: </a:t>
            </a:r>
            <a:r>
              <a:rPr lang="ru-RU" dirty="0"/>
              <a:t>Молчаливы, держатся отстраненно. Их контакты ограничены узким кругом друзей и близких. С трудом рассказывают о себе. Испытывают трудности в общении. Иногда страдают от недостатка общения.</a:t>
            </a:r>
          </a:p>
          <a:p>
            <a:endParaRPr lang="ru-RU" dirty="0"/>
          </a:p>
        </p:txBody>
      </p:sp>
      <p:pic>
        <p:nvPicPr>
          <p:cNvPr id="1026" name="Picture 2" descr="G:\19-20 ПСИХОЛОГ\работа с родителями 19-20\0_a28bf_f52221a1_XL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94" y="2174875"/>
            <a:ext cx="3491399" cy="3951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3449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ЗАМКНУТЫЕ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836712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Почтальон Печкин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10800000" flipV="1">
            <a:off x="9468544" y="332656"/>
            <a:ext cx="54523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55977" y="1124744"/>
            <a:ext cx="4330824" cy="525658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Образ жизни, занятия, внутренние установки:</a:t>
            </a:r>
            <a:r>
              <a:rPr lang="ru-RU" b="1" dirty="0" smtClean="0"/>
              <a:t> </a:t>
            </a:r>
            <a:r>
              <a:rPr lang="ru-RU" dirty="0" smtClean="0"/>
              <a:t>Внутренний мир упорядочен, и такой же упорядоченности они ждут от мира. Легко принимают правила и следуют им. Хорошо работают там, где их обязанности строго расписаны, и где они должны действовать по инструкции. Из-за недостаточной гибкости их обвиняют в формализме. С ними трудно вступать в спор — фактами их не переубедить. Часто оказываются в оппозиции, не смешиваясь с массовыми движениями, модой, мнением большинства.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1556792"/>
            <a:ext cx="3168352" cy="4569371"/>
          </a:xfrm>
        </p:spPr>
      </p:pic>
    </p:spTree>
    <p:extLst>
      <p:ext uri="{BB962C8B-B14F-4D97-AF65-F5344CB8AC3E}">
        <p14:creationId xmlns="" xmlns:p14="http://schemas.microsoft.com/office/powerpoint/2010/main" val="197198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ЗАМКНУТЫЕ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80728"/>
            <a:ext cx="4040188" cy="639762"/>
          </a:xfrm>
        </p:spPr>
        <p:txBody>
          <a:bodyPr/>
          <a:lstStyle/>
          <a:p>
            <a:pPr algn="ctr"/>
            <a:r>
              <a:rPr lang="ru-RU" dirty="0" smtClean="0"/>
              <a:t>Ослик ИА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396536" y="332656"/>
            <a:ext cx="945431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67945" y="1556792"/>
            <a:ext cx="4618856" cy="456937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Эмоции: </a:t>
            </a:r>
            <a:r>
              <a:rPr lang="ru-RU" dirty="0" smtClean="0"/>
              <a:t>С одной стороны, сдержанны и как будто холодны, с другой — очень чувствительны и ранимы. Им трудно понять чувства других.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Слабые места:</a:t>
            </a:r>
            <a:r>
              <a:rPr lang="ru-RU" b="1" dirty="0" smtClean="0"/>
              <a:t> </a:t>
            </a:r>
            <a:r>
              <a:rPr lang="ru-RU" dirty="0" smtClean="0"/>
              <a:t>Им трудно, когда вторгаются в их личное пространство или, образно говоря, лезут в душу. Если в семье ребенок замкнутого характера, родителям нужно помогать ему в знакомствах и дружбе с ребятами. Не стоит поручать ему такую работу, где ему придется вступать в многочисленные неформальные контакты с людьми. Критиковать за неудачи нельзя.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00097"/>
            <a:ext cx="3826768" cy="3100844"/>
          </a:xfrm>
        </p:spPr>
      </p:pic>
    </p:spTree>
    <p:extLst>
      <p:ext uri="{BB962C8B-B14F-4D97-AF65-F5344CB8AC3E}">
        <p14:creationId xmlns="" xmlns:p14="http://schemas.microsoft.com/office/powerpoint/2010/main" val="318002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НАПРЯЖЕННЫЕ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4040188" cy="639762"/>
          </a:xfrm>
        </p:spPr>
        <p:txBody>
          <a:bodyPr/>
          <a:lstStyle/>
          <a:p>
            <a:r>
              <a:rPr lang="ru-RU" dirty="0" err="1" smtClean="0"/>
              <a:t>Копатыч</a:t>
            </a:r>
            <a:r>
              <a:rPr lang="ru-RU" dirty="0" smtClean="0"/>
              <a:t> - </a:t>
            </a:r>
            <a:r>
              <a:rPr lang="ru-RU" dirty="0" err="1" smtClean="0"/>
              <a:t>смешарик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" y="2174875"/>
            <a:ext cx="3951288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rot="11008345" flipV="1">
            <a:off x="9258467" y="354376"/>
            <a:ext cx="723806" cy="21832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4810" y="1268760"/>
            <a:ext cx="4471991" cy="485740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Сила </a:t>
            </a:r>
            <a:r>
              <a:rPr lang="ru-RU" b="1" dirty="0"/>
              <a:t>органических потребностей и замедленность нервных процессов.</a:t>
            </a:r>
          </a:p>
          <a:p>
            <a:r>
              <a:rPr lang="ru-RU" b="1" dirty="0"/>
              <a:t> </a:t>
            </a:r>
            <a:r>
              <a:rPr lang="ru-RU" b="1" dirty="0" smtClean="0"/>
              <a:t>Негативные </a:t>
            </a:r>
            <a:r>
              <a:rPr lang="ru-RU" b="1" dirty="0"/>
              <a:t>эмоции сильные, долго копятся, потом происходит аффективный взрыв.</a:t>
            </a:r>
            <a:endParaRPr lang="ru-RU" dirty="0"/>
          </a:p>
          <a:p>
            <a:r>
              <a:rPr lang="ru-RU" b="1" dirty="0" smtClean="0">
                <a:solidFill>
                  <a:srgbClr val="0000FF"/>
                </a:solidFill>
              </a:rPr>
              <a:t>Образ </a:t>
            </a:r>
            <a:r>
              <a:rPr lang="ru-RU" b="1" dirty="0">
                <a:solidFill>
                  <a:srgbClr val="0000FF"/>
                </a:solidFill>
              </a:rPr>
              <a:t>жизни, работа, </a:t>
            </a:r>
            <a:r>
              <a:rPr lang="ru-RU" b="1" dirty="0" smtClean="0">
                <a:solidFill>
                  <a:srgbClr val="0000FF"/>
                </a:solidFill>
              </a:rPr>
              <a:t>общение</a:t>
            </a:r>
            <a:r>
              <a:rPr lang="ru-RU" b="1" dirty="0">
                <a:solidFill>
                  <a:srgbClr val="0000FF"/>
                </a:solidFill>
              </a:rPr>
              <a:t>: </a:t>
            </a:r>
            <a:r>
              <a:rPr lang="ru-RU" dirty="0"/>
              <a:t>Яркие личности, успех и упорство в карьере, амбициозные цели, серьезность, основательность, трудолюбие. Требовательны к качеству своей работы. Не страдают комплексом неполноценности, напротив, живут с чувством важности собственной личности и дела, которым заняты. Умеют заметать следы. Развивают большую энергию в борьбе за карьеру. Часто они успешные бизнесмены и политики. На первом месте у них своя выгода.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468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415</Words>
  <Application>Microsoft Office PowerPoint</Application>
  <PresentationFormat>Экран (4:3)</PresentationFormat>
  <Paragraphs>110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Характер –  типы  и особенности</vt:lpstr>
      <vt:lpstr>ГИПЕРТИМЫ</vt:lpstr>
      <vt:lpstr>ГИПЕРТИМЫ</vt:lpstr>
      <vt:lpstr>ГИПЕРТИМЫ</vt:lpstr>
      <vt:lpstr>ГИПЕРТИМЫ</vt:lpstr>
      <vt:lpstr>ЗАМКНУТЫЕ</vt:lpstr>
      <vt:lpstr>ЗАМКНУТЫЕ</vt:lpstr>
      <vt:lpstr>ЗАМКНУТЫЕ</vt:lpstr>
      <vt:lpstr> НАПРЯЖЕННЫЕ</vt:lpstr>
      <vt:lpstr>НАПРЯЖЕННЫЕ</vt:lpstr>
      <vt:lpstr>НАПРЯЖЕННЫЕ</vt:lpstr>
      <vt:lpstr> ТРЕВОЖНЫЕ</vt:lpstr>
      <vt:lpstr>ТРЕВОЖНЫЕ</vt:lpstr>
      <vt:lpstr>ТРЕВОЖНЫЕ</vt:lpstr>
      <vt:lpstr>ДЕМОНСТРАТИВНЫЕ</vt:lpstr>
      <vt:lpstr>ДЕМОНСТРАТИВНЫЕ</vt:lpstr>
      <vt:lpstr>Демонстративные</vt:lpstr>
      <vt:lpstr>Эмоционально-лабильные</vt:lpstr>
      <vt:lpstr>Эмоционально-лабильные</vt:lpstr>
      <vt:lpstr>Эмоционально-лабильные</vt:lpstr>
      <vt:lpstr>Неустойчивые</vt:lpstr>
      <vt:lpstr>Неустойчивые</vt:lpstr>
      <vt:lpstr>Конформные</vt:lpstr>
      <vt:lpstr>Конформные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ASDF</cp:lastModifiedBy>
  <cp:revision>43</cp:revision>
  <dcterms:modified xsi:type="dcterms:W3CDTF">2019-10-23T09:39:07Z</dcterms:modified>
</cp:coreProperties>
</file>