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61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3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03405"/>
            <a:ext cx="9448800" cy="1825096"/>
          </a:xfrm>
        </p:spPr>
        <p:txBody>
          <a:bodyPr anchor="b">
            <a:normAutofit/>
          </a:bodyPr>
          <a:lstStyle>
            <a:lvl1pPr algn="l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632201"/>
            <a:ext cx="9448800" cy="685800"/>
          </a:xfrm>
        </p:spPr>
        <p:txBody>
          <a:bodyPr>
            <a:normAutofit/>
          </a:bodyPr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09561" y="4314328"/>
            <a:ext cx="2910840" cy="374642"/>
          </a:xfrm>
        </p:spPr>
        <p:txBody>
          <a:bodyPr/>
          <a:lstStyle/>
          <a:p>
            <a:fld id="{48A87A34-81AB-432B-8DAE-1953F412C126}" type="datetimeFigureOut">
              <a:rPr lang="en-US" dirty="0"/>
              <a:t>11/6/2019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371600" y="4323845"/>
            <a:ext cx="6400800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77200" y="1430866"/>
            <a:ext cx="2743200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77" y="4697360"/>
            <a:ext cx="10822034" cy="81935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1727" y="941439"/>
            <a:ext cx="10821840" cy="3478161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5516715"/>
            <a:ext cx="10820400" cy="701969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11/6/2019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3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2"/>
            <a:ext cx="10820400" cy="2802467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9133"/>
            <a:ext cx="10130516" cy="99906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11/6/2019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3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67" y="753533"/>
            <a:ext cx="10151533" cy="2604495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303865" y="3365556"/>
            <a:ext cx="9592736" cy="4444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959862"/>
            <a:ext cx="10151533" cy="679871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11/6/2019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476250" y="93345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984230" y="270129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3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95" y="1124701"/>
            <a:ext cx="10146186" cy="251183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8315"/>
            <a:ext cx="10144654" cy="99988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78883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11/6/2019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8883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2895600" y="761999"/>
            <a:ext cx="8610599" cy="130386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800" y="2202080"/>
            <a:ext cx="3456432" cy="617320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799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68800" y="2201333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366858" y="2904067"/>
            <a:ext cx="3456432" cy="331461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51800" y="2192866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8051801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11/6/2019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599" cy="12954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8618" y="4191000"/>
            <a:ext cx="3451582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8618" y="2362200"/>
            <a:ext cx="3451582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8618" y="4873764"/>
            <a:ext cx="3451582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74263" y="4191000"/>
            <a:ext cx="3448935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374263" y="2362200"/>
            <a:ext cx="3448936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374264" y="4873763"/>
            <a:ext cx="344893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49731" y="4191000"/>
            <a:ext cx="3456469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049855" y="2362200"/>
            <a:ext cx="3447878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8049731" y="4873761"/>
            <a:ext cx="345244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11/6/2019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2194559"/>
            <a:ext cx="10820400" cy="40241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11/6/2019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3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48800" y="745066"/>
            <a:ext cx="2057400" cy="3903133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24466" y="745067"/>
            <a:ext cx="8204201" cy="390313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79941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11/6/2019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0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11/6/2019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3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3"/>
            <a:ext cx="10820399" cy="2801935"/>
          </a:xfrm>
        </p:spPr>
        <p:txBody>
          <a:bodyPr anchor="b">
            <a:normAutofit/>
          </a:bodyPr>
          <a:lstStyle>
            <a:lvl1pPr algn="r"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467" y="3641725"/>
            <a:ext cx="10490200" cy="955675"/>
          </a:xfrm>
        </p:spPr>
        <p:txBody>
          <a:bodyPr>
            <a:normAutofit/>
          </a:bodyPr>
          <a:lstStyle>
            <a:lvl1pPr marL="0" indent="0" algn="r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11/6/2019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1"/>
            <a:ext cx="6991492" cy="36406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2194559"/>
            <a:ext cx="5334000" cy="40241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194559"/>
            <a:ext cx="5334000" cy="40241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11/6/2019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600" cy="12954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9" y="2183802"/>
            <a:ext cx="5079991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3132666"/>
            <a:ext cx="5311775" cy="308601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0" y="2183802"/>
            <a:ext cx="5105400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132666"/>
            <a:ext cx="5334000" cy="308601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11/6/2019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11/6/2019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11/6/2019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411480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95582" y="746759"/>
            <a:ext cx="6510618" cy="5471925"/>
          </a:xfrm>
        </p:spPr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411480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11/6/2019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687324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861238" y="751241"/>
            <a:ext cx="3644962" cy="5467443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687324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11/6/2019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3-HD-TOP.pn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4414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95600" y="764373"/>
            <a:ext cx="8610600" cy="12930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194560"/>
            <a:ext cx="10820400" cy="40241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95360" y="6356350"/>
            <a:ext cx="291084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11/6/2019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6355845"/>
            <a:ext cx="7772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63000" y="3810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40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71600" y="1371600"/>
            <a:ext cx="9448800" cy="2452844"/>
          </a:xfrm>
        </p:spPr>
        <p:txBody>
          <a:bodyPr>
            <a:normAutofit fontScale="90000"/>
          </a:bodyPr>
          <a:lstStyle/>
          <a:p>
            <a:r>
              <a:rPr lang="ru-RU" sz="3100" dirty="0" smtClean="0"/>
              <a:t/>
            </a:r>
            <a:br>
              <a:rPr lang="ru-RU" sz="3100" dirty="0" smtClean="0"/>
            </a:br>
            <a:r>
              <a:rPr lang="ru-RU" sz="3100" dirty="0"/>
              <a:t/>
            </a:r>
            <a:br>
              <a:rPr lang="ru-RU" sz="3100" dirty="0"/>
            </a:br>
            <a:r>
              <a:rPr lang="ru-RU" sz="3100" dirty="0" smtClean="0"/>
              <a:t/>
            </a:r>
            <a:br>
              <a:rPr lang="ru-RU" sz="3100" dirty="0" smtClean="0"/>
            </a:br>
            <a:r>
              <a:rPr lang="ru-RU" sz="3100" dirty="0" smtClean="0">
                <a:solidFill>
                  <a:srgbClr val="0070C0"/>
                </a:solidFill>
              </a:rPr>
              <a:t>Методика </a:t>
            </a:r>
            <a:r>
              <a:rPr lang="ru-RU" sz="3100" dirty="0">
                <a:solidFill>
                  <a:srgbClr val="0070C0"/>
                </a:solidFill>
              </a:rPr>
              <a:t>формирования навыков повествовательной речи </a:t>
            </a:r>
            <a:r>
              <a:rPr lang="ru-RU" sz="3100" dirty="0" smtClean="0">
                <a:solidFill>
                  <a:srgbClr val="0070C0"/>
                </a:solidFill>
              </a:rPr>
              <a:t>у детей  </a:t>
            </a:r>
            <a:r>
              <a:rPr lang="ru-RU" sz="3100" dirty="0">
                <a:solidFill>
                  <a:srgbClr val="0070C0"/>
                </a:solidFill>
              </a:rPr>
              <a:t>с системным недоразвитием речи</a:t>
            </a:r>
            <a:r>
              <a:rPr lang="ru-RU" dirty="0">
                <a:solidFill>
                  <a:srgbClr val="0070C0"/>
                </a:solidFill>
              </a:rPr>
              <a:t/>
            </a:r>
            <a:br>
              <a:rPr lang="ru-RU" dirty="0">
                <a:solidFill>
                  <a:srgbClr val="0070C0"/>
                </a:solidFill>
              </a:rPr>
            </a:b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984899"/>
            <a:ext cx="9448800" cy="685800"/>
          </a:xfrm>
        </p:spPr>
        <p:txBody>
          <a:bodyPr/>
          <a:lstStyle/>
          <a:p>
            <a:r>
              <a:rPr lang="ru-RU" dirty="0" smtClean="0">
                <a:solidFill>
                  <a:srgbClr val="0070C0"/>
                </a:solidFill>
              </a:rPr>
              <a:t>Докладчик </a:t>
            </a:r>
            <a:r>
              <a:rPr lang="ru-RU" dirty="0" err="1" smtClean="0">
                <a:solidFill>
                  <a:srgbClr val="0070C0"/>
                </a:solidFill>
              </a:rPr>
              <a:t>Вехтер</a:t>
            </a:r>
            <a:r>
              <a:rPr lang="ru-RU" dirty="0" smtClean="0">
                <a:solidFill>
                  <a:srgbClr val="0070C0"/>
                </a:solidFill>
              </a:rPr>
              <a:t> Анна </a:t>
            </a:r>
            <a:r>
              <a:rPr lang="ru-RU" dirty="0" err="1" smtClean="0">
                <a:solidFill>
                  <a:srgbClr val="0070C0"/>
                </a:solidFill>
              </a:rPr>
              <a:t>Бруновна</a:t>
            </a:r>
            <a:endParaRPr lang="ru-RU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088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85800" y="1619795"/>
            <a:ext cx="5334000" cy="4781006"/>
          </a:xfrm>
        </p:spPr>
        <p:txBody>
          <a:bodyPr>
            <a:normAutofit/>
          </a:bodyPr>
          <a:lstStyle/>
          <a:p>
            <a:r>
              <a:rPr lang="ru-RU" dirty="0" smtClean="0"/>
              <a:t>Таким же образом можно проводить и словарную работу </a:t>
            </a:r>
            <a:r>
              <a:rPr lang="ru-RU" dirty="0"/>
              <a:t>по накоплению глагольного </a:t>
            </a:r>
            <a:r>
              <a:rPr lang="ru-RU" dirty="0" smtClean="0"/>
              <a:t>словаря.</a:t>
            </a:r>
          </a:p>
          <a:p>
            <a:r>
              <a:rPr lang="ru-RU" dirty="0" smtClean="0"/>
              <a:t>Маркируем </a:t>
            </a:r>
            <a:r>
              <a:rPr lang="ru-RU" dirty="0"/>
              <a:t>знаком «запрета» несколько глагольных слов и предлагает прослушать цепочку слов, и найти среди них подходящие к данному предложению</a:t>
            </a:r>
            <a:r>
              <a:rPr lang="ru-RU" dirty="0" smtClean="0"/>
              <a:t>.</a:t>
            </a:r>
          </a:p>
          <a:p>
            <a:r>
              <a:rPr lang="ru-RU" dirty="0" smtClean="0"/>
              <a:t>Работая над предложениями можно также развивать и слова –признаки, добавляя к каждой предметной картинке по одному слову-признаку.</a:t>
            </a:r>
          </a:p>
          <a:p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75567" y="378823"/>
            <a:ext cx="4558936" cy="6348548"/>
          </a:xfrm>
        </p:spPr>
      </p:pic>
    </p:spTree>
    <p:extLst>
      <p:ext uri="{BB962C8B-B14F-4D97-AF65-F5344CB8AC3E}">
        <p14:creationId xmlns:p14="http://schemas.microsoft.com/office/powerpoint/2010/main" val="2771140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85800" y="1528355"/>
            <a:ext cx="5334000" cy="4690330"/>
          </a:xfrm>
        </p:spPr>
        <p:txBody>
          <a:bodyPr>
            <a:normAutofit lnSpcReduction="10000"/>
          </a:bodyPr>
          <a:lstStyle/>
          <a:p>
            <a:r>
              <a:rPr lang="ru-RU" dirty="0"/>
              <a:t> </a:t>
            </a:r>
            <a:r>
              <a:rPr lang="ru-RU" dirty="0" smtClean="0"/>
              <a:t>В </a:t>
            </a:r>
            <a:r>
              <a:rPr lang="ru-RU" dirty="0"/>
              <a:t>результате проведения указанных видов работ дети </a:t>
            </a:r>
            <a:r>
              <a:rPr lang="ru-RU" dirty="0" smtClean="0"/>
              <a:t>начинаются </a:t>
            </a:r>
            <a:r>
              <a:rPr lang="ru-RU" dirty="0"/>
              <a:t>овладевать закономерностями смысловой и языковой организации связной повествовательной речи и начинают осознавать, нарушение каких правил приводит к «поломке» программы высказывания и к трудностям понимания такой речи</a:t>
            </a:r>
            <a:r>
              <a:rPr lang="ru-RU" dirty="0" smtClean="0"/>
              <a:t>.</a:t>
            </a:r>
          </a:p>
          <a:p>
            <a:r>
              <a:rPr lang="ru-RU" u="sng" dirty="0" smtClean="0"/>
              <a:t>Наша задача</a:t>
            </a:r>
            <a:r>
              <a:rPr lang="ru-RU" dirty="0" smtClean="0"/>
              <a:t>:  активизировать образный внутренний план ребенка, на базе которого дети смогли бы самостоятельно составлять рассказы.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891349" y="796834"/>
            <a:ext cx="6021977" cy="5669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0621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Объект 6"/>
          <p:cNvSpPr>
            <a:spLocks noGrp="1"/>
          </p:cNvSpPr>
          <p:nvPr>
            <p:ph sz="half" idx="1"/>
          </p:nvPr>
        </p:nvSpPr>
        <p:spPr>
          <a:xfrm>
            <a:off x="431074" y="1436914"/>
            <a:ext cx="5588726" cy="5172892"/>
          </a:xfrm>
        </p:spPr>
        <p:txBody>
          <a:bodyPr/>
          <a:lstStyle/>
          <a:p>
            <a:r>
              <a:rPr lang="ru-RU" dirty="0" smtClean="0"/>
              <a:t>Авторская методика Воробьевой Валентины Константиновны базируется на современном представлении о том, что связная речь является сложной </a:t>
            </a:r>
            <a:r>
              <a:rPr lang="ru-RU" dirty="0" err="1" smtClean="0"/>
              <a:t>рече</a:t>
            </a:r>
            <a:r>
              <a:rPr lang="ru-RU" dirty="0" smtClean="0"/>
              <a:t>-мыслительной деятельностью, для овладения которой необходимо усвоить определенные правила:</a:t>
            </a:r>
          </a:p>
          <a:p>
            <a:endParaRPr lang="ru-RU" dirty="0" smtClean="0"/>
          </a:p>
          <a:p>
            <a:pPr>
              <a:buFont typeface="Wingdings" panose="05000000000000000000" pitchFamily="2" charset="2"/>
              <a:buChar char="Ø"/>
            </a:pPr>
            <a:r>
              <a:rPr lang="ru-RU" dirty="0" smtClean="0"/>
              <a:t>Правило смысловой связи предложений в рассказе;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dirty="0" smtClean="0"/>
              <a:t>Правило лексико-синтаксической связи предложений в рассказе.</a:t>
            </a:r>
            <a:endParaRPr lang="ru-RU" dirty="0"/>
          </a:p>
        </p:txBody>
      </p:sp>
      <p:pic>
        <p:nvPicPr>
          <p:cNvPr id="9" name="Объект 8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2503" y="548640"/>
            <a:ext cx="4833257" cy="6309359"/>
          </a:xfrm>
        </p:spPr>
      </p:pic>
    </p:spTree>
    <p:extLst>
      <p:ext uri="{BB962C8B-B14F-4D97-AF65-F5344CB8AC3E}">
        <p14:creationId xmlns:p14="http://schemas.microsoft.com/office/powerpoint/2010/main" val="1187941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85800" y="1463041"/>
            <a:ext cx="5334000" cy="4755644"/>
          </a:xfrm>
        </p:spPr>
        <p:txBody>
          <a:bodyPr/>
          <a:lstStyle/>
          <a:p>
            <a:r>
              <a:rPr lang="ru-RU" dirty="0"/>
              <a:t>Для понимания </a:t>
            </a:r>
            <a:r>
              <a:rPr lang="ru-RU" dirty="0" smtClean="0"/>
              <a:t>детьми </a:t>
            </a:r>
            <a:r>
              <a:rPr lang="ru-RU" dirty="0"/>
              <a:t>такой структуры повествовательных текстов предлагается </a:t>
            </a:r>
            <a:r>
              <a:rPr lang="ru-RU" dirty="0" smtClean="0"/>
              <a:t>выложить предложения</a:t>
            </a:r>
            <a:r>
              <a:rPr lang="ru-RU" dirty="0" smtClean="0"/>
              <a:t> </a:t>
            </a:r>
            <a:r>
              <a:rPr lang="ru-RU" dirty="0"/>
              <a:t>в виде графической </a:t>
            </a:r>
            <a:r>
              <a:rPr lang="ru-RU" dirty="0" smtClean="0"/>
              <a:t>схемы. </a:t>
            </a:r>
          </a:p>
          <a:p>
            <a:r>
              <a:rPr lang="ru-RU" dirty="0" smtClean="0"/>
              <a:t>Прямоугольники в дальнейшем заполняются предметными картинками, стрелки обозначают слово-действие (глагол).</a:t>
            </a:r>
            <a:endParaRPr lang="ru-RU" dirty="0"/>
          </a:p>
        </p:txBody>
      </p:sp>
      <p:pic>
        <p:nvPicPr>
          <p:cNvPr id="2" name="Объект 1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0800" y="444137"/>
            <a:ext cx="4637314" cy="6204857"/>
          </a:xfrm>
        </p:spPr>
      </p:pic>
    </p:spTree>
    <p:extLst>
      <p:ext uri="{BB962C8B-B14F-4D97-AF65-F5344CB8AC3E}">
        <p14:creationId xmlns:p14="http://schemas.microsoft.com/office/powerpoint/2010/main" val="953997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 smtClean="0"/>
              <a:t>Этапы формирования смысловых связей в повествовательном рассказе</a:t>
            </a:r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209006" y="2194559"/>
            <a:ext cx="5810794" cy="4206241"/>
          </a:xfrm>
        </p:spPr>
        <p:txBody>
          <a:bodyPr>
            <a:norm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ru-RU" dirty="0" smtClean="0"/>
              <a:t>Раскладываются картинки  и уточняется их понимание.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2. Зачитывается </a:t>
            </a:r>
            <a:r>
              <a:rPr lang="ru-RU" dirty="0" smtClean="0"/>
              <a:t>рассказ.</a:t>
            </a:r>
          </a:p>
          <a:p>
            <a:pPr marL="0" indent="0">
              <a:buNone/>
            </a:pPr>
            <a:r>
              <a:rPr lang="ru-RU" dirty="0" smtClean="0"/>
              <a:t>3. Детям </a:t>
            </a:r>
            <a:r>
              <a:rPr lang="ru-RU" dirty="0"/>
              <a:t>предлагается из банка предметных картинок отобрать только те, о которых говорится в </a:t>
            </a:r>
            <a:r>
              <a:rPr lang="ru-RU" dirty="0" smtClean="0"/>
              <a:t>рассказе.</a:t>
            </a:r>
          </a:p>
          <a:p>
            <a:pPr marL="0" indent="0">
              <a:buNone/>
            </a:pPr>
            <a:r>
              <a:rPr lang="ru-RU" dirty="0" smtClean="0"/>
              <a:t>4. Прочитывается </a:t>
            </a:r>
            <a:r>
              <a:rPr lang="ru-RU" dirty="0" smtClean="0"/>
              <a:t>первое предложение и ребенок должен понять о ком или о чем сообщается, т.е. найти главные слова в нем.  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3234" y="2057400"/>
            <a:ext cx="5473337" cy="4709159"/>
          </a:xfrm>
        </p:spPr>
      </p:pic>
    </p:spTree>
    <p:extLst>
      <p:ext uri="{BB962C8B-B14F-4D97-AF65-F5344CB8AC3E}">
        <p14:creationId xmlns:p14="http://schemas.microsoft.com/office/powerpoint/2010/main" val="2163796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13509" y="1567543"/>
            <a:ext cx="5706291" cy="4651141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4. «Записывается</a:t>
            </a:r>
            <a:r>
              <a:rPr lang="ru-RU" dirty="0"/>
              <a:t>» первое предложение в виде картинок (слева на права</a:t>
            </a:r>
            <a:r>
              <a:rPr lang="ru-RU" dirty="0" smtClean="0"/>
              <a:t>). Объясняется, что первая картинка- это первое значимое слово, стрелка- слово-действие, вторая картинка - второе значимое слово.</a:t>
            </a:r>
            <a:endParaRPr lang="ru-RU" dirty="0"/>
          </a:p>
          <a:p>
            <a:pPr marL="0" indent="0">
              <a:buNone/>
            </a:pPr>
            <a:r>
              <a:rPr lang="ru-RU" dirty="0" smtClean="0"/>
              <a:t>5.  Поочередно прочитываются все 6 предложений, в каждом ребенок находит значимые слова и выкладывает предложение.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4937" y="444137"/>
            <a:ext cx="4794069" cy="6413863"/>
          </a:xfrm>
        </p:spPr>
      </p:pic>
    </p:spTree>
    <p:extLst>
      <p:ext uri="{BB962C8B-B14F-4D97-AF65-F5344CB8AC3E}">
        <p14:creationId xmlns:p14="http://schemas.microsoft.com/office/powerpoint/2010/main" val="380139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2926" y="1293222"/>
            <a:ext cx="3479073" cy="5434149"/>
          </a:xfrm>
        </p:spPr>
      </p:pic>
      <p:sp>
        <p:nvSpPr>
          <p:cNvPr id="7" name="Объект 6"/>
          <p:cNvSpPr>
            <a:spLocks noGrp="1"/>
          </p:cNvSpPr>
          <p:nvPr>
            <p:ph sz="half" idx="1"/>
          </p:nvPr>
        </p:nvSpPr>
        <p:spPr>
          <a:xfrm>
            <a:off x="0" y="1384663"/>
            <a:ext cx="4885509" cy="5238524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Необходимо выстроить у ребенка смысловую связь между предложениями.</a:t>
            </a:r>
          </a:p>
          <a:p>
            <a:r>
              <a:rPr lang="ru-RU" dirty="0" smtClean="0"/>
              <a:t>6. Сосредоточить внимание на стыке двух предложений, закрывая экраном все предложения, кроме первых двух.</a:t>
            </a:r>
          </a:p>
          <a:p>
            <a:r>
              <a:rPr lang="ru-RU" dirty="0" smtClean="0"/>
              <a:t>Ребенок замечает, что в двух соседних предложениях говориться об одном и том же предмете. Подводим к выводу, что именно за счет повторения смысловых слов (картинок) осуществляется связь отдельных предложений в единое целое  - </a:t>
            </a:r>
            <a:r>
              <a:rPr lang="ru-RU" u="sng" dirty="0" smtClean="0"/>
              <a:t>рассказ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1005" y="1293222"/>
            <a:ext cx="3827418" cy="54341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1929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59675" y="2129246"/>
            <a:ext cx="5334000" cy="4362994"/>
          </a:xfrm>
        </p:spPr>
        <p:txBody>
          <a:bodyPr/>
          <a:lstStyle/>
          <a:p>
            <a:r>
              <a:rPr lang="ru-RU" dirty="0"/>
              <a:t>7. </a:t>
            </a:r>
            <a:r>
              <a:rPr lang="ru-RU" dirty="0" smtClean="0"/>
              <a:t>Закрепляя </a:t>
            </a:r>
            <a:r>
              <a:rPr lang="ru-RU" dirty="0"/>
              <a:t>найденное правило, </a:t>
            </a:r>
            <a:r>
              <a:rPr lang="ru-RU" dirty="0" smtClean="0"/>
              <a:t>предлагаем </a:t>
            </a:r>
            <a:r>
              <a:rPr lang="ru-RU" dirty="0"/>
              <a:t>ребенку соединить цветными стрелками одинаковые предметные картинки  двух соседних предложений, </a:t>
            </a:r>
            <a:r>
              <a:rPr lang="ru-RU" dirty="0" smtClean="0"/>
              <a:t>т.е. </a:t>
            </a:r>
            <a:r>
              <a:rPr lang="ru-RU" dirty="0"/>
              <a:t>выстраиваем цепочку смысловых связей предложений в рассказе</a:t>
            </a:r>
            <a:r>
              <a:rPr lang="ru-RU" dirty="0" smtClean="0"/>
              <a:t>.</a:t>
            </a:r>
          </a:p>
          <a:p>
            <a:r>
              <a:rPr lang="ru-RU" dirty="0" smtClean="0"/>
              <a:t>Ещё раз прочитываем рассказ и просим пересказать его.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4937" y="378823"/>
            <a:ext cx="4284617" cy="6204857"/>
          </a:xfrm>
        </p:spPr>
      </p:pic>
    </p:spTree>
    <p:extLst>
      <p:ext uri="{BB962C8B-B14F-4D97-AF65-F5344CB8AC3E}">
        <p14:creationId xmlns:p14="http://schemas.microsoft.com/office/powerpoint/2010/main" val="2305140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82880" y="1593669"/>
            <a:ext cx="5836920" cy="462501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8. Необходимо </a:t>
            </a:r>
            <a:r>
              <a:rPr lang="ru-RU" dirty="0"/>
              <a:t>наглядно показать, как нельзя составлять </a:t>
            </a:r>
            <a:r>
              <a:rPr lang="ru-RU" dirty="0" smtClean="0"/>
              <a:t>рассказы, обнаруживая </a:t>
            </a:r>
            <a:r>
              <a:rPr lang="ru-RU" dirty="0"/>
              <a:t>три вида смысловых поломок</a:t>
            </a:r>
            <a:r>
              <a:rPr lang="ru-RU" dirty="0" smtClean="0"/>
              <a:t>:</a:t>
            </a:r>
            <a:endParaRPr lang="ru-RU" dirty="0"/>
          </a:p>
          <a:p>
            <a:r>
              <a:rPr lang="ru-RU" dirty="0"/>
              <a:t>- нарушение повторяемости предметных картинок в соседних предложениях</a:t>
            </a:r>
            <a:r>
              <a:rPr lang="ru-RU" dirty="0" smtClean="0"/>
              <a:t>;</a:t>
            </a:r>
            <a:endParaRPr lang="ru-RU" dirty="0"/>
          </a:p>
          <a:p>
            <a:r>
              <a:rPr lang="ru-RU" dirty="0"/>
              <a:t>- изменение порядка предложений в структуре графического плана</a:t>
            </a:r>
            <a:r>
              <a:rPr lang="ru-RU" dirty="0" smtClean="0"/>
              <a:t>;</a:t>
            </a:r>
            <a:endParaRPr lang="ru-RU" dirty="0"/>
          </a:p>
          <a:p>
            <a:r>
              <a:rPr lang="ru-RU" dirty="0"/>
              <a:t>- </a:t>
            </a:r>
            <a:r>
              <a:rPr lang="ru-RU" dirty="0" smtClean="0"/>
              <a:t> исчезновение </a:t>
            </a:r>
            <a:r>
              <a:rPr lang="ru-RU" dirty="0"/>
              <a:t>одного </a:t>
            </a:r>
            <a:r>
              <a:rPr lang="ru-RU" dirty="0" smtClean="0"/>
              <a:t>предложения. Наиболее </a:t>
            </a:r>
            <a:r>
              <a:rPr lang="ru-RU" dirty="0"/>
              <a:t>эффектным является исчезновение первого </a:t>
            </a:r>
            <a:r>
              <a:rPr lang="ru-RU" dirty="0" smtClean="0"/>
              <a:t>предложения.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2138" y="418011"/>
            <a:ext cx="4062548" cy="6257110"/>
          </a:xfrm>
        </p:spPr>
      </p:pic>
    </p:spTree>
    <p:extLst>
      <p:ext uri="{BB962C8B-B14F-4D97-AF65-F5344CB8AC3E}">
        <p14:creationId xmlns:p14="http://schemas.microsoft.com/office/powerpoint/2010/main" val="331031297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13509" y="1280160"/>
            <a:ext cx="6152605" cy="5290457"/>
          </a:xfrm>
        </p:spPr>
        <p:txBody>
          <a:bodyPr>
            <a:normAutofit/>
          </a:bodyPr>
          <a:lstStyle/>
          <a:p>
            <a:r>
              <a:rPr lang="ru-RU" dirty="0" smtClean="0"/>
              <a:t>Дети усвоили, что прямым лексическим повтором слова предложения сцепляются, но необходимо им предложить и новые средства связи предложений.</a:t>
            </a:r>
          </a:p>
          <a:p>
            <a:r>
              <a:rPr lang="ru-RU" dirty="0" smtClean="0"/>
              <a:t> Заменяя предметные картинки на синонимичные слова или местоимения, </a:t>
            </a:r>
            <a:r>
              <a:rPr lang="ru-RU" dirty="0" err="1" smtClean="0"/>
              <a:t>т.о</a:t>
            </a:r>
            <a:r>
              <a:rPr lang="ru-RU" dirty="0" smtClean="0"/>
              <a:t>. мы расширяем словарный запас и устраняем лексико-грамматические нарушения.  </a:t>
            </a:r>
            <a:r>
              <a:rPr lang="ru-RU" dirty="0"/>
              <a:t>Для </a:t>
            </a:r>
            <a:r>
              <a:rPr lang="ru-RU" dirty="0" smtClean="0"/>
              <a:t>этого можно </a:t>
            </a:r>
            <a:r>
              <a:rPr lang="ru-RU" dirty="0"/>
              <a:t>использовать приём наложения «запретной» фишки на первое слово в каждом предложении, кроме первого. </a:t>
            </a:r>
            <a:r>
              <a:rPr lang="ru-RU" dirty="0" smtClean="0"/>
              <a:t>Дети </a:t>
            </a:r>
            <a:r>
              <a:rPr lang="ru-RU" dirty="0"/>
              <a:t>должны определить, чем можно заменить запретное слово.</a:t>
            </a:r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5749" y="418011"/>
            <a:ext cx="4767942" cy="6296298"/>
          </a:xfrm>
        </p:spPr>
      </p:pic>
    </p:spTree>
    <p:extLst>
      <p:ext uri="{BB962C8B-B14F-4D97-AF65-F5344CB8AC3E}">
        <p14:creationId xmlns:p14="http://schemas.microsoft.com/office/powerpoint/2010/main" val="1679247946"/>
      </p:ext>
    </p:extLst>
  </p:cSld>
  <p:clrMapOvr>
    <a:masterClrMapping/>
  </p:clrMapOvr>
</p:sld>
</file>

<file path=ppt/theme/theme1.xml><?xml version="1.0" encoding="utf-8"?>
<a:theme xmlns:a="http://schemas.openxmlformats.org/drawingml/2006/main" name="След самолета">
  <a:themeElements>
    <a:clrScheme name="Vapor Trail">
      <a:dk1>
        <a:sysClr val="windowText" lastClr="000000"/>
      </a:dk1>
      <a:lt1>
        <a:sysClr val="window" lastClr="FFFFFF"/>
      </a:lt1>
      <a:dk2>
        <a:srgbClr val="454545"/>
      </a:dk2>
      <a:lt2>
        <a:srgbClr val="DADADA"/>
      </a:lt2>
      <a:accent1>
        <a:srgbClr val="C4220D"/>
      </a:accent1>
      <a:accent2>
        <a:srgbClr val="EB7712"/>
      </a:accent2>
      <a:accent3>
        <a:srgbClr val="ECBD31"/>
      </a:accent3>
      <a:accent4>
        <a:srgbClr val="92CE4A"/>
      </a:accent4>
      <a:accent5>
        <a:srgbClr val="50CFB4"/>
      </a:accent5>
      <a:accent6>
        <a:srgbClr val="0D8EC5"/>
      </a:accent6>
      <a:hlink>
        <a:srgbClr val="EA5A0C"/>
      </a:hlink>
      <a:folHlink>
        <a:srgbClr val="F09D3A"/>
      </a:folHlink>
    </a:clrScheme>
    <a:fontScheme name="Vapor Trail">
      <a:maj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Vapor Trail">
      <a:fillStyleLst>
        <a:solidFill>
          <a:schemeClr val="phClr"/>
        </a:solidFill>
        <a:gradFill rotWithShape="1">
          <a:gsLst>
            <a:gs pos="0">
              <a:schemeClr val="phClr">
                <a:tint val="69000"/>
                <a:alpha val="100000"/>
                <a:satMod val="109000"/>
                <a:lumMod val="110000"/>
              </a:schemeClr>
            </a:gs>
            <a:gs pos="52000">
              <a:schemeClr val="phClr">
                <a:tint val="74000"/>
                <a:satMod val="100000"/>
                <a:lumMod val="104000"/>
              </a:schemeClr>
            </a:gs>
            <a:gs pos="100000">
              <a:schemeClr val="phClr">
                <a:tint val="78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00000"/>
                <a:lumMod val="104000"/>
              </a:schemeClr>
            </a:gs>
            <a:gs pos="78000">
              <a:schemeClr val="phClr">
                <a:shade val="100000"/>
                <a:satMod val="11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threePt" dir="t"/>
          </a:scene3d>
          <a:sp3d>
            <a:bevelT w="25400" h="12700"/>
          </a:sp3d>
        </a:effectStyle>
        <a:effectStyle>
          <a:effectLst>
            <a:outerShdw blurRad="57150" dist="19050" dir="5400000" algn="ctr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>
            <a:bevelT w="50800" h="254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apor Trail" id="{4FDF2955-7D9C-493C-B9F9-C205151B46CD}" vid="{FE1EB5C7-81A8-4CBA-AE6E-B3BF73DC3895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TM04033937[[fn=След самолета]]</Template>
  <TotalTime>378</TotalTime>
  <Words>525</Words>
  <Application>Microsoft Office PowerPoint</Application>
  <PresentationFormat>Широкоэкранный</PresentationFormat>
  <Paragraphs>31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5" baseType="lpstr">
      <vt:lpstr>Arial</vt:lpstr>
      <vt:lpstr>Century Gothic</vt:lpstr>
      <vt:lpstr>Wingdings</vt:lpstr>
      <vt:lpstr>След самолета</vt:lpstr>
      <vt:lpstr>   Методика формирования навыков повествовательной речи у детей  с системным недоразвитием речи </vt:lpstr>
      <vt:lpstr>Презентация PowerPoint</vt:lpstr>
      <vt:lpstr>Презентация PowerPoint</vt:lpstr>
      <vt:lpstr>Этапы формирования смысловых связей в повествовательном рассказе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Home-PC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Влад</dc:creator>
  <cp:lastModifiedBy>Влад</cp:lastModifiedBy>
  <cp:revision>34</cp:revision>
  <dcterms:created xsi:type="dcterms:W3CDTF">2019-11-01T11:42:05Z</dcterms:created>
  <dcterms:modified xsi:type="dcterms:W3CDTF">2019-11-06T18:47:25Z</dcterms:modified>
</cp:coreProperties>
</file>