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8" r:id="rId2"/>
    <p:sldId id="264" r:id="rId3"/>
    <p:sldId id="299" r:id="rId4"/>
    <p:sldId id="295" r:id="rId5"/>
    <p:sldId id="258" r:id="rId6"/>
    <p:sldId id="259" r:id="rId7"/>
    <p:sldId id="284" r:id="rId8"/>
    <p:sldId id="285" r:id="rId9"/>
    <p:sldId id="286" r:id="rId10"/>
    <p:sldId id="261" r:id="rId11"/>
    <p:sldId id="273" r:id="rId12"/>
    <p:sldId id="292" r:id="rId13"/>
    <p:sldId id="293" r:id="rId14"/>
    <p:sldId id="294" r:id="rId15"/>
    <p:sldId id="287" r:id="rId16"/>
    <p:sldId id="289" r:id="rId17"/>
    <p:sldId id="290" r:id="rId18"/>
    <p:sldId id="291" r:id="rId19"/>
    <p:sldId id="262" r:id="rId20"/>
    <p:sldId id="275" r:id="rId21"/>
    <p:sldId id="276" r:id="rId22"/>
    <p:sldId id="277" r:id="rId23"/>
    <p:sldId id="278" r:id="rId24"/>
    <p:sldId id="279" r:id="rId25"/>
    <p:sldId id="280" r:id="rId26"/>
    <p:sldId id="281" r:id="rId27"/>
    <p:sldId id="263" r:id="rId28"/>
    <p:sldId id="265" r:id="rId29"/>
    <p:sldId id="266" r:id="rId30"/>
    <p:sldId id="296" r:id="rId31"/>
    <p:sldId id="297" r:id="rId32"/>
    <p:sldId id="267" r:id="rId33"/>
    <p:sldId id="268" r:id="rId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3559" autoAdjust="0"/>
  </p:normalViewPr>
  <p:slideViewPr>
    <p:cSldViewPr>
      <p:cViewPr varScale="1">
        <p:scale>
          <a:sx n="72" d="100"/>
          <a:sy n="72" d="100"/>
        </p:scale>
        <p:origin x="-1104"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BA558591-1A9D-4D81-AFC9-233EB66B8630}" type="datetimeFigureOut">
              <a:rPr lang="ru-RU" smtClean="0"/>
              <a:pPr/>
              <a:t>19.10.2019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DEF673-135B-4D44-934C-E928E67BF4CE}" type="slidenum">
              <a:rPr lang="ru-RU" smtClean="0"/>
              <a:pPr/>
              <a:t>‹#›</a:t>
            </a:fld>
            <a:endParaRPr lang="ru-RU"/>
          </a:p>
        </p:txBody>
      </p:sp>
    </p:spTree>
    <p:extLst>
      <p:ext uri="{BB962C8B-B14F-4D97-AF65-F5344CB8AC3E}">
        <p14:creationId xmlns="" xmlns:p14="http://schemas.microsoft.com/office/powerpoint/2010/main" val="2729776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A558591-1A9D-4D81-AFC9-233EB66B8630}" type="datetimeFigureOut">
              <a:rPr lang="ru-RU" smtClean="0"/>
              <a:pPr/>
              <a:t>19.10.2019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DEF673-135B-4D44-934C-E928E67BF4CE}" type="slidenum">
              <a:rPr lang="ru-RU" smtClean="0"/>
              <a:pPr/>
              <a:t>‹#›</a:t>
            </a:fld>
            <a:endParaRPr lang="ru-RU"/>
          </a:p>
        </p:txBody>
      </p:sp>
    </p:spTree>
    <p:extLst>
      <p:ext uri="{BB962C8B-B14F-4D97-AF65-F5344CB8AC3E}">
        <p14:creationId xmlns="" xmlns:p14="http://schemas.microsoft.com/office/powerpoint/2010/main" val="2023206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A558591-1A9D-4D81-AFC9-233EB66B8630}" type="datetimeFigureOut">
              <a:rPr lang="ru-RU" smtClean="0"/>
              <a:pPr/>
              <a:t>19.10.2019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DEF673-135B-4D44-934C-E928E67BF4CE}" type="slidenum">
              <a:rPr lang="ru-RU" smtClean="0"/>
              <a:pPr/>
              <a:t>‹#›</a:t>
            </a:fld>
            <a:endParaRPr lang="ru-RU"/>
          </a:p>
        </p:txBody>
      </p:sp>
    </p:spTree>
    <p:extLst>
      <p:ext uri="{BB962C8B-B14F-4D97-AF65-F5344CB8AC3E}">
        <p14:creationId xmlns="" xmlns:p14="http://schemas.microsoft.com/office/powerpoint/2010/main" val="3599404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A558591-1A9D-4D81-AFC9-233EB66B8630}" type="datetimeFigureOut">
              <a:rPr lang="ru-RU" smtClean="0"/>
              <a:pPr/>
              <a:t>19.10.2019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DEF673-135B-4D44-934C-E928E67BF4CE}" type="slidenum">
              <a:rPr lang="ru-RU" smtClean="0"/>
              <a:pPr/>
              <a:t>‹#›</a:t>
            </a:fld>
            <a:endParaRPr lang="ru-RU"/>
          </a:p>
        </p:txBody>
      </p:sp>
    </p:spTree>
    <p:extLst>
      <p:ext uri="{BB962C8B-B14F-4D97-AF65-F5344CB8AC3E}">
        <p14:creationId xmlns="" xmlns:p14="http://schemas.microsoft.com/office/powerpoint/2010/main" val="3391941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BA558591-1A9D-4D81-AFC9-233EB66B8630}" type="datetimeFigureOut">
              <a:rPr lang="ru-RU" smtClean="0"/>
              <a:pPr/>
              <a:t>19.10.2019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DEF673-135B-4D44-934C-E928E67BF4CE}" type="slidenum">
              <a:rPr lang="ru-RU" smtClean="0"/>
              <a:pPr/>
              <a:t>‹#›</a:t>
            </a:fld>
            <a:endParaRPr lang="ru-RU"/>
          </a:p>
        </p:txBody>
      </p:sp>
    </p:spTree>
    <p:extLst>
      <p:ext uri="{BB962C8B-B14F-4D97-AF65-F5344CB8AC3E}">
        <p14:creationId xmlns="" xmlns:p14="http://schemas.microsoft.com/office/powerpoint/2010/main" val="1045380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BA558591-1A9D-4D81-AFC9-233EB66B8630}" type="datetimeFigureOut">
              <a:rPr lang="ru-RU" smtClean="0"/>
              <a:pPr/>
              <a:t>19.10.2019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DEF673-135B-4D44-934C-E928E67BF4CE}" type="slidenum">
              <a:rPr lang="ru-RU" smtClean="0"/>
              <a:pPr/>
              <a:t>‹#›</a:t>
            </a:fld>
            <a:endParaRPr lang="ru-RU"/>
          </a:p>
        </p:txBody>
      </p:sp>
    </p:spTree>
    <p:extLst>
      <p:ext uri="{BB962C8B-B14F-4D97-AF65-F5344CB8AC3E}">
        <p14:creationId xmlns="" xmlns:p14="http://schemas.microsoft.com/office/powerpoint/2010/main" val="1902917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BA558591-1A9D-4D81-AFC9-233EB66B8630}" type="datetimeFigureOut">
              <a:rPr lang="ru-RU" smtClean="0"/>
              <a:pPr/>
              <a:t>19.10.2019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4DEF673-135B-4D44-934C-E928E67BF4CE}" type="slidenum">
              <a:rPr lang="ru-RU" smtClean="0"/>
              <a:pPr/>
              <a:t>‹#›</a:t>
            </a:fld>
            <a:endParaRPr lang="ru-RU"/>
          </a:p>
        </p:txBody>
      </p:sp>
    </p:spTree>
    <p:extLst>
      <p:ext uri="{BB962C8B-B14F-4D97-AF65-F5344CB8AC3E}">
        <p14:creationId xmlns="" xmlns:p14="http://schemas.microsoft.com/office/powerpoint/2010/main" val="150093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BA558591-1A9D-4D81-AFC9-233EB66B8630}" type="datetimeFigureOut">
              <a:rPr lang="ru-RU" smtClean="0"/>
              <a:pPr/>
              <a:t>19.10.2019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4DEF673-135B-4D44-934C-E928E67BF4CE}" type="slidenum">
              <a:rPr lang="ru-RU" smtClean="0"/>
              <a:pPr/>
              <a:t>‹#›</a:t>
            </a:fld>
            <a:endParaRPr lang="ru-RU"/>
          </a:p>
        </p:txBody>
      </p:sp>
    </p:spTree>
    <p:extLst>
      <p:ext uri="{BB962C8B-B14F-4D97-AF65-F5344CB8AC3E}">
        <p14:creationId xmlns="" xmlns:p14="http://schemas.microsoft.com/office/powerpoint/2010/main" val="3097625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A558591-1A9D-4D81-AFC9-233EB66B8630}" type="datetimeFigureOut">
              <a:rPr lang="ru-RU" smtClean="0"/>
              <a:pPr/>
              <a:t>19.10.2019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4DEF673-135B-4D44-934C-E928E67BF4CE}" type="slidenum">
              <a:rPr lang="ru-RU" smtClean="0"/>
              <a:pPr/>
              <a:t>‹#›</a:t>
            </a:fld>
            <a:endParaRPr lang="ru-RU"/>
          </a:p>
        </p:txBody>
      </p:sp>
    </p:spTree>
    <p:extLst>
      <p:ext uri="{BB962C8B-B14F-4D97-AF65-F5344CB8AC3E}">
        <p14:creationId xmlns="" xmlns:p14="http://schemas.microsoft.com/office/powerpoint/2010/main" val="1937596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A558591-1A9D-4D81-AFC9-233EB66B8630}" type="datetimeFigureOut">
              <a:rPr lang="ru-RU" smtClean="0"/>
              <a:pPr/>
              <a:t>19.10.2019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DEF673-135B-4D44-934C-E928E67BF4CE}" type="slidenum">
              <a:rPr lang="ru-RU" smtClean="0"/>
              <a:pPr/>
              <a:t>‹#›</a:t>
            </a:fld>
            <a:endParaRPr lang="ru-RU"/>
          </a:p>
        </p:txBody>
      </p:sp>
    </p:spTree>
    <p:extLst>
      <p:ext uri="{BB962C8B-B14F-4D97-AF65-F5344CB8AC3E}">
        <p14:creationId xmlns="" xmlns:p14="http://schemas.microsoft.com/office/powerpoint/2010/main" val="3203761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A558591-1A9D-4D81-AFC9-233EB66B8630}" type="datetimeFigureOut">
              <a:rPr lang="ru-RU" smtClean="0"/>
              <a:pPr/>
              <a:t>19.10.2019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DEF673-135B-4D44-934C-E928E67BF4CE}" type="slidenum">
              <a:rPr lang="ru-RU" smtClean="0"/>
              <a:pPr/>
              <a:t>‹#›</a:t>
            </a:fld>
            <a:endParaRPr lang="ru-RU"/>
          </a:p>
        </p:txBody>
      </p:sp>
    </p:spTree>
    <p:extLst>
      <p:ext uri="{BB962C8B-B14F-4D97-AF65-F5344CB8AC3E}">
        <p14:creationId xmlns="" xmlns:p14="http://schemas.microsoft.com/office/powerpoint/2010/main" val="3161934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558591-1A9D-4D81-AFC9-233EB66B8630}" type="datetimeFigureOut">
              <a:rPr lang="ru-RU" smtClean="0"/>
              <a:pPr/>
              <a:t>19.10.2019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DEF673-135B-4D44-934C-E928E67BF4CE}" type="slidenum">
              <a:rPr lang="ru-RU" smtClean="0"/>
              <a:pPr/>
              <a:t>‹#›</a:t>
            </a:fld>
            <a:endParaRPr lang="ru-RU"/>
          </a:p>
        </p:txBody>
      </p:sp>
    </p:spTree>
    <p:extLst>
      <p:ext uri="{BB962C8B-B14F-4D97-AF65-F5344CB8AC3E}">
        <p14:creationId xmlns="" xmlns:p14="http://schemas.microsoft.com/office/powerpoint/2010/main" val="7833665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hyperlink" Target="https://vk.com/away.php?to=https://kids-flashcards.com/ru/free-printable/frukty-razvivayushchie-kartochki-na-nemeckom&amp;post=-179564557_4895&amp;cc_key=" TargetMode="External"/><Relationship Id="rId2" Type="http://schemas.openxmlformats.org/officeDocument/2006/relationships/hyperlink" Target="https://vk.com/spki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412777"/>
            <a:ext cx="7772400" cy="2187674"/>
          </a:xfrm>
        </p:spPr>
        <p:txBody>
          <a:bodyPr>
            <a:normAutofit fontScale="90000"/>
          </a:bodyPr>
          <a:lstStyle/>
          <a:p>
            <a:r>
              <a:rPr lang="ru-RU" dirty="0"/>
              <a:t>Развитие лексической компетенции на уроках иностранного языка в младших классах</a:t>
            </a:r>
            <a:br>
              <a:rPr lang="ru-RU" dirty="0"/>
            </a:br>
            <a:r>
              <a:rPr lang="ru-RU" dirty="0"/>
              <a:t>(обобщение опыта темы по</a:t>
            </a:r>
            <a:br>
              <a:rPr lang="ru-RU" dirty="0"/>
            </a:br>
            <a:r>
              <a:rPr lang="ru-RU" dirty="0"/>
              <a:t> самообразованию)</a:t>
            </a:r>
          </a:p>
        </p:txBody>
      </p:sp>
      <p:sp>
        <p:nvSpPr>
          <p:cNvPr id="3" name="Подзаголовок 2"/>
          <p:cNvSpPr>
            <a:spLocks noGrp="1"/>
          </p:cNvSpPr>
          <p:nvPr>
            <p:ph type="subTitle" idx="1"/>
          </p:nvPr>
        </p:nvSpPr>
        <p:spPr>
          <a:xfrm>
            <a:off x="1371600" y="4725144"/>
            <a:ext cx="6400800" cy="1512168"/>
          </a:xfrm>
        </p:spPr>
        <p:txBody>
          <a:bodyPr/>
          <a:lstStyle/>
          <a:p>
            <a:r>
              <a:rPr lang="ru-RU" b="1" dirty="0" err="1">
                <a:solidFill>
                  <a:schemeClr val="tx1"/>
                </a:solidFill>
              </a:rPr>
              <a:t>Лись</a:t>
            </a:r>
            <a:r>
              <a:rPr lang="ru-RU" b="1" dirty="0">
                <a:solidFill>
                  <a:schemeClr val="tx1"/>
                </a:solidFill>
              </a:rPr>
              <a:t> Нина Алексеевна, </a:t>
            </a:r>
          </a:p>
          <a:p>
            <a:r>
              <a:rPr lang="ru-RU" b="1" dirty="0">
                <a:solidFill>
                  <a:schemeClr val="tx1"/>
                </a:solidFill>
              </a:rPr>
              <a:t>учитель немецкого языка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0"/>
            <a:ext cx="8229600" cy="6126163"/>
          </a:xfrm>
        </p:spPr>
        <p:txBody>
          <a:bodyPr>
            <a:normAutofit/>
          </a:bodyPr>
          <a:lstStyle/>
          <a:p>
            <a:pPr>
              <a:buNone/>
            </a:pPr>
            <a:endParaRPr lang="ru-RU" sz="2600" dirty="0"/>
          </a:p>
          <a:p>
            <a:r>
              <a:rPr lang="ru-RU" sz="2000" dirty="0"/>
              <a:t>На уроках иностранного языка необходимо использовать </a:t>
            </a:r>
            <a:r>
              <a:rPr lang="ru-RU" sz="2000" b="1" i="1" dirty="0"/>
              <a:t>презентации</a:t>
            </a:r>
            <a:r>
              <a:rPr lang="ru-RU" sz="2000" i="1" dirty="0"/>
              <a:t>,</a:t>
            </a:r>
            <a:r>
              <a:rPr lang="ru-RU" sz="2000" dirty="0"/>
              <a:t> особенно при введении новой темы, содержащей лексику. Здесь задействован элемент яркой наглядности</a:t>
            </a:r>
          </a:p>
          <a:p>
            <a:r>
              <a:rPr lang="ru-RU" sz="2000" dirty="0"/>
              <a:t>Вот, допустим, пример глаголов, которые </a:t>
            </a:r>
            <a:r>
              <a:rPr lang="ru-RU" sz="2000" dirty="0" err="1"/>
              <a:t>вводяться</a:t>
            </a:r>
            <a:r>
              <a:rPr lang="ru-RU" sz="2000" dirty="0"/>
              <a:t> по картинкам:</a:t>
            </a:r>
            <a:r>
              <a:rPr lang="ru-RU" sz="2000" b="1" dirty="0"/>
              <a:t/>
            </a:r>
            <a:br>
              <a:rPr lang="ru-RU" sz="2000" b="1" dirty="0"/>
            </a:br>
            <a:r>
              <a:rPr lang="en-US" sz="2000" b="1" dirty="0"/>
              <a:t>count, go, come, watch TV, play video games, speak, sing songs, dance, ride a bike, laugh, cry, swim</a:t>
            </a:r>
            <a:endParaRPr lang="ru-RU" sz="2000" dirty="0"/>
          </a:p>
          <a:p>
            <a:endParaRPr lang="ru-RU" sz="2000" dirty="0"/>
          </a:p>
          <a:p>
            <a:endParaRPr lang="ru-RU" sz="2000" dirty="0"/>
          </a:p>
          <a:p>
            <a:endParaRPr lang="ru-RU" sz="2000" dirty="0"/>
          </a:p>
          <a:p>
            <a:endParaRPr lang="ru-RU" sz="2000" dirty="0"/>
          </a:p>
          <a:p>
            <a:pPr>
              <a:buNone/>
            </a:pPr>
            <a:endParaRPr lang="ru-RU" sz="2000" dirty="0"/>
          </a:p>
          <a:p>
            <a:endParaRPr lang="ru-RU" sz="2600" dirty="0"/>
          </a:p>
          <a:p>
            <a:endParaRPr lang="ru-RU" dirty="0"/>
          </a:p>
        </p:txBody>
      </p:sp>
      <p:pic>
        <p:nvPicPr>
          <p:cNvPr id="5" name="Рисунок 4"/>
          <p:cNvPicPr/>
          <p:nvPr/>
        </p:nvPicPr>
        <p:blipFill>
          <a:blip r:embed="rId2" cstate="print"/>
          <a:srcRect/>
          <a:stretch>
            <a:fillRect/>
          </a:stretch>
        </p:blipFill>
        <p:spPr bwMode="auto">
          <a:xfrm>
            <a:off x="899592" y="2780928"/>
            <a:ext cx="7200800" cy="3744416"/>
          </a:xfrm>
          <a:prstGeom prst="rect">
            <a:avLst/>
          </a:prstGeom>
          <a:noFill/>
          <a:ln w="9525">
            <a:noFill/>
            <a:miter lim="800000"/>
            <a:headEnd/>
            <a:tailEnd/>
          </a:ln>
        </p:spPr>
      </p:pic>
    </p:spTree>
    <p:extLst>
      <p:ext uri="{BB962C8B-B14F-4D97-AF65-F5344CB8AC3E}">
        <p14:creationId xmlns="" xmlns:p14="http://schemas.microsoft.com/office/powerpoint/2010/main" val="3551347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Текст 17"/>
          <p:cNvSpPr>
            <a:spLocks noGrp="1"/>
          </p:cNvSpPr>
          <p:nvPr>
            <p:ph type="body" idx="4294967295"/>
          </p:nvPr>
        </p:nvSpPr>
        <p:spPr>
          <a:xfrm>
            <a:off x="0" y="-747464"/>
            <a:ext cx="9144000" cy="7605464"/>
          </a:xfrm>
        </p:spPr>
        <p:txBody>
          <a:bodyPr>
            <a:noAutofit/>
          </a:bodyPr>
          <a:lstStyle/>
          <a:p>
            <a:endParaRPr lang="ru-RU" sz="1200" b="1" dirty="0"/>
          </a:p>
          <a:p>
            <a:endParaRPr lang="ru-RU" sz="1200" b="1" dirty="0"/>
          </a:p>
          <a:p>
            <a:endParaRPr lang="ru-RU" sz="1200" b="1" dirty="0"/>
          </a:p>
          <a:p>
            <a:pPr>
              <a:buNone/>
            </a:pPr>
            <a:endParaRPr lang="ru-RU" sz="1200" b="1" dirty="0"/>
          </a:p>
          <a:p>
            <a:pPr>
              <a:buNone/>
            </a:pPr>
            <a:r>
              <a:rPr lang="ru-RU" sz="1400" i="1" dirty="0"/>
              <a:t/>
            </a:r>
            <a:br>
              <a:rPr lang="ru-RU" sz="1400" i="1" dirty="0"/>
            </a:br>
            <a:r>
              <a:rPr lang="ru-RU" sz="2000" dirty="0"/>
              <a:t>К каждому слову (после того, как они уже отработаны и дети называют их по картинкам), мы добавляем по 1-2 фразы. Вы можете спросить у детей:</a:t>
            </a:r>
            <a:r>
              <a:rPr lang="ru-RU" sz="1400" b="1" dirty="0"/>
              <a:t/>
            </a:r>
            <a:br>
              <a:rPr lang="ru-RU" sz="1400" b="1" dirty="0"/>
            </a:br>
            <a:r>
              <a:rPr lang="ru-RU" sz="1400" b="1" dirty="0"/>
              <a:t>-</a:t>
            </a:r>
            <a:r>
              <a:rPr lang="en-US" sz="1400" b="1" dirty="0"/>
              <a:t>What can we count? - Count books, chairs, pens, pencils.</a:t>
            </a:r>
            <a:br>
              <a:rPr lang="en-US" sz="1400" b="1" dirty="0"/>
            </a:br>
            <a:r>
              <a:rPr lang="en-US" sz="1400" b="1" dirty="0"/>
              <a:t>-Where can we come? - Come into the room / home</a:t>
            </a:r>
            <a:br>
              <a:rPr lang="en-US" sz="1400" b="1" dirty="0"/>
            </a:br>
            <a:r>
              <a:rPr lang="en-US" sz="1400" b="1" dirty="0"/>
              <a:t>-Where can you watch TV? - Watch TV in the living room / on the sofa</a:t>
            </a:r>
            <a:br>
              <a:rPr lang="en-US" sz="1400" b="1" dirty="0"/>
            </a:br>
            <a:r>
              <a:rPr lang="en-US" sz="1400" b="1" dirty="0"/>
              <a:t>-What language can you speak? -I speak English / French</a:t>
            </a:r>
            <a:br>
              <a:rPr lang="en-US" sz="1400" b="1" dirty="0"/>
            </a:br>
            <a:r>
              <a:rPr lang="en-US" sz="1400" b="1" dirty="0"/>
              <a:t>-How can you sing? - I can sing well/ badly</a:t>
            </a:r>
            <a:br>
              <a:rPr lang="en-US" sz="1400" b="1" dirty="0"/>
            </a:br>
            <a:r>
              <a:rPr lang="en-US" sz="1400" b="1" dirty="0"/>
              <a:t>-Where can you dance? — I can dance at home/ at the disco / at the party</a:t>
            </a:r>
            <a:br>
              <a:rPr lang="en-US" sz="1400" b="1" dirty="0"/>
            </a:br>
            <a:r>
              <a:rPr lang="en-US" sz="1400" b="1" dirty="0"/>
              <a:t>-What can you ride? - I can ride a bike/ a scooter</a:t>
            </a:r>
            <a:br>
              <a:rPr lang="en-US" sz="1400" b="1" dirty="0"/>
            </a:br>
            <a:r>
              <a:rPr lang="en-US" sz="1400" b="1" dirty="0"/>
              <a:t>-How can you laugh? - I can laugh loudly / quietly.</a:t>
            </a:r>
            <a:br>
              <a:rPr lang="en-US" sz="1400" b="1" dirty="0"/>
            </a:br>
            <a:r>
              <a:rPr lang="en-US" sz="1400" b="1" dirty="0"/>
              <a:t>-Why can you cry? - Because my mom is angry.</a:t>
            </a:r>
            <a:br>
              <a:rPr lang="en-US" sz="1400" b="1" dirty="0"/>
            </a:br>
            <a:r>
              <a:rPr lang="en-US" sz="1400" b="1" dirty="0"/>
              <a:t>-Where can you swim? - in the swimming pool/ in the sea/ with friends</a:t>
            </a:r>
            <a:br>
              <a:rPr lang="en-US" sz="1400" b="1" dirty="0"/>
            </a:br>
            <a:r>
              <a:rPr lang="ru-RU" sz="1800" dirty="0"/>
              <a:t>Каждая фраза обыгрывается в движениях или демонстрируется на картинках много- много раз так, что у детей эти варианты прямо отлетают от зубов. Дети совмещают картинки (фото рисунков ниже).</a:t>
            </a:r>
            <a:br>
              <a:rPr lang="ru-RU" sz="1800" dirty="0"/>
            </a:br>
            <a:r>
              <a:rPr lang="ru-RU" sz="1800" dirty="0"/>
              <a:t>Делаем "перестрелку мячиком": вы детям начало предложения- они продолжение. </a:t>
            </a:r>
            <a:r>
              <a:rPr lang="en-US" sz="1800" dirty="0"/>
              <a:t>Count! —— Count books, chairs!</a:t>
            </a:r>
            <a:br>
              <a:rPr lang="en-US" sz="1800" dirty="0"/>
            </a:br>
            <a:r>
              <a:rPr lang="ru-RU" sz="1800" dirty="0"/>
              <a:t>Делим детей на команды: одна группа дает начало предложения, вторая коллективно должна предложить ответ.</a:t>
            </a:r>
            <a:br>
              <a:rPr lang="ru-RU" sz="1800" dirty="0"/>
            </a:br>
            <a:r>
              <a:rPr lang="ru-RU" sz="1800" dirty="0"/>
              <a:t>Разрезаем предложения на две части —пусть дети собирают начало и конец, читая вслух.</a:t>
            </a:r>
            <a:br>
              <a:rPr lang="ru-RU" sz="1800" dirty="0"/>
            </a:br>
            <a:r>
              <a:rPr lang="ru-RU" sz="1800" dirty="0"/>
              <a:t>Рисуем таблицу на доске: в строке начало предложения, дети должны в парах или группах вписать продолжение.</a:t>
            </a:r>
            <a:r>
              <a:rPr lang="ru-RU" sz="1400" b="1" dirty="0"/>
              <a:t/>
            </a:r>
            <a:br>
              <a:rPr lang="ru-RU" sz="1400" b="1" dirty="0"/>
            </a:br>
            <a:r>
              <a:rPr lang="ru-RU" sz="1800" b="1" dirty="0"/>
              <a:t>И наконец наш продукт: Учитель подводит к тому, что он задает вопрос, а дети сразу же, сходу, выдают на него ответы. </a:t>
            </a:r>
            <a:endParaRPr lang="en-US" sz="1800" b="1" dirty="0"/>
          </a:p>
          <a:p>
            <a:pPr>
              <a:buNone/>
            </a:pPr>
            <a:r>
              <a:rPr lang="en-US" sz="1200" b="1" dirty="0"/>
              <a:t/>
            </a:r>
            <a:br>
              <a:rPr lang="en-US" sz="1200" b="1" dirty="0"/>
            </a:br>
            <a:endParaRPr lang="ru-RU" sz="12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476672"/>
            <a:ext cx="4572000" cy="1477328"/>
          </a:xfrm>
          <a:prstGeom prst="rect">
            <a:avLst/>
          </a:prstGeom>
        </p:spPr>
        <p:txBody>
          <a:bodyPr wrap="square">
            <a:spAutoFit/>
          </a:bodyPr>
          <a:lstStyle/>
          <a:p>
            <a:r>
              <a:rPr lang="ru-RU" dirty="0"/>
              <a:t>Задание на </a:t>
            </a:r>
            <a:r>
              <a:rPr lang="ru-RU" dirty="0" err="1"/>
              <a:t>аудирование</a:t>
            </a:r>
            <a:r>
              <a:rPr lang="ru-RU" dirty="0"/>
              <a:t>.</a:t>
            </a:r>
            <a:br>
              <a:rPr lang="ru-RU" dirty="0"/>
            </a:br>
            <a:r>
              <a:rPr lang="ru-RU" dirty="0"/>
              <a:t>Найдите имена всех персонажей на картинке по описанию.</a:t>
            </a:r>
          </a:p>
          <a:p>
            <a:r>
              <a:rPr lang="ru-RU" dirty="0"/>
              <a:t/>
            </a:r>
            <a:br>
              <a:rPr lang="ru-RU" dirty="0"/>
            </a:br>
            <a:endParaRPr lang="ru-RU" dirty="0"/>
          </a:p>
        </p:txBody>
      </p:sp>
      <p:pic>
        <p:nvPicPr>
          <p:cNvPr id="1026" name="Picture 2" descr="https://sun9-9.userapi.com/c851020/v851020229/1c10b2/LWTMLUCWYEI.jpg"/>
          <p:cNvPicPr>
            <a:picLocks noChangeAspect="1" noChangeArrowheads="1"/>
          </p:cNvPicPr>
          <p:nvPr/>
        </p:nvPicPr>
        <p:blipFill>
          <a:blip r:embed="rId2" cstate="print"/>
          <a:srcRect/>
          <a:stretch>
            <a:fillRect/>
          </a:stretch>
        </p:blipFill>
        <p:spPr bwMode="auto">
          <a:xfrm>
            <a:off x="611560" y="1484784"/>
            <a:ext cx="8136904" cy="5067301"/>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315415"/>
            <a:ext cx="9217024" cy="2160240"/>
          </a:xfrm>
        </p:spPr>
        <p:txBody>
          <a:bodyPr>
            <a:normAutofit/>
          </a:bodyPr>
          <a:lstStyle/>
          <a:p>
            <a:r>
              <a:rPr lang="ru-RU" sz="2400" dirty="0"/>
              <a:t>Введение лексических единиц</a:t>
            </a:r>
            <a:br>
              <a:rPr lang="ru-RU" sz="2400" dirty="0"/>
            </a:br>
            <a:r>
              <a:rPr lang="ru-RU" sz="2400" dirty="0"/>
              <a:t>успешно проходит с помощью </a:t>
            </a:r>
            <a:r>
              <a:rPr lang="ru-RU" sz="2400" dirty="0" err="1"/>
              <a:t>видеотренажёров</a:t>
            </a:r>
            <a:r>
              <a:rPr lang="ru-RU" sz="2400" dirty="0"/>
              <a:t> и </a:t>
            </a:r>
            <a:r>
              <a:rPr lang="en-US" sz="2400" dirty="0"/>
              <a:t>flashcards.</a:t>
            </a:r>
            <a:r>
              <a:rPr lang="ru-RU" sz="2400" dirty="0"/>
              <a:t> </a:t>
            </a:r>
          </a:p>
        </p:txBody>
      </p:sp>
      <p:sp>
        <p:nvSpPr>
          <p:cNvPr id="3" name="Подзаголовок 2"/>
          <p:cNvSpPr>
            <a:spLocks noGrp="1"/>
          </p:cNvSpPr>
          <p:nvPr>
            <p:ph type="subTitle" idx="1"/>
          </p:nvPr>
        </p:nvSpPr>
        <p:spPr>
          <a:xfrm>
            <a:off x="395536" y="1196752"/>
            <a:ext cx="8424936" cy="5400600"/>
          </a:xfrm>
        </p:spPr>
        <p:txBody>
          <a:bodyPr/>
          <a:lstStyle/>
          <a:p>
            <a:r>
              <a:rPr lang="ru-RU" dirty="0">
                <a:solidFill>
                  <a:schemeClr val="tx1"/>
                </a:solidFill>
              </a:rPr>
              <a:t>Они очень удобны также для отработки изученной лексики:</a:t>
            </a:r>
          </a:p>
        </p:txBody>
      </p:sp>
      <p:pic>
        <p:nvPicPr>
          <p:cNvPr id="4" name="Рисунок 3"/>
          <p:cNvPicPr/>
          <p:nvPr/>
        </p:nvPicPr>
        <p:blipFill>
          <a:blip r:embed="rId2" cstate="print"/>
          <a:srcRect/>
          <a:stretch>
            <a:fillRect/>
          </a:stretch>
        </p:blipFill>
        <p:spPr bwMode="auto">
          <a:xfrm>
            <a:off x="971600" y="2420888"/>
            <a:ext cx="7056784" cy="4437112"/>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cstate="print"/>
          <a:srcRect/>
          <a:stretch>
            <a:fillRect/>
          </a:stretch>
        </p:blipFill>
        <p:spPr bwMode="auto">
          <a:xfrm>
            <a:off x="899593" y="404665"/>
            <a:ext cx="2808311" cy="2520280"/>
          </a:xfrm>
          <a:prstGeom prst="rect">
            <a:avLst/>
          </a:prstGeom>
          <a:noFill/>
          <a:ln w="9525">
            <a:noFill/>
            <a:miter lim="800000"/>
            <a:headEnd/>
            <a:tailEnd/>
          </a:ln>
        </p:spPr>
      </p:pic>
      <p:sp>
        <p:nvSpPr>
          <p:cNvPr id="5" name="Содержимое 4"/>
          <p:cNvSpPr>
            <a:spLocks noGrp="1"/>
          </p:cNvSpPr>
          <p:nvPr>
            <p:ph sz="half" idx="4294967295"/>
          </p:nvPr>
        </p:nvSpPr>
        <p:spPr>
          <a:xfrm>
            <a:off x="0" y="2174875"/>
            <a:ext cx="4040188" cy="3951288"/>
          </a:xfrm>
        </p:spPr>
        <p:txBody>
          <a:bodyPr/>
          <a:lstStyle/>
          <a:p>
            <a:endParaRPr lang="ru-RU" dirty="0"/>
          </a:p>
          <a:p>
            <a:endParaRPr lang="ru-RU" dirty="0"/>
          </a:p>
          <a:p>
            <a:endParaRPr lang="ru-RU" dirty="0"/>
          </a:p>
        </p:txBody>
      </p:sp>
      <p:pic>
        <p:nvPicPr>
          <p:cNvPr id="8" name="Содержимое 7"/>
          <p:cNvPicPr>
            <a:picLocks noGrp="1"/>
          </p:cNvPicPr>
          <p:nvPr>
            <p:ph sz="quarter" idx="4294967295"/>
          </p:nvPr>
        </p:nvPicPr>
        <p:blipFill>
          <a:blip r:embed="rId3" cstate="print"/>
          <a:stretch>
            <a:fillRect/>
          </a:stretch>
        </p:blipFill>
        <p:spPr bwMode="auto">
          <a:xfrm>
            <a:off x="5102225" y="476250"/>
            <a:ext cx="4041775" cy="2527300"/>
          </a:xfrm>
          <a:prstGeom prst="rect">
            <a:avLst/>
          </a:prstGeom>
          <a:noFill/>
          <a:ln w="9525">
            <a:noFill/>
            <a:miter lim="800000"/>
            <a:headEnd/>
            <a:tailEnd/>
          </a:ln>
        </p:spPr>
      </p:pic>
      <p:pic>
        <p:nvPicPr>
          <p:cNvPr id="12" name="Рисунок 11"/>
          <p:cNvPicPr/>
          <p:nvPr/>
        </p:nvPicPr>
        <p:blipFill>
          <a:blip r:embed="rId4" cstate="print"/>
          <a:srcRect/>
          <a:stretch>
            <a:fillRect/>
          </a:stretch>
        </p:blipFill>
        <p:spPr bwMode="auto">
          <a:xfrm>
            <a:off x="2411760" y="3284984"/>
            <a:ext cx="3096344" cy="2704654"/>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p:nvPr/>
        </p:nvPicPr>
        <p:blipFill>
          <a:blip r:embed="rId2" cstate="print"/>
          <a:srcRect/>
          <a:stretch>
            <a:fillRect/>
          </a:stretch>
        </p:blipFill>
        <p:spPr bwMode="auto">
          <a:xfrm>
            <a:off x="755576" y="620688"/>
            <a:ext cx="7272808" cy="4592687"/>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normAutofit fontScale="92500" lnSpcReduction="10000"/>
          </a:bodyPr>
          <a:lstStyle/>
          <a:p>
            <a:pPr marL="0" indent="0" algn="ctr">
              <a:buNone/>
            </a:pPr>
            <a:r>
              <a:rPr lang="ru-RU" sz="3600" b="1" i="1" u="sng" dirty="0"/>
              <a:t>Здоровье - сберегающие технологии.</a:t>
            </a:r>
            <a:endParaRPr lang="en-US" sz="3600" b="1" i="1" u="sng" dirty="0"/>
          </a:p>
          <a:p>
            <a:pPr marL="0" indent="0" algn="ctr">
              <a:buNone/>
            </a:pPr>
            <a:endParaRPr lang="ru-RU" sz="3600" dirty="0"/>
          </a:p>
          <a:p>
            <a:r>
              <a:rPr lang="ru-RU" dirty="0"/>
              <a:t>На уроке необходима</a:t>
            </a:r>
            <a:r>
              <a:rPr lang="ru-RU" u="sng" dirty="0"/>
              <a:t> частая смена видов активности</a:t>
            </a:r>
            <a:r>
              <a:rPr lang="ru-RU" dirty="0"/>
              <a:t>, наличие соревновательных моментов. Все это повышает умственную работоспособность, познавательную активность, мотивацию к изучению языка.</a:t>
            </a:r>
          </a:p>
          <a:p>
            <a:r>
              <a:rPr lang="ru-RU" dirty="0"/>
              <a:t>Это </a:t>
            </a:r>
            <a:r>
              <a:rPr lang="ru-RU" b="1" dirty="0" err="1"/>
              <a:t>физминутки</a:t>
            </a:r>
            <a:r>
              <a:rPr lang="ru-RU" b="1" dirty="0"/>
              <a:t> и подвижные игры</a:t>
            </a:r>
            <a:r>
              <a:rPr lang="ru-RU" dirty="0"/>
              <a:t>, которые стараюсь связать с тематикой урока. В таких играх можно отрабатывать </a:t>
            </a:r>
            <a:r>
              <a:rPr lang="ru-RU" u="sng" dirty="0"/>
              <a:t>любой лексический материал. </a:t>
            </a:r>
          </a:p>
          <a:p>
            <a:pPr>
              <a:buNone/>
            </a:pPr>
            <a:r>
              <a:rPr lang="ru-RU" u="sng" dirty="0"/>
              <a:t> </a:t>
            </a:r>
          </a:p>
          <a:p>
            <a:pPr>
              <a:buNone/>
            </a:pPr>
            <a:endParaRPr lang="ru-RU" sz="4100" u="sng" dirty="0"/>
          </a:p>
          <a:p>
            <a:pPr>
              <a:buNone/>
            </a:pPr>
            <a:endParaRPr lang="ru-RU" u="sng" dirty="0"/>
          </a:p>
          <a:p>
            <a:pPr>
              <a:buNone/>
            </a:pPr>
            <a:endParaRPr lang="ru-RU" u="sng" dirty="0"/>
          </a:p>
          <a:p>
            <a:pPr>
              <a:buNone/>
            </a:pPr>
            <a:endParaRPr lang="ru-RU" dirty="0"/>
          </a:p>
        </p:txBody>
      </p:sp>
    </p:spTree>
    <p:extLst>
      <p:ext uri="{BB962C8B-B14F-4D97-AF65-F5344CB8AC3E}">
        <p14:creationId xmlns="" xmlns:p14="http://schemas.microsoft.com/office/powerpoint/2010/main" val="2176977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908720"/>
            <a:ext cx="6480720" cy="5217443"/>
          </a:xfrm>
        </p:spPr>
        <p:txBody>
          <a:bodyPr>
            <a:normAutofit/>
          </a:bodyPr>
          <a:lstStyle/>
          <a:p>
            <a:pPr marL="0" indent="0" algn="ctr">
              <a:buNone/>
            </a:pPr>
            <a:r>
              <a:rPr lang="ru-RU" b="1" u="sng" dirty="0"/>
              <a:t> Лексика в системе языковых средств является важнейшим компонентом речевой </a:t>
            </a:r>
            <a:r>
              <a:rPr lang="ru-RU" b="1" u="sng" dirty="0" err="1"/>
              <a:t>деятельности:аудирования</a:t>
            </a:r>
            <a:r>
              <a:rPr lang="ru-RU" b="1" u="sng" dirty="0" smtClean="0"/>
              <a:t>,</a:t>
            </a:r>
            <a:endParaRPr lang="en-US" b="1" u="sng" dirty="0" smtClean="0"/>
          </a:p>
          <a:p>
            <a:pPr marL="0" indent="0" algn="ctr">
              <a:buNone/>
            </a:pPr>
            <a:r>
              <a:rPr lang="ru-RU" b="1" u="sng" dirty="0" err="1" smtClean="0"/>
              <a:t>говорения,чтения</a:t>
            </a:r>
            <a:r>
              <a:rPr lang="ru-RU" b="1" u="sng" dirty="0" smtClean="0"/>
              <a:t> </a:t>
            </a:r>
            <a:r>
              <a:rPr lang="ru-RU" b="1" u="sng" dirty="0"/>
              <a:t>и </a:t>
            </a:r>
            <a:r>
              <a:rPr lang="ru-RU" b="1" u="sng" dirty="0" err="1"/>
              <a:t>письма.На</a:t>
            </a:r>
            <a:r>
              <a:rPr lang="ru-RU" b="1" u="sng" dirty="0"/>
              <a:t> начальном этапе обучения иностранному языку идёт период первоначального накопления лексики.</a:t>
            </a:r>
          </a:p>
          <a:p>
            <a:pPr marL="0" indent="0" algn="ctr">
              <a:buNone/>
            </a:pPr>
            <a:endParaRPr lang="ru-RU" b="1" u="sng" dirty="0"/>
          </a:p>
        </p:txBody>
      </p:sp>
      <p:sp>
        <p:nvSpPr>
          <p:cNvPr id="4" name="Прямоугольник 3"/>
          <p:cNvSpPr/>
          <p:nvPr/>
        </p:nvSpPr>
        <p:spPr>
          <a:xfrm rot="10800000" flipV="1">
            <a:off x="-2" y="140463"/>
            <a:ext cx="3609361" cy="1107996"/>
          </a:xfrm>
          <a:prstGeom prst="rect">
            <a:avLst/>
          </a:prstGeom>
          <a:noFill/>
        </p:spPr>
        <p:txBody>
          <a:bodyPr wrap="square" lIns="91440" tIns="45720" rIns="91440" bIns="45720">
            <a:spAutoFit/>
          </a:bodyPr>
          <a:lstStyle/>
          <a:p>
            <a:pPr algn="ctr"/>
            <a:r>
              <a:rPr lang="ru-RU"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lang="en-US" sz="6600" b="1" dirty="0" smtClean="0">
                <a:ln w="18000">
                  <a:solidFill>
                    <a:schemeClr val="accent2">
                      <a:satMod val="140000"/>
                    </a:schemeClr>
                  </a:solidFill>
                  <a:prstDash val="solid"/>
                  <a:miter lim="800000"/>
                </a:ln>
                <a:effectLst>
                  <a:outerShdw blurRad="25500" dist="23000" dir="7020000" algn="tl">
                    <a:srgbClr val="000000">
                      <a:alpha val="50000"/>
                    </a:srgbClr>
                  </a:outerShdw>
                </a:effectLst>
              </a:rPr>
              <a:t>D</a:t>
            </a:r>
            <a:r>
              <a:rPr lang="en-US" sz="6600" b="1"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e</a:t>
            </a:r>
            <a:r>
              <a:rPr lang="en-US" sz="66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u</a:t>
            </a:r>
            <a:r>
              <a:rPr lang="en-US" sz="6600" b="1" dirty="0" smtClean="0">
                <a:ln w="18000">
                  <a:solidFill>
                    <a:schemeClr val="accent2">
                      <a:satMod val="140000"/>
                    </a:schemeClr>
                  </a:solidFill>
                  <a:prstDash val="solid"/>
                  <a:miter lim="800000"/>
                </a:ln>
                <a:effectLst>
                  <a:outerShdw blurRad="25500" dist="23000" dir="7020000" algn="tl">
                    <a:srgbClr val="000000">
                      <a:alpha val="50000"/>
                    </a:srgbClr>
                  </a:outerShdw>
                </a:effectLst>
              </a:rPr>
              <a:t>t</a:t>
            </a:r>
            <a:r>
              <a:rPr lang="en-US" sz="6600" b="1"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s</a:t>
            </a:r>
            <a:r>
              <a:rPr lang="en-US" sz="66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c</a:t>
            </a:r>
            <a:r>
              <a:rPr lang="en-US" sz="6600" b="1" dirty="0" smtClean="0">
                <a:ln w="18000">
                  <a:solidFill>
                    <a:schemeClr val="accent2">
                      <a:satMod val="140000"/>
                    </a:schemeClr>
                  </a:solidFill>
                  <a:prstDash val="solid"/>
                  <a:miter lim="800000"/>
                </a:ln>
                <a:effectLst>
                  <a:outerShdw blurRad="25500" dist="23000" dir="7020000" algn="tl">
                    <a:srgbClr val="000000">
                      <a:alpha val="50000"/>
                    </a:srgbClr>
                  </a:outerShdw>
                </a:effectLst>
              </a:rPr>
              <a:t>h</a:t>
            </a:r>
            <a:endParaRPr lang="ru-RU" sz="6600" b="1" cap="none" spc="0" dirty="0">
              <a:ln w="18000">
                <a:solidFill>
                  <a:schemeClr val="accent2">
                    <a:satMod val="140000"/>
                  </a:schemeClr>
                </a:solidFill>
                <a:prstDash val="solid"/>
                <a:miter lim="800000"/>
              </a:ln>
              <a:effectLst>
                <a:outerShdw blurRad="25500" dist="23000" dir="7020000" algn="tl">
                  <a:srgbClr val="000000">
                    <a:alpha val="50000"/>
                  </a:srgbClr>
                </a:outerShdw>
              </a:effectLst>
            </a:endParaRPr>
          </a:p>
        </p:txBody>
      </p:sp>
      <p:sp>
        <p:nvSpPr>
          <p:cNvPr id="6" name="Прямоугольник 5"/>
          <p:cNvSpPr/>
          <p:nvPr/>
        </p:nvSpPr>
        <p:spPr>
          <a:xfrm rot="10800000" flipV="1">
            <a:off x="4788019" y="4624452"/>
            <a:ext cx="4819065" cy="1323439"/>
          </a:xfrm>
          <a:prstGeom prst="rect">
            <a:avLst/>
          </a:prstGeom>
        </p:spPr>
        <p:txBody>
          <a:bodyPr wrap="square">
            <a:spAutoFit/>
          </a:bodyPr>
          <a:lstStyle/>
          <a:p>
            <a:pPr lvl="0" algn="ctr"/>
            <a:r>
              <a:rPr lang="en-US" sz="8000" b="1" dirty="0" smtClean="0">
                <a:ln w="18000">
                  <a:solidFill>
                    <a:srgbClr val="C0504D">
                      <a:satMod val="140000"/>
                    </a:srgbClr>
                  </a:solidFill>
                  <a:prstDash val="solid"/>
                  <a:miter lim="800000"/>
                </a:ln>
                <a:solidFill>
                  <a:schemeClr val="accent1"/>
                </a:solidFill>
                <a:effectLst>
                  <a:outerShdw blurRad="25500" dist="23000" dir="7020000" algn="tl">
                    <a:srgbClr val="000000">
                      <a:alpha val="50000"/>
                    </a:srgbClr>
                  </a:outerShdw>
                </a:effectLst>
              </a:rPr>
              <a:t>Eng</a:t>
            </a:r>
            <a:r>
              <a:rPr lang="en-US" sz="8000" b="1" dirty="0" smtClean="0">
                <a:ln w="18000">
                  <a:solidFill>
                    <a:srgbClr val="C0504D">
                      <a:satMod val="140000"/>
                    </a:srgbClr>
                  </a:solidFill>
                  <a:prstDash val="solid"/>
                  <a:miter lim="800000"/>
                </a:ln>
                <a:solidFill>
                  <a:srgbClr val="C00000"/>
                </a:solidFill>
                <a:effectLst>
                  <a:outerShdw blurRad="25500" dist="23000" dir="7020000" algn="tl">
                    <a:srgbClr val="000000">
                      <a:alpha val="50000"/>
                    </a:srgbClr>
                  </a:outerShdw>
                </a:effectLst>
              </a:rPr>
              <a:t>lish</a:t>
            </a:r>
            <a:endParaRPr lang="ru-RU" sz="8000" b="1" dirty="0">
              <a:ln w="18000">
                <a:solidFill>
                  <a:srgbClr val="C0504D">
                    <a:satMod val="140000"/>
                  </a:srgbClr>
                </a:solidFill>
                <a:prstDash val="solid"/>
                <a:miter lim="800000"/>
              </a:ln>
              <a:solidFill>
                <a:srgbClr val="C00000"/>
              </a:solidFill>
              <a:effectLst>
                <a:outerShdw blurRad="25500" dist="23000" dir="7020000" algn="tl">
                  <a:srgbClr val="000000">
                    <a:alpha val="50000"/>
                  </a:srgbClr>
                </a:outerShdw>
              </a:effectLst>
            </a:endParaRPr>
          </a:p>
        </p:txBody>
      </p:sp>
    </p:spTree>
    <p:extLst>
      <p:ext uri="{BB962C8B-B14F-4D97-AF65-F5344CB8AC3E}">
        <p14:creationId xmlns="" xmlns:p14="http://schemas.microsoft.com/office/powerpoint/2010/main" val="15702892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idx="4294967295"/>
          </p:nvPr>
        </p:nvSpPr>
        <p:spPr>
          <a:xfrm>
            <a:off x="1371600" y="4406900"/>
            <a:ext cx="7772400" cy="1362075"/>
          </a:xfrm>
        </p:spPr>
        <p:txBody>
          <a:bodyPr>
            <a:normAutofit fontScale="90000"/>
          </a:bodyPr>
          <a:lstStyle/>
          <a:p>
            <a:r>
              <a:rPr lang="ru-RU" dirty="0"/>
              <a:t/>
            </a:r>
            <a:br>
              <a:rPr lang="ru-RU" dirty="0"/>
            </a:br>
            <a:r>
              <a:rPr lang="ru-RU" dirty="0"/>
              <a:t/>
            </a:r>
            <a:br>
              <a:rPr lang="ru-RU" dirty="0"/>
            </a:br>
            <a:r>
              <a:rPr lang="ru-RU" dirty="0"/>
              <a:t/>
            </a:r>
            <a:br>
              <a:rPr lang="ru-RU" dirty="0"/>
            </a:br>
            <a:endParaRPr lang="ru-RU" dirty="0"/>
          </a:p>
        </p:txBody>
      </p:sp>
      <p:sp>
        <p:nvSpPr>
          <p:cNvPr id="10" name="Текст 9"/>
          <p:cNvSpPr>
            <a:spLocks noGrp="1"/>
          </p:cNvSpPr>
          <p:nvPr>
            <p:ph type="body" idx="4294967295"/>
          </p:nvPr>
        </p:nvSpPr>
        <p:spPr>
          <a:xfrm>
            <a:off x="1371600" y="692150"/>
            <a:ext cx="7772400" cy="5616575"/>
          </a:xfrm>
        </p:spPr>
        <p:txBody>
          <a:bodyPr>
            <a:normAutofit fontScale="62500" lnSpcReduction="20000"/>
          </a:bodyPr>
          <a:lstStyle/>
          <a:p>
            <a:r>
              <a:rPr lang="ru-RU" sz="2900" b="1" dirty="0">
                <a:solidFill>
                  <a:schemeClr val="tx1"/>
                </a:solidFill>
              </a:rPr>
              <a:t>1.</a:t>
            </a:r>
            <a:r>
              <a:rPr lang="ru-RU" sz="2900" dirty="0">
                <a:solidFill>
                  <a:schemeClr val="tx1"/>
                </a:solidFill>
              </a:rPr>
              <a:t> </a:t>
            </a:r>
            <a:r>
              <a:rPr lang="de-DE" sz="2900" dirty="0">
                <a:solidFill>
                  <a:schemeClr val="tx1"/>
                </a:solidFill>
              </a:rPr>
              <a:t>Eins, zwei, drei, vier</a:t>
            </a:r>
            <a:endParaRPr lang="ru-RU" sz="2900" dirty="0">
              <a:solidFill>
                <a:schemeClr val="tx1"/>
              </a:solidFill>
            </a:endParaRPr>
          </a:p>
          <a:p>
            <a:r>
              <a:rPr lang="de-DE" sz="2900" dirty="0">
                <a:solidFill>
                  <a:schemeClr val="tx1"/>
                </a:solidFill>
              </a:rPr>
              <a:t> Alle, alle turnen wir. </a:t>
            </a:r>
            <a:endParaRPr lang="ru-RU" sz="2900" dirty="0">
              <a:solidFill>
                <a:schemeClr val="tx1"/>
              </a:solidFill>
            </a:endParaRPr>
          </a:p>
          <a:p>
            <a:r>
              <a:rPr lang="de-DE" sz="2900" dirty="0">
                <a:solidFill>
                  <a:schemeClr val="tx1"/>
                </a:solidFill>
              </a:rPr>
              <a:t> Eins, zwei, drei, vier</a:t>
            </a:r>
            <a:endParaRPr lang="ru-RU" sz="2900" dirty="0">
              <a:solidFill>
                <a:schemeClr val="tx1"/>
              </a:solidFill>
            </a:endParaRPr>
          </a:p>
          <a:p>
            <a:r>
              <a:rPr lang="de-DE" sz="2900" dirty="0">
                <a:solidFill>
                  <a:schemeClr val="tx1"/>
                </a:solidFill>
              </a:rPr>
              <a:t> Alle, alle stehen wir. </a:t>
            </a:r>
            <a:endParaRPr lang="ru-RU" sz="2900" dirty="0">
              <a:solidFill>
                <a:schemeClr val="tx1"/>
              </a:solidFill>
            </a:endParaRPr>
          </a:p>
          <a:p>
            <a:r>
              <a:rPr lang="de-DE" sz="2900" dirty="0">
                <a:solidFill>
                  <a:schemeClr val="tx1"/>
                </a:solidFill>
              </a:rPr>
              <a:t> Eins, zwei, drei, vier</a:t>
            </a:r>
            <a:endParaRPr lang="ru-RU" sz="2900" dirty="0">
              <a:solidFill>
                <a:schemeClr val="tx1"/>
              </a:solidFill>
            </a:endParaRPr>
          </a:p>
          <a:p>
            <a:r>
              <a:rPr lang="de-DE" sz="2900" dirty="0">
                <a:solidFill>
                  <a:schemeClr val="tx1"/>
                </a:solidFill>
              </a:rPr>
              <a:t> Alle, alle sitzen wir. </a:t>
            </a:r>
            <a:endParaRPr lang="ru-RU" sz="2900" dirty="0">
              <a:solidFill>
                <a:schemeClr val="tx1"/>
              </a:solidFill>
            </a:endParaRPr>
          </a:p>
          <a:p>
            <a:r>
              <a:rPr lang="de-DE" sz="2900" dirty="0">
                <a:solidFill>
                  <a:schemeClr val="tx1"/>
                </a:solidFill>
              </a:rPr>
              <a:t> Eins, zwei, drei, vier</a:t>
            </a:r>
            <a:endParaRPr lang="ru-RU" sz="2900" dirty="0">
              <a:solidFill>
                <a:schemeClr val="tx1"/>
              </a:solidFill>
            </a:endParaRPr>
          </a:p>
          <a:p>
            <a:r>
              <a:rPr lang="de-DE" sz="2900" dirty="0">
                <a:solidFill>
                  <a:schemeClr val="tx1"/>
                </a:solidFill>
              </a:rPr>
              <a:t> Alle, alle springen wir. </a:t>
            </a:r>
            <a:endParaRPr lang="ru-RU" sz="2900" dirty="0">
              <a:solidFill>
                <a:schemeClr val="tx1"/>
              </a:solidFill>
            </a:endParaRPr>
          </a:p>
          <a:p>
            <a:r>
              <a:rPr lang="ru-RU" sz="2900" dirty="0">
                <a:solidFill>
                  <a:schemeClr val="tx1"/>
                </a:solidFill>
              </a:rPr>
              <a:t>Дошкольники, произнося текст рифмовки, производят простые движения, имитирующие называемые действия.</a:t>
            </a:r>
          </a:p>
          <a:p>
            <a:r>
              <a:rPr lang="ru-RU" sz="2900" dirty="0">
                <a:solidFill>
                  <a:schemeClr val="tx1"/>
                </a:solidFill>
              </a:rPr>
              <a:t>Затем в рифмовки включаются слова, обозначающие </a:t>
            </a:r>
            <a:r>
              <a:rPr lang="ru-RU" sz="2900" b="1" i="1" u="sng" dirty="0">
                <a:solidFill>
                  <a:schemeClr val="tx1"/>
                </a:solidFill>
              </a:rPr>
              <a:t>части тела</a:t>
            </a:r>
            <a:r>
              <a:rPr lang="ru-RU" sz="2900" dirty="0">
                <a:solidFill>
                  <a:schemeClr val="tx1"/>
                </a:solidFill>
              </a:rPr>
              <a:t>. Например</a:t>
            </a:r>
            <a:r>
              <a:rPr lang="de-DE" sz="2900" dirty="0">
                <a:solidFill>
                  <a:schemeClr val="tx1"/>
                </a:solidFill>
              </a:rPr>
              <a:t>: </a:t>
            </a:r>
            <a:endParaRPr lang="ru-RU" sz="2900" dirty="0">
              <a:solidFill>
                <a:schemeClr val="tx1"/>
              </a:solidFill>
            </a:endParaRPr>
          </a:p>
          <a:p>
            <a:r>
              <a:rPr lang="de-DE" sz="2900" b="1" dirty="0">
                <a:solidFill>
                  <a:schemeClr val="tx1"/>
                </a:solidFill>
              </a:rPr>
              <a:t>2.</a:t>
            </a:r>
            <a:r>
              <a:rPr lang="de-DE" sz="2900" dirty="0">
                <a:solidFill>
                  <a:schemeClr val="tx1"/>
                </a:solidFill>
              </a:rPr>
              <a:t> Mit dem Kopfe nick, nick, nick </a:t>
            </a:r>
            <a:endParaRPr lang="ru-RU" sz="2900" dirty="0">
              <a:solidFill>
                <a:schemeClr val="tx1"/>
              </a:solidFill>
            </a:endParaRPr>
          </a:p>
          <a:p>
            <a:r>
              <a:rPr lang="de-DE" sz="2900" dirty="0">
                <a:solidFill>
                  <a:schemeClr val="tx1"/>
                </a:solidFill>
              </a:rPr>
              <a:t>Mit dem Finger tick, tick, tick </a:t>
            </a:r>
            <a:endParaRPr lang="ru-RU" sz="2900" dirty="0">
              <a:solidFill>
                <a:schemeClr val="tx1"/>
              </a:solidFill>
            </a:endParaRPr>
          </a:p>
          <a:p>
            <a:r>
              <a:rPr lang="de-DE" sz="2900" dirty="0">
                <a:solidFill>
                  <a:schemeClr val="tx1"/>
                </a:solidFill>
              </a:rPr>
              <a:t>Mit den Händen klapp, klapp, klapp </a:t>
            </a:r>
            <a:endParaRPr lang="ru-RU" sz="2900" dirty="0">
              <a:solidFill>
                <a:schemeClr val="tx1"/>
              </a:solidFill>
            </a:endParaRPr>
          </a:p>
          <a:p>
            <a:r>
              <a:rPr lang="de-DE" sz="2900" dirty="0">
                <a:solidFill>
                  <a:schemeClr val="tx1"/>
                </a:solidFill>
              </a:rPr>
              <a:t>Mit den Füßen trapp, trapp, trapp. </a:t>
            </a:r>
            <a:endParaRPr lang="ru-RU" sz="2900" dirty="0">
              <a:solidFill>
                <a:schemeClr val="tx1"/>
              </a:solidFill>
            </a:endParaRPr>
          </a:p>
          <a:p>
            <a:r>
              <a:rPr lang="de-DE" sz="2900" dirty="0">
                <a:solidFill>
                  <a:schemeClr val="tx1"/>
                </a:solidFill>
              </a:rPr>
              <a:t>Mit dem Kopfe nick, nick, nick </a:t>
            </a:r>
            <a:endParaRPr lang="ru-RU" sz="2900" dirty="0">
              <a:solidFill>
                <a:schemeClr val="tx1"/>
              </a:solidFill>
            </a:endParaRPr>
          </a:p>
          <a:p>
            <a:r>
              <a:rPr lang="de-DE" sz="2900" dirty="0">
                <a:solidFill>
                  <a:schemeClr val="tx1"/>
                </a:solidFill>
              </a:rPr>
              <a:t>Mit dem Finger tick, tick, tick </a:t>
            </a:r>
            <a:endParaRPr lang="ru-RU" sz="2900" dirty="0">
              <a:solidFill>
                <a:schemeClr val="tx1"/>
              </a:solidFill>
            </a:endParaRPr>
          </a:p>
          <a:p>
            <a:r>
              <a:rPr lang="de-DE" sz="2900" dirty="0">
                <a:solidFill>
                  <a:schemeClr val="tx1"/>
                </a:solidFill>
              </a:rPr>
              <a:t>Einmal hin, einmal her </a:t>
            </a:r>
            <a:endParaRPr lang="ru-RU" sz="2900" dirty="0">
              <a:solidFill>
                <a:schemeClr val="tx1"/>
              </a:solidFill>
            </a:endParaRPr>
          </a:p>
          <a:p>
            <a:r>
              <a:rPr lang="de-DE" sz="2900" dirty="0">
                <a:solidFill>
                  <a:schemeClr val="tx1"/>
                </a:solidFill>
              </a:rPr>
              <a:t>Rundherum ist nicht so schwer. </a:t>
            </a:r>
            <a:endParaRPr lang="ru-RU" sz="2900" dirty="0">
              <a:solidFill>
                <a:schemeClr val="tx1"/>
              </a:solidFill>
            </a:endParaRPr>
          </a:p>
          <a:p>
            <a:endParaRPr lang="ru-RU" dirty="0"/>
          </a:p>
        </p:txBody>
      </p:sp>
      <p:sp>
        <p:nvSpPr>
          <p:cNvPr id="7173" name="Rectangle 5"/>
          <p:cNvSpPr>
            <a:spLocks noChangeArrowheads="1"/>
          </p:cNvSpPr>
          <p:nvPr/>
        </p:nvSpPr>
        <p:spPr bwMode="auto">
          <a:xfrm>
            <a:off x="1403648" y="150983"/>
            <a:ext cx="6336704"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err="1">
                <a:ln>
                  <a:noFill/>
                </a:ln>
                <a:solidFill>
                  <a:schemeClr val="tx1"/>
                </a:solidFill>
                <a:effectLst/>
                <a:latin typeface="Arial" pitchFamily="34" charset="0"/>
                <a:ea typeface="Times New Roman" pitchFamily="18" charset="0"/>
                <a:cs typeface="Arial" pitchFamily="34" charset="0"/>
              </a:rPr>
              <a:t>Физминутки</a:t>
            </a:r>
            <a:r>
              <a:rPr kumimoji="0" lang="ru-RU" sz="2800" b="1" i="0" u="none" strike="noStrike" cap="none" normalizeH="0" baseline="0" dirty="0">
                <a:ln>
                  <a:noFill/>
                </a:ln>
                <a:solidFill>
                  <a:schemeClr val="tx1"/>
                </a:solidFill>
                <a:effectLst/>
                <a:latin typeface="Arial" pitchFamily="34" charset="0"/>
                <a:ea typeface="Times New Roman" pitchFamily="18" charset="0"/>
                <a:cs typeface="Arial" pitchFamily="34" charset="0"/>
              </a:rPr>
              <a:t> на уроках немецкого языка</a:t>
            </a:r>
            <a:endParaRPr kumimoji="0" lang="ru-RU" sz="2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idx="4294967295"/>
          </p:nvPr>
        </p:nvSpPr>
        <p:spPr>
          <a:xfrm>
            <a:off x="1371600" y="404813"/>
            <a:ext cx="7772400" cy="5256212"/>
          </a:xfrm>
        </p:spPr>
        <p:txBody>
          <a:bodyPr>
            <a:normAutofit fontScale="85000" lnSpcReduction="20000"/>
          </a:bodyPr>
          <a:lstStyle/>
          <a:p>
            <a:r>
              <a:rPr lang="ru-RU" dirty="0"/>
              <a:t>Можно разучить рифмовки, позволяющие закрепить лексику "</a:t>
            </a:r>
            <a:r>
              <a:rPr lang="ru-RU" b="1" i="1" u="sng" dirty="0"/>
              <a:t>Виды транспорта</a:t>
            </a:r>
            <a:r>
              <a:rPr lang="ru-RU" dirty="0"/>
              <a:t>”. Дети с удовольствием имитируют езду на различных видах транспорта. Игровая физкультминутка дает возможность снять усталость, но в то же время закрепляет лексический материал: </a:t>
            </a:r>
          </a:p>
          <a:p>
            <a:r>
              <a:rPr lang="de-DE" b="1" dirty="0"/>
              <a:t>4.</a:t>
            </a:r>
            <a:r>
              <a:rPr lang="de-DE" dirty="0"/>
              <a:t> Kling, klang </a:t>
            </a:r>
            <a:r>
              <a:rPr lang="de-DE" dirty="0" err="1"/>
              <a:t>Gloribus</a:t>
            </a:r>
            <a:r>
              <a:rPr lang="de-DE" dirty="0"/>
              <a:t> </a:t>
            </a:r>
            <a:endParaRPr lang="ru-RU" dirty="0"/>
          </a:p>
          <a:p>
            <a:r>
              <a:rPr lang="de-DE" dirty="0"/>
              <a:t>wir fahren mit dem Autobus </a:t>
            </a:r>
            <a:endParaRPr lang="ru-RU" dirty="0"/>
          </a:p>
          <a:p>
            <a:r>
              <a:rPr lang="de-DE" dirty="0"/>
              <a:t>Kling, klang </a:t>
            </a:r>
            <a:r>
              <a:rPr lang="de-DE" dirty="0" err="1"/>
              <a:t>Glorian</a:t>
            </a:r>
            <a:r>
              <a:rPr lang="de-DE" dirty="0"/>
              <a:t> </a:t>
            </a:r>
            <a:endParaRPr lang="ru-RU" dirty="0"/>
          </a:p>
          <a:p>
            <a:r>
              <a:rPr lang="de-DE" dirty="0"/>
              <a:t>wir fahren mit der </a:t>
            </a:r>
            <a:endParaRPr lang="ru-RU" dirty="0"/>
          </a:p>
          <a:p>
            <a:r>
              <a:rPr lang="de-DE" dirty="0"/>
              <a:t>Straßenbahn </a:t>
            </a:r>
            <a:endParaRPr lang="ru-RU" dirty="0"/>
          </a:p>
          <a:p>
            <a:r>
              <a:rPr lang="de-DE" dirty="0"/>
              <a:t>Kling, klang </a:t>
            </a:r>
            <a:r>
              <a:rPr lang="de-DE" dirty="0" err="1"/>
              <a:t>Glorio</a:t>
            </a:r>
            <a:r>
              <a:rPr lang="de-DE" dirty="0"/>
              <a:t> </a:t>
            </a:r>
            <a:endParaRPr lang="ru-RU" dirty="0"/>
          </a:p>
          <a:p>
            <a:r>
              <a:rPr lang="de-DE" dirty="0"/>
              <a:t>wir fahren mit der Metro. </a:t>
            </a:r>
            <a:endParaRPr lang="ru-RU" dirty="0"/>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idx="4294967295"/>
          </p:nvPr>
        </p:nvSpPr>
        <p:spPr>
          <a:xfrm>
            <a:off x="0" y="620713"/>
            <a:ext cx="8676456" cy="4896519"/>
          </a:xfrm>
        </p:spPr>
        <p:txBody>
          <a:bodyPr>
            <a:normAutofit fontScale="70000" lnSpcReduction="20000"/>
          </a:bodyPr>
          <a:lstStyle/>
          <a:p>
            <a:r>
              <a:rPr lang="ru-RU" dirty="0"/>
              <a:t>По теме </a:t>
            </a:r>
            <a:r>
              <a:rPr lang="ru-RU" b="1" i="1" u="sng" dirty="0"/>
              <a:t>„</a:t>
            </a:r>
            <a:r>
              <a:rPr lang="ru-RU" b="1" i="1" u="sng" dirty="0" err="1"/>
              <a:t>Sport</a:t>
            </a:r>
            <a:r>
              <a:rPr lang="ru-RU" b="1" i="1" u="sng" dirty="0"/>
              <a:t>"</a:t>
            </a:r>
            <a:r>
              <a:rPr lang="ru-RU" dirty="0"/>
              <a:t> используется </a:t>
            </a:r>
            <a:r>
              <a:rPr lang="ru-RU" dirty="0" err="1"/>
              <a:t>речёвка</a:t>
            </a:r>
            <a:r>
              <a:rPr lang="ru-RU" dirty="0"/>
              <a:t>, под которую можно маршировать: </a:t>
            </a:r>
          </a:p>
          <a:p>
            <a:r>
              <a:rPr lang="de-DE" b="1" i="1" dirty="0"/>
              <a:t>5.</a:t>
            </a:r>
            <a:r>
              <a:rPr lang="de-DE" b="1" dirty="0"/>
              <a:t> </a:t>
            </a:r>
            <a:r>
              <a:rPr lang="de-DE" dirty="0"/>
              <a:t>Wasser, Sonne, Luft und Wind </a:t>
            </a:r>
            <a:endParaRPr lang="ru-RU" dirty="0"/>
          </a:p>
          <a:p>
            <a:r>
              <a:rPr lang="de-DE" dirty="0" err="1"/>
              <a:t>Uns`re</a:t>
            </a:r>
            <a:r>
              <a:rPr lang="de-DE" dirty="0"/>
              <a:t> besten Freunde sind. </a:t>
            </a:r>
            <a:endParaRPr lang="ru-RU" dirty="0"/>
          </a:p>
          <a:p>
            <a:r>
              <a:rPr lang="de-DE" dirty="0"/>
              <a:t>Alle Kinder, groß und klein </a:t>
            </a:r>
            <a:endParaRPr lang="ru-RU" dirty="0"/>
          </a:p>
          <a:p>
            <a:r>
              <a:rPr lang="de-DE" dirty="0"/>
              <a:t>wollen gute Sportler sein </a:t>
            </a:r>
            <a:endParaRPr lang="ru-RU" dirty="0"/>
          </a:p>
          <a:p>
            <a:r>
              <a:rPr lang="de-DE" dirty="0"/>
              <a:t>Frühling, Sommer, Herbst und </a:t>
            </a:r>
            <a:endParaRPr lang="ru-RU" dirty="0"/>
          </a:p>
          <a:p>
            <a:r>
              <a:rPr lang="de-DE" dirty="0"/>
              <a:t>Winter - Sport ist gut für alle Kinder. </a:t>
            </a:r>
            <a:endParaRPr lang="ru-RU" dirty="0"/>
          </a:p>
          <a:p>
            <a:r>
              <a:rPr lang="de-DE" dirty="0"/>
              <a:t>Eins, zwei, drei, vier, fünf, sechs, sieben, </a:t>
            </a:r>
            <a:endParaRPr lang="ru-RU" dirty="0"/>
          </a:p>
          <a:p>
            <a:r>
              <a:rPr lang="de-DE" dirty="0"/>
              <a:t>Sport und Spiel wird groß </a:t>
            </a:r>
            <a:r>
              <a:rPr lang="de-DE" dirty="0" err="1"/>
              <a:t>geschieben</a:t>
            </a:r>
            <a:r>
              <a:rPr lang="de-DE" dirty="0"/>
              <a:t>. </a:t>
            </a:r>
            <a:endParaRPr lang="ru-RU" dirty="0"/>
          </a:p>
          <a:p>
            <a:r>
              <a:rPr lang="ru-RU" dirty="0"/>
              <a:t>Эта рифмовка вместо маршировки может сопровождаться простыми движениями: дети поднимают руки вверх, в стороны, вытягивают их вперед, делают хлопок над головой, опускают руки вниз.</a:t>
            </a:r>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4294967295"/>
          </p:nvPr>
        </p:nvSpPr>
        <p:spPr>
          <a:xfrm>
            <a:off x="539552" y="332656"/>
            <a:ext cx="8352928" cy="6336704"/>
          </a:xfrm>
        </p:spPr>
        <p:txBody>
          <a:bodyPr>
            <a:normAutofit fontScale="40000" lnSpcReduction="20000"/>
          </a:bodyPr>
          <a:lstStyle/>
          <a:p>
            <a:r>
              <a:rPr lang="ru-RU" sz="4000" b="1" dirty="0"/>
              <a:t>При работе над темой „</a:t>
            </a:r>
            <a:r>
              <a:rPr lang="ru-RU" sz="4000" b="1" i="1" u="sng" dirty="0" err="1"/>
              <a:t>der</a:t>
            </a:r>
            <a:r>
              <a:rPr lang="ru-RU" sz="4000" b="1" i="1" u="sng" dirty="0"/>
              <a:t> </a:t>
            </a:r>
            <a:r>
              <a:rPr lang="ru-RU" sz="4000" b="1" i="1" u="sng" dirty="0" err="1"/>
              <a:t>Winter</a:t>
            </a:r>
            <a:r>
              <a:rPr lang="ru-RU" sz="4000" b="1" i="1" u="sng" dirty="0"/>
              <a:t>"</a:t>
            </a:r>
            <a:r>
              <a:rPr lang="ru-RU" sz="4000" b="1" dirty="0"/>
              <a:t> необходимо стремиться к тому, чтобы материал физкультминуток органически включался в урок и дал возможность закрепить лексику путем называния выполняемых действий. С этой целью можно заучить следующие рифмовки: </a:t>
            </a:r>
          </a:p>
          <a:p>
            <a:r>
              <a:rPr lang="ru-RU" sz="4000" b="1" dirty="0"/>
              <a:t>7. </a:t>
            </a:r>
            <a:r>
              <a:rPr lang="ru-RU" sz="4000" b="1" dirty="0" err="1"/>
              <a:t>Schön</a:t>
            </a:r>
            <a:r>
              <a:rPr lang="ru-RU" sz="4000" b="1" dirty="0"/>
              <a:t> </a:t>
            </a:r>
            <a:r>
              <a:rPr lang="ru-RU" sz="4000" b="1" dirty="0" err="1"/>
              <a:t>ist</a:t>
            </a:r>
            <a:r>
              <a:rPr lang="ru-RU" sz="4000" b="1" dirty="0"/>
              <a:t> </a:t>
            </a:r>
            <a:r>
              <a:rPr lang="ru-RU" sz="4000" b="1" dirty="0" err="1"/>
              <a:t>der</a:t>
            </a:r>
            <a:r>
              <a:rPr lang="ru-RU" sz="4000" b="1" dirty="0"/>
              <a:t> </a:t>
            </a:r>
            <a:r>
              <a:rPr lang="ru-RU" sz="4000" b="1" dirty="0" err="1"/>
              <a:t>Winter</a:t>
            </a:r>
            <a:r>
              <a:rPr lang="ru-RU" sz="4000" b="1" dirty="0"/>
              <a:t> </a:t>
            </a:r>
          </a:p>
          <a:p>
            <a:r>
              <a:rPr lang="de-DE" sz="4000" b="1" dirty="0"/>
              <a:t>für Große und Kinder. </a:t>
            </a:r>
            <a:endParaRPr lang="ru-RU" sz="4000" b="1" dirty="0"/>
          </a:p>
          <a:p>
            <a:r>
              <a:rPr lang="de-DE" sz="4000" b="1" dirty="0"/>
              <a:t>Eins, zwei, drei, vier, </a:t>
            </a:r>
            <a:endParaRPr lang="ru-RU" sz="4000" b="1" dirty="0"/>
          </a:p>
          <a:p>
            <a:r>
              <a:rPr lang="de-DE" sz="4000" b="1" dirty="0"/>
              <a:t>Schlittschuh laufen alle wir. </a:t>
            </a:r>
            <a:endParaRPr lang="ru-RU" sz="4000" b="1" dirty="0"/>
          </a:p>
          <a:p>
            <a:r>
              <a:rPr lang="de-DE" sz="4000" b="1" dirty="0"/>
              <a:t>Fünf, sechs, sieben, acht </a:t>
            </a:r>
            <a:endParaRPr lang="ru-RU" sz="4000" b="1" dirty="0"/>
          </a:p>
          <a:p>
            <a:r>
              <a:rPr lang="de-DE" sz="4000" b="1" dirty="0"/>
              <a:t>wir machen eine Schneeballschlacht.</a:t>
            </a:r>
            <a:endParaRPr lang="ru-RU" sz="4000" b="1" dirty="0"/>
          </a:p>
          <a:p>
            <a:r>
              <a:rPr lang="de-DE" sz="4000" b="1" dirty="0"/>
              <a:t> </a:t>
            </a:r>
            <a:endParaRPr lang="ru-RU" sz="4000" b="1" dirty="0"/>
          </a:p>
          <a:p>
            <a:r>
              <a:rPr lang="de-DE" sz="4000" b="1" dirty="0"/>
              <a:t>Eins, zwei, drei – </a:t>
            </a:r>
            <a:r>
              <a:rPr lang="de-DE" sz="4000" b="1" dirty="0" err="1"/>
              <a:t>juchei</a:t>
            </a:r>
            <a:r>
              <a:rPr lang="de-DE" sz="4000" b="1" dirty="0"/>
              <a:t>, </a:t>
            </a:r>
            <a:endParaRPr lang="ru-RU" sz="4000" b="1" dirty="0"/>
          </a:p>
          <a:p>
            <a:r>
              <a:rPr lang="de-DE" sz="4000" b="1" dirty="0"/>
              <a:t>Wir spielen alle Eishockey.</a:t>
            </a:r>
            <a:endParaRPr lang="ru-RU" sz="4000" b="1" dirty="0"/>
          </a:p>
          <a:p>
            <a:r>
              <a:rPr lang="de-DE" sz="4000" b="1" dirty="0"/>
              <a:t>Eins, zwei, drei, vier </a:t>
            </a:r>
            <a:endParaRPr lang="ru-RU" sz="4000" b="1" dirty="0"/>
          </a:p>
          <a:p>
            <a:r>
              <a:rPr lang="de-DE" sz="4000" b="1" dirty="0"/>
              <a:t>alle, alle rodeln wir.</a:t>
            </a:r>
            <a:endParaRPr lang="ru-RU" sz="4000" b="1" dirty="0"/>
          </a:p>
          <a:p>
            <a:r>
              <a:rPr lang="de-DE" sz="4000" b="1" dirty="0"/>
              <a:t>Hurra, ihr </a:t>
            </a:r>
            <a:r>
              <a:rPr lang="de-DE" sz="4000" b="1" dirty="0" err="1"/>
              <a:t>Leut</a:t>
            </a:r>
            <a:r>
              <a:rPr lang="de-DE" sz="4000" b="1" dirty="0"/>
              <a:t> </a:t>
            </a:r>
            <a:endParaRPr lang="ru-RU" sz="4000" b="1" dirty="0"/>
          </a:p>
          <a:p>
            <a:r>
              <a:rPr lang="de-DE" sz="4000" b="1" dirty="0"/>
              <a:t>wir fahren Schlitten heut’. </a:t>
            </a:r>
            <a:endParaRPr lang="ru-RU" sz="4000" b="1" dirty="0"/>
          </a:p>
          <a:p>
            <a:r>
              <a:rPr lang="de-DE" sz="4000" b="1" dirty="0"/>
              <a:t>Wir (fahren) laufen Schi, wie fein ist das </a:t>
            </a:r>
            <a:endParaRPr lang="ru-RU" sz="4000" b="1" dirty="0"/>
          </a:p>
          <a:p>
            <a:r>
              <a:rPr lang="de-DE" sz="4000" b="1" dirty="0"/>
              <a:t>Auch Rodeln macht uns großen Spaß. </a:t>
            </a:r>
            <a:endParaRPr lang="ru-RU" sz="4000" b="1" dirty="0"/>
          </a:p>
          <a:p>
            <a:r>
              <a:rPr lang="de-DE" sz="4000" b="1" dirty="0"/>
              <a:t>Hurra, es ist soweit! </a:t>
            </a:r>
            <a:endParaRPr lang="ru-RU" sz="4000" b="1" dirty="0"/>
          </a:p>
          <a:p>
            <a:r>
              <a:rPr lang="de-DE" sz="4000" b="1" dirty="0"/>
              <a:t>Heute </a:t>
            </a:r>
            <a:r>
              <a:rPr lang="de-DE" sz="4000" b="1" dirty="0" err="1"/>
              <a:t>nacht</a:t>
            </a:r>
            <a:r>
              <a:rPr lang="de-DE" sz="4000" b="1" dirty="0"/>
              <a:t> hat es geschneit! </a:t>
            </a:r>
            <a:endParaRPr lang="ru-RU" sz="4000" b="1" dirty="0"/>
          </a:p>
          <a:p>
            <a:r>
              <a:rPr lang="de-DE" sz="4000" b="1" dirty="0"/>
              <a:t>Schnell einen Ball gemacht, </a:t>
            </a:r>
            <a:endParaRPr lang="ru-RU" sz="4000" b="1" dirty="0"/>
          </a:p>
          <a:p>
            <a:r>
              <a:rPr lang="de-DE" sz="4000" b="1" dirty="0"/>
              <a:t>und auf, zur Schneeballschlacht. </a:t>
            </a:r>
            <a:endParaRPr lang="ru-RU" sz="4000" b="1" dirty="0"/>
          </a:p>
          <a:p>
            <a:r>
              <a:rPr lang="de-DE" sz="4000" b="1" dirty="0"/>
              <a:t>He – juchhe – </a:t>
            </a:r>
            <a:endParaRPr lang="ru-RU" sz="4000" b="1" dirty="0"/>
          </a:p>
          <a:p>
            <a:r>
              <a:rPr lang="de-DE" sz="4000" b="1" dirty="0"/>
              <a:t>im ersten, weichen </a:t>
            </a:r>
            <a:r>
              <a:rPr lang="de-DE" sz="4000" b="1" dirty="0" err="1"/>
              <a:t>Schnel</a:t>
            </a:r>
            <a:r>
              <a:rPr lang="de-DE" sz="4000" b="1" dirty="0"/>
              <a:t>. </a:t>
            </a:r>
            <a:endParaRPr lang="ru-RU" sz="4000" b="1" dirty="0"/>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4294967295"/>
          </p:nvPr>
        </p:nvSpPr>
        <p:spPr>
          <a:xfrm>
            <a:off x="251520" y="0"/>
            <a:ext cx="8280920" cy="5373216"/>
          </a:xfrm>
        </p:spPr>
        <p:txBody>
          <a:bodyPr>
            <a:normAutofit fontScale="92500" lnSpcReduction="10000"/>
          </a:bodyPr>
          <a:lstStyle/>
          <a:p>
            <a:r>
              <a:rPr lang="ru-RU" dirty="0"/>
              <a:t>Для проведения физкультминуток при прохождении темы „</a:t>
            </a:r>
            <a:r>
              <a:rPr lang="ru-RU" b="1" i="1" u="sng" dirty="0" err="1"/>
              <a:t>der</a:t>
            </a:r>
            <a:r>
              <a:rPr lang="ru-RU" b="1" i="1" u="sng" dirty="0"/>
              <a:t> </a:t>
            </a:r>
            <a:r>
              <a:rPr lang="ru-RU" b="1" i="1" u="sng" dirty="0" err="1"/>
              <a:t>Frühling</a:t>
            </a:r>
            <a:r>
              <a:rPr lang="ru-RU" b="1" i="1" u="sng" dirty="0"/>
              <a:t>"</a:t>
            </a:r>
            <a:r>
              <a:rPr lang="ru-RU" dirty="0"/>
              <a:t> используется стихотворение, которое дети рассказывают, берутся за руки при этом, и слегка подпрыгивая, движутся по кругу. </a:t>
            </a:r>
          </a:p>
          <a:p>
            <a:r>
              <a:rPr lang="de-DE" b="1" dirty="0"/>
              <a:t>9</a:t>
            </a:r>
            <a:r>
              <a:rPr lang="de-DE" dirty="0"/>
              <a:t>. Welche Freude, welche Wonne! </a:t>
            </a:r>
            <a:endParaRPr lang="ru-RU" dirty="0"/>
          </a:p>
          <a:p>
            <a:r>
              <a:rPr lang="de-DE" dirty="0"/>
              <a:t>Wieder scheint die liebe Sonne! </a:t>
            </a:r>
            <a:endParaRPr lang="ru-RU" dirty="0"/>
          </a:p>
          <a:p>
            <a:r>
              <a:rPr lang="de-DE" dirty="0"/>
              <a:t>Wir lieben die Sonne, </a:t>
            </a:r>
            <a:endParaRPr lang="ru-RU" dirty="0"/>
          </a:p>
          <a:p>
            <a:r>
              <a:rPr lang="de-DE" dirty="0"/>
              <a:t>die Blumen, den Wind, </a:t>
            </a:r>
            <a:endParaRPr lang="ru-RU" dirty="0"/>
          </a:p>
          <a:p>
            <a:r>
              <a:rPr lang="de-DE" dirty="0"/>
              <a:t>und wollen das alle </a:t>
            </a:r>
            <a:endParaRPr lang="ru-RU" dirty="0"/>
          </a:p>
          <a:p>
            <a:r>
              <a:rPr lang="de-DE" dirty="0"/>
              <a:t>so froh, wie wird sind.  </a:t>
            </a:r>
            <a:endParaRPr lang="ru-RU" dirty="0"/>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4294967295"/>
          </p:nvPr>
        </p:nvSpPr>
        <p:spPr>
          <a:xfrm>
            <a:off x="179512" y="476672"/>
            <a:ext cx="8964488" cy="5256583"/>
          </a:xfrm>
        </p:spPr>
        <p:txBody>
          <a:bodyPr>
            <a:normAutofit fontScale="77500" lnSpcReduction="20000"/>
          </a:bodyPr>
          <a:lstStyle/>
          <a:p>
            <a:r>
              <a:rPr lang="ru-RU" dirty="0"/>
              <a:t>К теме </a:t>
            </a:r>
            <a:r>
              <a:rPr lang="ru-RU" b="1" i="1" u="sng" dirty="0"/>
              <a:t>„</a:t>
            </a:r>
            <a:r>
              <a:rPr lang="ru-RU" b="1" i="1" u="sng" dirty="0" err="1"/>
              <a:t>der</a:t>
            </a:r>
            <a:r>
              <a:rPr lang="ru-RU" b="1" i="1" u="sng" dirty="0"/>
              <a:t> </a:t>
            </a:r>
            <a:r>
              <a:rPr lang="ru-RU" b="1" i="1" u="sng" dirty="0" err="1"/>
              <a:t>Sommer</a:t>
            </a:r>
            <a:r>
              <a:rPr lang="ru-RU" b="1" i="1" u="sng" dirty="0"/>
              <a:t>"</a:t>
            </a:r>
            <a:r>
              <a:rPr lang="ru-RU" dirty="0"/>
              <a:t> хорошо подходит рифмовка: </a:t>
            </a:r>
          </a:p>
          <a:p>
            <a:r>
              <a:rPr lang="de-DE" b="1" dirty="0"/>
              <a:t>10.</a:t>
            </a:r>
            <a:r>
              <a:rPr lang="de-DE" dirty="0"/>
              <a:t> Heute ist das Wetter warm, </a:t>
            </a:r>
            <a:endParaRPr lang="ru-RU" dirty="0"/>
          </a:p>
          <a:p>
            <a:r>
              <a:rPr lang="de-DE" dirty="0"/>
              <a:t>heute kann’s nicht schaden </a:t>
            </a:r>
            <a:endParaRPr lang="ru-RU" dirty="0"/>
          </a:p>
          <a:p>
            <a:r>
              <a:rPr lang="de-DE" dirty="0"/>
              <a:t>Schnell herunter an der See, </a:t>
            </a:r>
            <a:endParaRPr lang="ru-RU" dirty="0"/>
          </a:p>
          <a:p>
            <a:r>
              <a:rPr lang="de-DE" dirty="0"/>
              <a:t>heute gehen wir baden. </a:t>
            </a:r>
            <a:endParaRPr lang="ru-RU" dirty="0"/>
          </a:p>
          <a:p>
            <a:r>
              <a:rPr lang="de-DE" dirty="0"/>
              <a:t>Eins, zwei, drei, vier, </a:t>
            </a:r>
            <a:endParaRPr lang="ru-RU" dirty="0"/>
          </a:p>
          <a:p>
            <a:r>
              <a:rPr lang="de-DE" dirty="0"/>
              <a:t>alle, alle, baden wir, </a:t>
            </a:r>
            <a:endParaRPr lang="ru-RU" dirty="0"/>
          </a:p>
          <a:p>
            <a:r>
              <a:rPr lang="de-DE" dirty="0"/>
              <a:t>schwimmen wir, </a:t>
            </a:r>
            <a:endParaRPr lang="ru-RU" dirty="0"/>
          </a:p>
          <a:p>
            <a:r>
              <a:rPr lang="de-DE" dirty="0"/>
              <a:t>tauchen wir, </a:t>
            </a:r>
            <a:endParaRPr lang="ru-RU" dirty="0"/>
          </a:p>
          <a:p>
            <a:r>
              <a:rPr lang="de-DE" dirty="0"/>
              <a:t>in der Sonne liegen wir. </a:t>
            </a:r>
            <a:endParaRPr lang="ru-RU" dirty="0"/>
          </a:p>
          <a:p>
            <a:r>
              <a:rPr lang="de-DE" dirty="0"/>
              <a:t>Kommt, wir wollen Blumen </a:t>
            </a:r>
            <a:endParaRPr lang="ru-RU" dirty="0"/>
          </a:p>
          <a:p>
            <a:r>
              <a:rPr lang="de-DE" dirty="0"/>
              <a:t>pflücken, unser Zimmer </a:t>
            </a:r>
            <a:endParaRPr lang="ru-RU" dirty="0"/>
          </a:p>
          <a:p>
            <a:r>
              <a:rPr lang="ru-RU" dirty="0" err="1"/>
              <a:t>damit</a:t>
            </a:r>
            <a:r>
              <a:rPr lang="ru-RU" dirty="0"/>
              <a:t> </a:t>
            </a:r>
            <a:r>
              <a:rPr lang="ru-RU" dirty="0" err="1"/>
              <a:t>schmücken</a:t>
            </a:r>
            <a:r>
              <a:rPr lang="ru-RU" dirty="0"/>
              <a:t>.  </a:t>
            </a:r>
          </a:p>
          <a:p>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4294967295"/>
          </p:nvPr>
        </p:nvSpPr>
        <p:spPr>
          <a:xfrm>
            <a:off x="467544" y="476672"/>
            <a:ext cx="7920880" cy="5544615"/>
          </a:xfrm>
        </p:spPr>
        <p:txBody>
          <a:bodyPr>
            <a:normAutofit/>
          </a:bodyPr>
          <a:lstStyle/>
          <a:p>
            <a:r>
              <a:rPr lang="ru-RU" dirty="0"/>
              <a:t>При работе над темой </a:t>
            </a:r>
            <a:r>
              <a:rPr lang="ru-RU" b="1" i="1" u="sng" dirty="0"/>
              <a:t>„</a:t>
            </a:r>
            <a:r>
              <a:rPr lang="ru-RU" b="1" i="1" u="sng" dirty="0" err="1"/>
              <a:t>Das</a:t>
            </a:r>
            <a:r>
              <a:rPr lang="ru-RU" b="1" i="1" u="sng" dirty="0"/>
              <a:t> </a:t>
            </a:r>
            <a:r>
              <a:rPr lang="ru-RU" b="1" i="1" u="sng" dirty="0" err="1"/>
              <a:t>Zimmer</a:t>
            </a:r>
            <a:r>
              <a:rPr lang="ru-RU" dirty="0"/>
              <a:t>" используется рифмовка: </a:t>
            </a:r>
          </a:p>
          <a:p>
            <a:r>
              <a:rPr lang="de-DE" b="1" dirty="0"/>
              <a:t>8.</a:t>
            </a:r>
            <a:r>
              <a:rPr lang="de-DE" dirty="0"/>
              <a:t> Eins, zwei, drei, vier </a:t>
            </a:r>
            <a:endParaRPr lang="ru-RU" dirty="0"/>
          </a:p>
          <a:p>
            <a:r>
              <a:rPr lang="de-DE" dirty="0"/>
              <a:t>unser Zimmer fegen wir </a:t>
            </a:r>
            <a:endParaRPr lang="ru-RU" dirty="0"/>
          </a:p>
          <a:p>
            <a:r>
              <a:rPr lang="de-DE" dirty="0"/>
              <a:t>Eins, zwei, drei, vier, </a:t>
            </a:r>
            <a:endParaRPr lang="ru-RU" dirty="0"/>
          </a:p>
          <a:p>
            <a:r>
              <a:rPr lang="de-DE" dirty="0"/>
              <a:t>Staub wischen alle wir. </a:t>
            </a:r>
            <a:endParaRPr lang="ru-RU" dirty="0"/>
          </a:p>
          <a:p>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5649491"/>
          </a:xfrm>
        </p:spPr>
        <p:txBody>
          <a:bodyPr>
            <a:normAutofit lnSpcReduction="10000"/>
          </a:bodyPr>
          <a:lstStyle/>
          <a:p>
            <a:pPr marL="0" indent="0" algn="ctr">
              <a:buNone/>
            </a:pPr>
            <a:r>
              <a:rPr lang="ru-RU" b="1" i="1" u="sng" dirty="0"/>
              <a:t>Применение стихотворений, рифмовок и песенного материала</a:t>
            </a:r>
            <a:r>
              <a:rPr lang="ru-RU" b="1" i="1" dirty="0"/>
              <a:t>.</a:t>
            </a:r>
            <a:endParaRPr lang="en-US" b="1" i="1" dirty="0"/>
          </a:p>
          <a:p>
            <a:pPr marL="0" indent="0">
              <a:buNone/>
            </a:pPr>
            <a:endParaRPr lang="ru-RU" b="1" i="1" dirty="0"/>
          </a:p>
          <a:p>
            <a:r>
              <a:rPr lang="ru-RU" sz="2400" dirty="0"/>
              <a:t> Многократное воспроизведение песни или стихотворения не воспринимается как искусственное.</a:t>
            </a:r>
          </a:p>
          <a:p>
            <a:r>
              <a:rPr lang="ru-RU" sz="2400" dirty="0"/>
              <a:t>Песни могут содержать различную тематику . Песни про</a:t>
            </a:r>
          </a:p>
          <a:p>
            <a:pPr>
              <a:buNone/>
            </a:pPr>
            <a:r>
              <a:rPr lang="ru-RU" sz="2400" dirty="0"/>
              <a:t>     цифры, про  алфавит, про дни недели и т.п.</a:t>
            </a:r>
          </a:p>
          <a:p>
            <a:pPr marL="0" indent="0">
              <a:buNone/>
            </a:pPr>
            <a:r>
              <a:rPr lang="ru-RU" sz="2400" dirty="0"/>
              <a:t>    При работе со стихами и песнями мы решаем </a:t>
            </a:r>
            <a:r>
              <a:rPr lang="ru-RU" sz="2400" u="sng" dirty="0"/>
              <a:t>проблему     многократного повторения </a:t>
            </a:r>
            <a:r>
              <a:rPr lang="ru-RU" sz="2400" dirty="0"/>
              <a:t>высказываний по одной модели или восприятии одного и того же слова</a:t>
            </a:r>
          </a:p>
          <a:p>
            <a:pPr marL="0" indent="0">
              <a:buNone/>
            </a:pPr>
            <a:r>
              <a:rPr lang="ru-RU" sz="2400" dirty="0"/>
              <a:t>В младших классах учащиеся не только с удовольствием  </a:t>
            </a:r>
            <a:r>
              <a:rPr lang="ru-RU" sz="2400" u="sng" dirty="0"/>
              <a:t>поют </a:t>
            </a:r>
            <a:r>
              <a:rPr lang="ru-RU" sz="2400" dirty="0"/>
              <a:t>песни, но также охотно </a:t>
            </a:r>
            <a:r>
              <a:rPr lang="ru-RU" sz="2400" u="sng" dirty="0"/>
              <a:t>зарисовывают </a:t>
            </a:r>
            <a:r>
              <a:rPr lang="ru-RU" sz="2400" dirty="0"/>
              <a:t>содержание песни.</a:t>
            </a:r>
          </a:p>
        </p:txBody>
      </p:sp>
    </p:spTree>
    <p:extLst>
      <p:ext uri="{BB962C8B-B14F-4D97-AF65-F5344CB8AC3E}">
        <p14:creationId xmlns="" xmlns:p14="http://schemas.microsoft.com/office/powerpoint/2010/main" val="480381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idx="4294967295"/>
          </p:nvPr>
        </p:nvSpPr>
        <p:spPr>
          <a:xfrm>
            <a:off x="0" y="332656"/>
            <a:ext cx="7772400" cy="1470025"/>
          </a:xfrm>
        </p:spPr>
        <p:txBody>
          <a:bodyPr>
            <a:normAutofit fontScale="90000"/>
          </a:bodyPr>
          <a:lstStyle/>
          <a:p>
            <a:r>
              <a:rPr lang="ru-RU" sz="2800" dirty="0"/>
              <a:t>При изучении темы </a:t>
            </a:r>
            <a:r>
              <a:rPr lang="en-US" sz="2800" dirty="0"/>
              <a:t>“</a:t>
            </a:r>
            <a:r>
              <a:rPr lang="en-US" sz="2800" dirty="0" err="1"/>
              <a:t>Schule</a:t>
            </a:r>
            <a:r>
              <a:rPr lang="en-US" sz="2800" dirty="0"/>
              <a:t>” </a:t>
            </a:r>
            <a:r>
              <a:rPr lang="ru-RU" sz="2800" dirty="0"/>
              <a:t/>
            </a:r>
            <a:br>
              <a:rPr lang="ru-RU" sz="2800" dirty="0"/>
            </a:br>
            <a:r>
              <a:rPr lang="ru-RU" sz="2800" dirty="0"/>
              <a:t>можно в качестве динамической паузы использовать песню </a:t>
            </a:r>
            <a:r>
              <a:rPr lang="en-US" sz="2800" dirty="0"/>
              <a:t>“</a:t>
            </a:r>
            <a:r>
              <a:rPr lang="en-US" sz="2800" dirty="0" err="1"/>
              <a:t>Schule</a:t>
            </a:r>
            <a:r>
              <a:rPr lang="en-US" sz="2800" dirty="0"/>
              <a:t> </a:t>
            </a:r>
            <a:r>
              <a:rPr lang="en-US" sz="2800" dirty="0" err="1"/>
              <a:t>beginnt</a:t>
            </a:r>
            <a:r>
              <a:rPr lang="en-US" sz="2800" dirty="0"/>
              <a:t>”</a:t>
            </a:r>
            <a:br>
              <a:rPr lang="en-US" sz="2800" dirty="0"/>
            </a:br>
            <a:endParaRPr lang="ru-RU" sz="2800" dirty="0"/>
          </a:p>
        </p:txBody>
      </p:sp>
      <p:pic>
        <p:nvPicPr>
          <p:cNvPr id="6" name="Рисунок 5"/>
          <p:cNvPicPr/>
          <p:nvPr/>
        </p:nvPicPr>
        <p:blipFill>
          <a:blip r:embed="rId2" cstate="print"/>
          <a:srcRect/>
          <a:stretch>
            <a:fillRect/>
          </a:stretch>
        </p:blipFill>
        <p:spPr bwMode="auto">
          <a:xfrm>
            <a:off x="251521" y="1556792"/>
            <a:ext cx="3816423" cy="3712766"/>
          </a:xfrm>
          <a:prstGeom prst="rect">
            <a:avLst/>
          </a:prstGeom>
          <a:noFill/>
          <a:ln w="9525">
            <a:noFill/>
            <a:miter lim="800000"/>
            <a:headEnd/>
            <a:tailEnd/>
          </a:ln>
        </p:spPr>
      </p:pic>
      <p:sp>
        <p:nvSpPr>
          <p:cNvPr id="7" name="Прямоугольник 6"/>
          <p:cNvSpPr/>
          <p:nvPr/>
        </p:nvSpPr>
        <p:spPr>
          <a:xfrm>
            <a:off x="4139952" y="1700808"/>
            <a:ext cx="4248472" cy="2862322"/>
          </a:xfrm>
          <a:prstGeom prst="rect">
            <a:avLst/>
          </a:prstGeom>
        </p:spPr>
        <p:txBody>
          <a:bodyPr wrap="square">
            <a:spAutoFit/>
          </a:bodyPr>
          <a:lstStyle/>
          <a:p>
            <a:r>
              <a:rPr lang="de-DE" dirty="0"/>
              <a:t>Hurra, hurra, die Schule beginnt,</a:t>
            </a:r>
          </a:p>
          <a:p>
            <a:r>
              <a:rPr lang="de-DE" dirty="0"/>
              <a:t> Hurra, hurra, die Schule fängt an! </a:t>
            </a:r>
          </a:p>
          <a:p>
            <a:r>
              <a:rPr lang="de-DE" dirty="0"/>
              <a:t>Der Wecker klingelt, vorbei ist die Nacht. Der Unterricht beginnt heut um acht Zum Waschen geh ich ins Bad hinein </a:t>
            </a:r>
          </a:p>
          <a:p>
            <a:r>
              <a:rPr lang="de-DE" dirty="0"/>
              <a:t>und auch die Zähne sollen sauber sein.</a:t>
            </a:r>
          </a:p>
          <a:p>
            <a:r>
              <a:rPr lang="de-DE" dirty="0"/>
              <a:t> Ich freu mich schon auf die Schule, auf Ann-Kathrin und auf Jule. </a:t>
            </a:r>
          </a:p>
          <a:p>
            <a:r>
              <a:rPr lang="de-DE" dirty="0"/>
              <a:t>Hurra, hurra, die Schule beginnt, </a:t>
            </a:r>
          </a:p>
          <a:p>
            <a:r>
              <a:rPr lang="de-DE" dirty="0"/>
              <a:t>Hurra, hurra, die Schule fängt an!</a:t>
            </a:r>
            <a:endParaRPr lang="ru-RU" dirty="0"/>
          </a:p>
        </p:txBody>
      </p:sp>
    </p:spTree>
    <p:extLst>
      <p:ext uri="{BB962C8B-B14F-4D97-AF65-F5344CB8AC3E}">
        <p14:creationId xmlns="" xmlns:p14="http://schemas.microsoft.com/office/powerpoint/2010/main" val="18273021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idx="4294967295"/>
          </p:nvPr>
        </p:nvSpPr>
        <p:spPr>
          <a:xfrm>
            <a:off x="0" y="274638"/>
            <a:ext cx="8229600" cy="1143000"/>
          </a:xfrm>
        </p:spPr>
        <p:txBody>
          <a:bodyPr>
            <a:normAutofit fontScale="90000"/>
          </a:bodyPr>
          <a:lstStyle/>
          <a:p>
            <a:pPr algn="l"/>
            <a:r>
              <a:rPr lang="ru-RU" sz="2700" dirty="0"/>
              <a:t/>
            </a:r>
            <a:br>
              <a:rPr lang="ru-RU" sz="2700" dirty="0"/>
            </a:br>
            <a:r>
              <a:rPr lang="ru-RU" sz="2700" dirty="0"/>
              <a:t/>
            </a:r>
            <a:br>
              <a:rPr lang="ru-RU" sz="2700" dirty="0"/>
            </a:br>
            <a:r>
              <a:rPr lang="ru-RU" sz="2700" dirty="0"/>
              <a:t/>
            </a:r>
            <a:br>
              <a:rPr lang="ru-RU" sz="2700" dirty="0"/>
            </a:br>
            <a:r>
              <a:rPr lang="ru-RU" sz="2700" dirty="0"/>
              <a:t/>
            </a:r>
            <a:br>
              <a:rPr lang="ru-RU" sz="2700" dirty="0"/>
            </a:br>
            <a:r>
              <a:rPr lang="ru-RU" sz="2700" dirty="0"/>
              <a:t/>
            </a:r>
            <a:br>
              <a:rPr lang="ru-RU" sz="2700" dirty="0"/>
            </a:br>
            <a:r>
              <a:rPr lang="ru-RU" sz="2700" dirty="0"/>
              <a:t/>
            </a:r>
            <a:br>
              <a:rPr lang="ru-RU" sz="2700" dirty="0"/>
            </a:br>
            <a:r>
              <a:rPr lang="ru-RU" sz="2700" dirty="0"/>
              <a:t/>
            </a:r>
            <a:br>
              <a:rPr lang="ru-RU" sz="2700" dirty="0"/>
            </a:br>
            <a:r>
              <a:rPr lang="ru-RU" sz="2700" dirty="0"/>
              <a:t/>
            </a:r>
            <a:br>
              <a:rPr lang="ru-RU" sz="2700" dirty="0"/>
            </a:br>
            <a:r>
              <a:rPr lang="ru-RU" sz="2700" dirty="0"/>
              <a:t/>
            </a:r>
            <a:br>
              <a:rPr lang="ru-RU" sz="2700" dirty="0"/>
            </a:br>
            <a:r>
              <a:rPr lang="ru-RU" sz="2700" dirty="0"/>
              <a:t/>
            </a:r>
            <a:br>
              <a:rPr lang="ru-RU" sz="2700" dirty="0"/>
            </a:br>
            <a:r>
              <a:rPr lang="ru-RU" sz="2700" dirty="0"/>
              <a:t/>
            </a:r>
            <a:br>
              <a:rPr lang="ru-RU" sz="2700" dirty="0"/>
            </a:br>
            <a:r>
              <a:rPr lang="ru-RU" sz="2700" dirty="0"/>
              <a:t> Рифмовки и стишки: </a:t>
            </a:r>
            <a:br>
              <a:rPr lang="ru-RU" sz="2700" dirty="0"/>
            </a:br>
            <a:r>
              <a:rPr lang="ru-RU" sz="2700" dirty="0"/>
              <a:t/>
            </a:r>
            <a:br>
              <a:rPr lang="ru-RU" sz="2700" dirty="0"/>
            </a:br>
            <a:r>
              <a:rPr lang="de-DE" sz="2700" i="1" dirty="0" err="1"/>
              <a:t>Рифмовки</a:t>
            </a:r>
            <a:r>
              <a:rPr lang="de-DE" sz="2700" i="1" dirty="0"/>
              <a:t> - </a:t>
            </a:r>
            <a:r>
              <a:rPr lang="de-DE" sz="2700" i="1" dirty="0" err="1"/>
              <a:t>приветствия</a:t>
            </a:r>
            <a:r>
              <a:rPr lang="de-DE" sz="2700" i="1" dirty="0"/>
              <a:t> </a:t>
            </a:r>
            <a:r>
              <a:rPr lang="ru-RU" sz="2700" i="1" dirty="0"/>
              <a:t/>
            </a:r>
            <a:br>
              <a:rPr lang="ru-RU" sz="2700" i="1" dirty="0"/>
            </a:br>
            <a:r>
              <a:rPr lang="de-DE" sz="2200" dirty="0"/>
              <a:t>- Guten Tag, Kinder!</a:t>
            </a:r>
            <a:br>
              <a:rPr lang="de-DE" sz="2200" dirty="0"/>
            </a:br>
            <a:r>
              <a:rPr lang="de-DE" sz="2200" dirty="0"/>
              <a:t>- Guten Tag, wir sind die Kinder</a:t>
            </a:r>
            <a:br>
              <a:rPr lang="de-DE" sz="2200" dirty="0"/>
            </a:br>
            <a:r>
              <a:rPr lang="de-DE" sz="2200" dirty="0"/>
              <a:t>die gut deutsche Lieder singen!</a:t>
            </a:r>
            <a:br>
              <a:rPr lang="de-DE" sz="2200" dirty="0"/>
            </a:br>
            <a:r>
              <a:rPr lang="de-DE" sz="2200" dirty="0"/>
              <a:t>- Singen Lieder? Freut mich sehr!</a:t>
            </a:r>
            <a:br>
              <a:rPr lang="de-DE" sz="2200" dirty="0"/>
            </a:br>
            <a:r>
              <a:rPr lang="de-DE" sz="2200" dirty="0"/>
              <a:t>könnt ihr doch vielleicht noch mehr?</a:t>
            </a:r>
            <a:br>
              <a:rPr lang="de-DE" sz="2200" dirty="0"/>
            </a:br>
            <a:r>
              <a:rPr lang="de-DE" sz="2200" dirty="0"/>
              <a:t>- Sprechen, lesen, malen, schreiben,</a:t>
            </a:r>
            <a:br>
              <a:rPr lang="de-DE" sz="2200" dirty="0"/>
            </a:br>
            <a:r>
              <a:rPr lang="de-DE" sz="2200" dirty="0"/>
              <a:t>zählen, rechnen, fleißig bleiben!</a:t>
            </a:r>
            <a:br>
              <a:rPr lang="de-DE" sz="2200" dirty="0"/>
            </a:br>
            <a:r>
              <a:rPr lang="de-DE" sz="2200" dirty="0"/>
              <a:t>- Ihr seid brav! Nun wir beginnen.</a:t>
            </a:r>
            <a:br>
              <a:rPr lang="de-DE" sz="2200" dirty="0"/>
            </a:br>
            <a:r>
              <a:rPr lang="de-DE" sz="2200" dirty="0"/>
              <a:t>Viel Erfolg beim Lernen immer!</a:t>
            </a:r>
            <a:br>
              <a:rPr lang="de-DE" sz="2200" dirty="0"/>
            </a:br>
            <a:endParaRPr lang="ru-RU" sz="2200" dirty="0"/>
          </a:p>
        </p:txBody>
      </p:sp>
      <p:sp>
        <p:nvSpPr>
          <p:cNvPr id="9" name="Содержимое 8"/>
          <p:cNvSpPr>
            <a:spLocks noGrp="1"/>
          </p:cNvSpPr>
          <p:nvPr>
            <p:ph sz="half" idx="4294967295"/>
          </p:nvPr>
        </p:nvSpPr>
        <p:spPr>
          <a:xfrm>
            <a:off x="5105400" y="1600201"/>
            <a:ext cx="4038600" cy="3556992"/>
          </a:xfrm>
        </p:spPr>
        <p:txBody>
          <a:bodyPr>
            <a:normAutofit fontScale="70000" lnSpcReduction="20000"/>
          </a:bodyPr>
          <a:lstStyle/>
          <a:p>
            <a:r>
              <a:rPr lang="ru-RU" b="1" i="1" dirty="0"/>
              <a:t>Продукты питания</a:t>
            </a:r>
            <a:endParaRPr lang="ru-RU" i="1" dirty="0"/>
          </a:p>
          <a:p>
            <a:r>
              <a:rPr lang="en-US" dirty="0"/>
              <a:t>Torte, </a:t>
            </a:r>
            <a:r>
              <a:rPr lang="en-US" dirty="0" err="1"/>
              <a:t>Kuchen</a:t>
            </a:r>
            <a:r>
              <a:rPr lang="en-US" dirty="0"/>
              <a:t>, </a:t>
            </a:r>
            <a:r>
              <a:rPr lang="en-US" dirty="0" err="1"/>
              <a:t>Limonade</a:t>
            </a:r>
            <a:r>
              <a:rPr lang="en-US" dirty="0"/>
              <a:t>,</a:t>
            </a:r>
          </a:p>
          <a:p>
            <a:r>
              <a:rPr lang="en-US" dirty="0" err="1"/>
              <a:t>Käsebrote</a:t>
            </a:r>
            <a:r>
              <a:rPr lang="en-US" dirty="0"/>
              <a:t>, </a:t>
            </a:r>
            <a:r>
              <a:rPr lang="en-US" dirty="0" err="1"/>
              <a:t>Schokolade</a:t>
            </a:r>
            <a:r>
              <a:rPr lang="en-US" dirty="0"/>
              <a:t>,</a:t>
            </a:r>
          </a:p>
          <a:p>
            <a:r>
              <a:rPr lang="en-US" dirty="0"/>
              <a:t>Cola, </a:t>
            </a:r>
            <a:r>
              <a:rPr lang="en-US" dirty="0" err="1"/>
              <a:t>Eis</a:t>
            </a:r>
            <a:r>
              <a:rPr lang="en-US" dirty="0"/>
              <a:t>, 1 </a:t>
            </a:r>
            <a:r>
              <a:rPr lang="en-US" sz="2400" dirty="0"/>
              <a:t>Liter</a:t>
            </a:r>
            <a:r>
              <a:rPr lang="en-US" dirty="0"/>
              <a:t> </a:t>
            </a:r>
            <a:r>
              <a:rPr lang="en-US" dirty="0" err="1"/>
              <a:t>Saft</a:t>
            </a:r>
            <a:r>
              <a:rPr lang="en-US" dirty="0"/>
              <a:t>,</a:t>
            </a:r>
          </a:p>
          <a:p>
            <a:r>
              <a:rPr lang="en-US" dirty="0" err="1"/>
              <a:t>alles</a:t>
            </a:r>
            <a:r>
              <a:rPr lang="en-US" dirty="0"/>
              <a:t> </a:t>
            </a:r>
            <a:r>
              <a:rPr lang="en-US" dirty="0" err="1"/>
              <a:t>hab´ich</a:t>
            </a:r>
            <a:r>
              <a:rPr lang="en-US" dirty="0"/>
              <a:t> </a:t>
            </a:r>
            <a:r>
              <a:rPr lang="en-US" dirty="0" err="1"/>
              <a:t>schon</a:t>
            </a:r>
            <a:r>
              <a:rPr lang="en-US" dirty="0"/>
              <a:t> </a:t>
            </a:r>
            <a:r>
              <a:rPr lang="en-US" dirty="0" err="1"/>
              <a:t>geschafft</a:t>
            </a:r>
            <a:endParaRPr lang="en-US" dirty="0"/>
          </a:p>
          <a:p>
            <a:r>
              <a:rPr lang="en-US" dirty="0"/>
              <a:t>und </a:t>
            </a:r>
            <a:r>
              <a:rPr lang="en-US" dirty="0" err="1"/>
              <a:t>dazu</a:t>
            </a:r>
            <a:r>
              <a:rPr lang="en-US" dirty="0"/>
              <a:t> 3 </a:t>
            </a:r>
            <a:r>
              <a:rPr lang="en-US" dirty="0" err="1"/>
              <a:t>Tassen</a:t>
            </a:r>
            <a:r>
              <a:rPr lang="en-US" dirty="0"/>
              <a:t> Tee.</a:t>
            </a:r>
          </a:p>
          <a:p>
            <a:r>
              <a:rPr lang="en-US" dirty="0"/>
              <a:t>Oh, </a:t>
            </a:r>
            <a:r>
              <a:rPr lang="en-US" dirty="0" err="1"/>
              <a:t>mein</a:t>
            </a:r>
            <a:r>
              <a:rPr lang="en-US" dirty="0"/>
              <a:t> </a:t>
            </a:r>
            <a:r>
              <a:rPr lang="en-US" dirty="0" err="1"/>
              <a:t>Bauch</a:t>
            </a:r>
            <a:r>
              <a:rPr lang="en-US" dirty="0"/>
              <a:t> tut </a:t>
            </a:r>
            <a:r>
              <a:rPr lang="en-US" dirty="0" err="1"/>
              <a:t>schon</a:t>
            </a:r>
            <a:r>
              <a:rPr lang="en-US" dirty="0"/>
              <a:t> </a:t>
            </a:r>
            <a:r>
              <a:rPr lang="en-US" dirty="0" err="1"/>
              <a:t>weh</a:t>
            </a:r>
            <a:r>
              <a:rPr lang="en-US" dirty="0"/>
              <a:t>!</a:t>
            </a:r>
          </a:p>
          <a:p>
            <a:r>
              <a:rPr lang="en-US" dirty="0"/>
              <a:t> </a:t>
            </a:r>
          </a:p>
          <a:p>
            <a:endParaRPr lang="ru-RU" dirty="0"/>
          </a:p>
        </p:txBody>
      </p:sp>
    </p:spTree>
    <p:extLst>
      <p:ext uri="{BB962C8B-B14F-4D97-AF65-F5344CB8AC3E}">
        <p14:creationId xmlns="" xmlns:p14="http://schemas.microsoft.com/office/powerpoint/2010/main" val="2430287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 xmlns:a16="http://schemas.microsoft.com/office/drawing/2014/main" id="{B2632B63-0D61-4CD1-9F93-B9CF7E38CE3C}"/>
              </a:ext>
            </a:extLst>
          </p:cNvPr>
          <p:cNvSpPr>
            <a:spLocks noGrp="1"/>
          </p:cNvSpPr>
          <p:nvPr>
            <p:ph type="ctrTitle"/>
          </p:nvPr>
        </p:nvSpPr>
        <p:spPr>
          <a:xfrm>
            <a:off x="685800" y="188640"/>
            <a:ext cx="7772400" cy="432048"/>
          </a:xfrm>
        </p:spPr>
        <p:txBody>
          <a:bodyPr>
            <a:noAutofit/>
          </a:bodyPr>
          <a:lstStyle/>
          <a:p>
            <a:r>
              <a:rPr lang="ru-RU" sz="2800" dirty="0"/>
              <a:t>Психофизические особенности учащихся младшего школьного возраста </a:t>
            </a:r>
          </a:p>
        </p:txBody>
      </p:sp>
      <p:sp>
        <p:nvSpPr>
          <p:cNvPr id="5" name="Подзаголовок 4">
            <a:extLst>
              <a:ext uri="{FF2B5EF4-FFF2-40B4-BE49-F238E27FC236}">
                <a16:creationId xmlns="" xmlns:a16="http://schemas.microsoft.com/office/drawing/2014/main" id="{50B3CBF4-2621-4757-8040-D7E2F4690A40}"/>
              </a:ext>
            </a:extLst>
          </p:cNvPr>
          <p:cNvSpPr>
            <a:spLocks noGrp="1"/>
          </p:cNvSpPr>
          <p:nvPr>
            <p:ph type="subTitle" idx="1"/>
          </p:nvPr>
        </p:nvSpPr>
        <p:spPr>
          <a:xfrm>
            <a:off x="0" y="836712"/>
            <a:ext cx="9144000" cy="6021288"/>
          </a:xfrm>
        </p:spPr>
        <p:txBody>
          <a:bodyPr>
            <a:normAutofit lnSpcReduction="10000"/>
          </a:bodyPr>
          <a:lstStyle/>
          <a:p>
            <a:pPr algn="l"/>
            <a:r>
              <a:rPr lang="ru-RU" sz="1800" dirty="0" smtClean="0">
                <a:solidFill>
                  <a:schemeClr val="tx1"/>
                </a:solidFill>
              </a:rPr>
              <a:t>Начальной ступенью обучения считают </a:t>
            </a:r>
            <a:r>
              <a:rPr lang="en-US" sz="1800" dirty="0" smtClean="0">
                <a:solidFill>
                  <a:schemeClr val="tx1"/>
                </a:solidFill>
              </a:rPr>
              <a:t>II</a:t>
            </a:r>
            <a:r>
              <a:rPr lang="ru-RU" sz="1800" dirty="0" smtClean="0">
                <a:solidFill>
                  <a:schemeClr val="tx1"/>
                </a:solidFill>
              </a:rPr>
              <a:t>, </a:t>
            </a:r>
            <a:r>
              <a:rPr lang="en-US" sz="1800" dirty="0" smtClean="0">
                <a:solidFill>
                  <a:schemeClr val="tx1"/>
                </a:solidFill>
              </a:rPr>
              <a:t>III</a:t>
            </a:r>
            <a:r>
              <a:rPr lang="ru-RU" sz="1800" dirty="0" smtClean="0">
                <a:solidFill>
                  <a:schemeClr val="tx1"/>
                </a:solidFill>
              </a:rPr>
              <a:t>, </a:t>
            </a:r>
            <a:r>
              <a:rPr lang="en-US" sz="1800" dirty="0" smtClean="0">
                <a:solidFill>
                  <a:schemeClr val="tx1"/>
                </a:solidFill>
              </a:rPr>
              <a:t>IV</a:t>
            </a:r>
            <a:r>
              <a:rPr lang="ru-RU" sz="1800" dirty="0" smtClean="0">
                <a:solidFill>
                  <a:schemeClr val="tx1"/>
                </a:solidFill>
              </a:rPr>
              <a:t> классы начальной школы и </a:t>
            </a:r>
            <a:r>
              <a:rPr lang="en-US" sz="1800" dirty="0" smtClean="0">
                <a:solidFill>
                  <a:schemeClr val="tx1"/>
                </a:solidFill>
              </a:rPr>
              <a:t>V</a:t>
            </a:r>
            <a:r>
              <a:rPr lang="ru-RU" sz="1800" dirty="0" smtClean="0">
                <a:solidFill>
                  <a:schemeClr val="tx1"/>
                </a:solidFill>
              </a:rPr>
              <a:t> класс основной школы. Под начальным этапом понимается период изучения иностранного языка, позволяющий заложить основы коммуникативной компетенции, необходимые для их дальнейшего развития и совершенствования в курсе изучения этого предмета.</a:t>
            </a:r>
          </a:p>
          <a:p>
            <a:pPr algn="l"/>
            <a:r>
              <a:rPr lang="ru-RU" sz="1800" dirty="0" smtClean="0">
                <a:solidFill>
                  <a:schemeClr val="tx1"/>
                </a:solidFill>
              </a:rPr>
              <a:t>Младшие школьники быстро утомляются, выполняя одну и ту же работу, поэтому следует обеспечить смену разнообразных видов деятельности. Установлено, что дети начальной ступени обучения способны активно и продуктивно заниматься одним и тем же делом не более 10-15 минут.</a:t>
            </a:r>
          </a:p>
          <a:p>
            <a:pPr algn="l"/>
            <a:r>
              <a:rPr lang="ru-RU" sz="1800" dirty="0" smtClean="0">
                <a:solidFill>
                  <a:schemeClr val="tx1"/>
                </a:solidFill>
              </a:rPr>
              <a:t>Учебно-образовательными задачами младшей ступени обучения иностранным языкам являются такие задачи как: формирование у детей умений и навыков самостоятельного решения элементарных коммуникативных задач на иностранном языке (в рамках отобранных тем и ситуаций), а также приобретение элементарных страноведческих знаний о странах изучаемого языка.</a:t>
            </a:r>
          </a:p>
          <a:p>
            <a:pPr algn="l"/>
            <a:r>
              <a:rPr lang="ru-RU" sz="1800" dirty="0" smtClean="0">
                <a:solidFill>
                  <a:schemeClr val="tx1"/>
                </a:solidFill>
              </a:rPr>
              <a:t>Методы, используемые учителем, должны отражать его организацию, обучающую и контролирующую функции и обеспечить учащемуся возможность ознакомления, тренировки и применения учебного материала и, таким образом, достижения стоящих перед ним целей в изучении иностранного языка.</a:t>
            </a:r>
          </a:p>
          <a:p>
            <a:pPr algn="l"/>
            <a:r>
              <a:rPr lang="ru-RU" sz="1800" dirty="0" smtClean="0">
                <a:solidFill>
                  <a:schemeClr val="tx1"/>
                </a:solidFill>
              </a:rPr>
              <a:t>Принимая во внимание психофизические особенности младшей возрастной группы и изучив литературу и сайты по вопросы обучения лексике на начальном этапе , стоит отметить, что большим подспорьем на этом этапе может служить наглядность и игровой компонент.</a:t>
            </a:r>
          </a:p>
          <a:p>
            <a:pPr algn="l"/>
            <a:endParaRPr lang="ru-RU" sz="1800" dirty="0" smtClean="0"/>
          </a:p>
          <a:p>
            <a:pPr algn="l"/>
            <a:endParaRPr lang="ru-RU" sz="1800" dirty="0" smtClean="0"/>
          </a:p>
          <a:p>
            <a:pPr algn="l"/>
            <a:endParaRPr lang="ru-RU" sz="1800" dirty="0"/>
          </a:p>
        </p:txBody>
      </p:sp>
    </p:spTree>
    <p:extLst>
      <p:ext uri="{BB962C8B-B14F-4D97-AF65-F5344CB8AC3E}">
        <p14:creationId xmlns="" xmlns:p14="http://schemas.microsoft.com/office/powerpoint/2010/main" val="5767818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4294967295"/>
          </p:nvPr>
        </p:nvSpPr>
        <p:spPr>
          <a:xfrm>
            <a:off x="0" y="764704"/>
            <a:ext cx="4040188" cy="5361459"/>
          </a:xfrm>
        </p:spPr>
        <p:txBody>
          <a:bodyPr>
            <a:normAutofit fontScale="92500" lnSpcReduction="10000"/>
          </a:bodyPr>
          <a:lstStyle/>
          <a:p>
            <a:r>
              <a:rPr lang="de-DE" b="1" dirty="0" err="1"/>
              <a:t>Свободное</a:t>
            </a:r>
            <a:r>
              <a:rPr lang="de-DE" b="1" dirty="0"/>
              <a:t> </a:t>
            </a:r>
            <a:r>
              <a:rPr lang="de-DE" b="1" dirty="0" err="1"/>
              <a:t>время</a:t>
            </a:r>
            <a:endParaRPr lang="de-DE" dirty="0"/>
          </a:p>
          <a:p>
            <a:r>
              <a:rPr lang="de-DE" dirty="0"/>
              <a:t>Ich fahre gern Fahrrad,</a:t>
            </a:r>
          </a:p>
          <a:p>
            <a:r>
              <a:rPr lang="de-DE" dirty="0"/>
              <a:t>ich sehe gern fern,</a:t>
            </a:r>
          </a:p>
          <a:p>
            <a:r>
              <a:rPr lang="de-DE" dirty="0"/>
              <a:t>ich spiele gern Fußball</a:t>
            </a:r>
          </a:p>
          <a:p>
            <a:r>
              <a:rPr lang="de-DE" dirty="0"/>
              <a:t>und schwimme sehr gern,</a:t>
            </a:r>
          </a:p>
          <a:p>
            <a:r>
              <a:rPr lang="de-DE" dirty="0"/>
              <a:t>ich schlafe nicht lange,</a:t>
            </a:r>
          </a:p>
          <a:p>
            <a:r>
              <a:rPr lang="de-DE" dirty="0"/>
              <a:t>ich helfe zu Hause,</a:t>
            </a:r>
          </a:p>
          <a:p>
            <a:r>
              <a:rPr lang="de-DE" dirty="0"/>
              <a:t>ich gehe spazieren,</a:t>
            </a:r>
          </a:p>
          <a:p>
            <a:r>
              <a:rPr lang="de-DE" dirty="0"/>
              <a:t>wenn warm ist es draußen.</a:t>
            </a:r>
          </a:p>
          <a:p>
            <a:endParaRPr lang="ru-RU" dirty="0"/>
          </a:p>
        </p:txBody>
      </p:sp>
      <p:sp>
        <p:nvSpPr>
          <p:cNvPr id="6" name="Содержимое 5"/>
          <p:cNvSpPr>
            <a:spLocks noGrp="1"/>
          </p:cNvSpPr>
          <p:nvPr>
            <p:ph sz="quarter" idx="4294967295"/>
          </p:nvPr>
        </p:nvSpPr>
        <p:spPr>
          <a:xfrm>
            <a:off x="4499992" y="764704"/>
            <a:ext cx="4041775" cy="5145088"/>
          </a:xfrm>
        </p:spPr>
        <p:txBody>
          <a:bodyPr>
            <a:normAutofit/>
          </a:bodyPr>
          <a:lstStyle/>
          <a:p>
            <a:r>
              <a:rPr lang="ru-RU" b="1" dirty="0"/>
              <a:t>Квартира</a:t>
            </a:r>
            <a:endParaRPr lang="ru-RU" dirty="0"/>
          </a:p>
          <a:p>
            <a:r>
              <a:rPr lang="en-US" sz="2200" b="1" dirty="0"/>
              <a:t>In </a:t>
            </a:r>
            <a:r>
              <a:rPr lang="en-US" sz="2200" b="1" dirty="0" err="1"/>
              <a:t>der</a:t>
            </a:r>
            <a:r>
              <a:rPr lang="en-US" sz="2200" b="1" dirty="0"/>
              <a:t> </a:t>
            </a:r>
            <a:r>
              <a:rPr lang="en-US" sz="2200" b="1" dirty="0" err="1"/>
              <a:t>Wohnung</a:t>
            </a:r>
            <a:r>
              <a:rPr lang="en-US" sz="2200" b="1" dirty="0"/>
              <a:t> </a:t>
            </a:r>
            <a:r>
              <a:rPr lang="en-US" sz="2200" b="1" dirty="0" err="1"/>
              <a:t>gibt</a:t>
            </a:r>
            <a:r>
              <a:rPr lang="en-US" sz="2200" b="1" dirty="0"/>
              <a:t> </a:t>
            </a:r>
            <a:r>
              <a:rPr lang="en-US" sz="2200" b="1" dirty="0" err="1"/>
              <a:t>es</a:t>
            </a:r>
            <a:r>
              <a:rPr lang="en-US" sz="2200" b="1" dirty="0"/>
              <a:t> </a:t>
            </a:r>
            <a:r>
              <a:rPr lang="en-US" sz="2200" b="1" dirty="0" err="1"/>
              <a:t>viele</a:t>
            </a:r>
            <a:endParaRPr lang="en-US" sz="2200" b="1" dirty="0"/>
          </a:p>
          <a:p>
            <a:r>
              <a:rPr lang="en-US" sz="2200" b="1" dirty="0" err="1"/>
              <a:t>Gägenstände</a:t>
            </a:r>
            <a:r>
              <a:rPr lang="en-US" sz="2200" b="1" dirty="0"/>
              <a:t>, </a:t>
            </a:r>
            <a:r>
              <a:rPr lang="en-US" sz="2200" b="1" dirty="0" err="1"/>
              <a:t>Möbelstücke</a:t>
            </a:r>
            <a:r>
              <a:rPr lang="en-US" sz="2200" b="1" dirty="0"/>
              <a:t>:</a:t>
            </a:r>
          </a:p>
          <a:p>
            <a:r>
              <a:rPr lang="en-US" sz="2200" b="1" dirty="0" err="1"/>
              <a:t>Tische</a:t>
            </a:r>
            <a:r>
              <a:rPr lang="en-US" sz="2200" b="1" dirty="0"/>
              <a:t>, </a:t>
            </a:r>
            <a:r>
              <a:rPr lang="en-US" sz="2200" b="1" dirty="0" err="1"/>
              <a:t>Schränke,Sofas</a:t>
            </a:r>
            <a:r>
              <a:rPr lang="en-US" sz="2200" b="1" dirty="0"/>
              <a:t>, </a:t>
            </a:r>
            <a:r>
              <a:rPr lang="en-US" sz="2200" b="1" dirty="0" err="1"/>
              <a:t>Bilder</a:t>
            </a:r>
            <a:r>
              <a:rPr lang="en-US" sz="2200" b="1" dirty="0"/>
              <a:t>,</a:t>
            </a:r>
          </a:p>
          <a:p>
            <a:r>
              <a:rPr lang="en-US" sz="2200" b="1" dirty="0" err="1"/>
              <a:t>Sessel</a:t>
            </a:r>
            <a:r>
              <a:rPr lang="en-US" sz="2200" b="1" dirty="0"/>
              <a:t>, </a:t>
            </a:r>
            <a:r>
              <a:rPr lang="en-US" sz="2200" b="1" dirty="0" err="1"/>
              <a:t>Teppiche</a:t>
            </a:r>
            <a:r>
              <a:rPr lang="en-US" sz="2200" b="1" dirty="0"/>
              <a:t> und </a:t>
            </a:r>
            <a:r>
              <a:rPr lang="en-US" sz="2200" b="1" dirty="0" err="1"/>
              <a:t>Stühle</a:t>
            </a:r>
            <a:r>
              <a:rPr lang="en-US" sz="2200" b="1" dirty="0"/>
              <a:t>,</a:t>
            </a:r>
            <a:br>
              <a:rPr lang="en-US" sz="2200" b="1" dirty="0"/>
            </a:br>
            <a:endParaRPr lang="en-US" sz="2200" b="1" dirty="0"/>
          </a:p>
          <a:p>
            <a:r>
              <a:rPr lang="en-US" sz="2200" b="1" dirty="0" err="1"/>
              <a:t>Badewannen</a:t>
            </a:r>
            <a:r>
              <a:rPr lang="en-US" sz="2200" b="1" dirty="0"/>
              <a:t>, </a:t>
            </a:r>
            <a:r>
              <a:rPr lang="en-US" sz="2200" b="1" dirty="0" err="1"/>
              <a:t>Stehlampen</a:t>
            </a:r>
            <a:r>
              <a:rPr lang="en-US" sz="2200" b="1" dirty="0"/>
              <a:t>,</a:t>
            </a:r>
          </a:p>
          <a:p>
            <a:r>
              <a:rPr lang="en-US" sz="2200" b="1" dirty="0" err="1"/>
              <a:t>Betten</a:t>
            </a:r>
            <a:r>
              <a:rPr lang="en-US" sz="2200" b="1" dirty="0"/>
              <a:t>, </a:t>
            </a:r>
            <a:r>
              <a:rPr lang="en-US" sz="2200" b="1" dirty="0" err="1"/>
              <a:t>Fernseher</a:t>
            </a:r>
            <a:r>
              <a:rPr lang="en-US" sz="2200" b="1" dirty="0"/>
              <a:t>, Regale.</a:t>
            </a:r>
          </a:p>
          <a:p>
            <a:r>
              <a:rPr lang="en-US" sz="2200" b="1" dirty="0" err="1"/>
              <a:t>Unsere</a:t>
            </a:r>
            <a:r>
              <a:rPr lang="en-US" sz="2200" b="1" dirty="0"/>
              <a:t> </a:t>
            </a:r>
            <a:r>
              <a:rPr lang="en-US" sz="2200" b="1" dirty="0" err="1"/>
              <a:t>Wohnung</a:t>
            </a:r>
            <a:r>
              <a:rPr lang="en-US" sz="2200" b="1" dirty="0"/>
              <a:t> </a:t>
            </a:r>
            <a:r>
              <a:rPr lang="en-US" sz="2200" b="1" dirty="0" err="1"/>
              <a:t>ist</a:t>
            </a:r>
            <a:r>
              <a:rPr lang="en-US" sz="2200" b="1" dirty="0"/>
              <a:t> </a:t>
            </a:r>
            <a:r>
              <a:rPr lang="en-US" sz="2200" b="1" dirty="0" err="1"/>
              <a:t>gemütlich</a:t>
            </a:r>
            <a:r>
              <a:rPr lang="en-US" sz="2200" b="1" dirty="0"/>
              <a:t> und </a:t>
            </a:r>
            <a:r>
              <a:rPr lang="en-US" sz="2200" b="1" dirty="0" err="1"/>
              <a:t>bequem</a:t>
            </a:r>
            <a:r>
              <a:rPr lang="en-US" sz="2200" b="1" dirty="0"/>
              <a:t>.</a:t>
            </a:r>
          </a:p>
          <a:p>
            <a:r>
              <a:rPr lang="en-US" sz="2200" b="1" dirty="0" err="1"/>
              <a:t>Wir</a:t>
            </a:r>
            <a:r>
              <a:rPr lang="en-US" sz="2200" b="1" dirty="0"/>
              <a:t> </a:t>
            </a:r>
            <a:r>
              <a:rPr lang="en-US" sz="2200" b="1" dirty="0" err="1"/>
              <a:t>freu´n</a:t>
            </a:r>
            <a:r>
              <a:rPr lang="en-US" sz="2200" b="1" dirty="0"/>
              <a:t> </a:t>
            </a:r>
            <a:r>
              <a:rPr lang="en-US" sz="2200" b="1" dirty="0" err="1"/>
              <a:t>uns</a:t>
            </a:r>
            <a:r>
              <a:rPr lang="en-US" sz="2200" b="1" dirty="0"/>
              <a:t> </a:t>
            </a:r>
            <a:r>
              <a:rPr lang="en-US" sz="2200" b="1" dirty="0" err="1"/>
              <a:t>alle</a:t>
            </a:r>
            <a:r>
              <a:rPr lang="en-US" sz="2200" b="1" dirty="0"/>
              <a:t>!</a:t>
            </a:r>
          </a:p>
          <a:p>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0" y="332657"/>
            <a:ext cx="8172400" cy="5112568"/>
          </a:xfrm>
        </p:spPr>
        <p:txBody>
          <a:bodyPr>
            <a:noAutofit/>
          </a:bodyPr>
          <a:lstStyle/>
          <a:p>
            <a:r>
              <a:rPr lang="ru-RU" sz="2400" dirty="0"/>
              <a:t>Таким образом, в результате анализа работы ведущих методистов и учителей, а также учитывая собственный  опыт, можно сделать выводы об использовании наиболее эффективных приемов </a:t>
            </a:r>
            <a:r>
              <a:rPr lang="ru-RU" sz="2400" dirty="0" err="1"/>
              <a:t>семантизации</a:t>
            </a:r>
            <a:r>
              <a:rPr lang="ru-RU" sz="2400" dirty="0"/>
              <a:t> лексических единиц на начальной ступени обучения иностранному языку. Таковыми методисты и педагоги практически единогласно признают наглядность и игры. </a:t>
            </a:r>
            <a:br>
              <a:rPr lang="ru-RU" sz="2400" dirty="0"/>
            </a:br>
            <a:r>
              <a:rPr lang="ru-RU" sz="2400" dirty="0"/>
              <a:t>Для того чтобы вовлечь детей в работу и чтобы процесс знакомства и тренировки новых слов стал интересен для них и способствовал прочному  их запоминанию, необходимо использование наглядного материала и игровых ситуаций.</a:t>
            </a:r>
            <a:br>
              <a:rPr lang="ru-RU" sz="2400" dirty="0"/>
            </a:br>
            <a:endParaRPr lang="ru-RU" sz="2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idx="4294967295"/>
          </p:nvPr>
        </p:nvSpPr>
        <p:spPr>
          <a:xfrm>
            <a:off x="0" y="2130425"/>
            <a:ext cx="7772400" cy="1470025"/>
          </a:xfrm>
        </p:spPr>
        <p:txBody>
          <a:bodyPr>
            <a:normAutofit fontScale="90000"/>
          </a:bodyPr>
          <a:lstStyle/>
          <a:p>
            <a:pPr algn="l"/>
            <a:r>
              <a:rPr lang="ru-RU" sz="3200" dirty="0"/>
              <a:t>Список используемой литературы и сайтов:</a:t>
            </a:r>
            <a:br>
              <a:rPr lang="ru-RU" sz="3200" dirty="0"/>
            </a:br>
            <a:r>
              <a:rPr lang="ru-RU" sz="2200" dirty="0"/>
              <a:t>1.Загребин И.В. Особенности обучения младших школьников английскому языку на начальном этапе // Начальная школа – 2007. – №10. – С.27-31.</a:t>
            </a:r>
            <a:br>
              <a:rPr lang="ru-RU" sz="2200" dirty="0"/>
            </a:br>
            <a:r>
              <a:rPr lang="ru-RU" sz="2200" dirty="0"/>
              <a:t>2.Курбатова М.Ю. Игровые приемы обучения грамма тике английского языка на начальном этапе // ИЯШ – 2006. – №3. – С.64-66.</a:t>
            </a:r>
            <a:br>
              <a:rPr lang="ru-RU" sz="2200" dirty="0"/>
            </a:br>
            <a:r>
              <a:rPr lang="ru-RU" sz="2200" dirty="0"/>
              <a:t>3.Лобачева Н.П. Игры и сказки // ИЯШ – 2007. – №1. – С.36.</a:t>
            </a:r>
            <a:br>
              <a:rPr lang="ru-RU" sz="2200" dirty="0"/>
            </a:br>
            <a:r>
              <a:rPr lang="ru-RU" sz="2200" dirty="0"/>
              <a:t>4.Черноголовая Н.Н. Дидактическая игра как средство развития у учащихся 5-6 классов интереса к изучению английского языка // ИЯШ – 2006. – №5. – С.28.</a:t>
            </a:r>
            <a:r>
              <a:rPr lang="en-US" sz="2200" dirty="0"/>
              <a:t/>
            </a:r>
            <a:br>
              <a:rPr lang="en-US" sz="2200" dirty="0"/>
            </a:br>
            <a:r>
              <a:rPr lang="en-US" sz="2200" dirty="0"/>
              <a:t>5.</a:t>
            </a:r>
            <a:r>
              <a:rPr lang="ru-RU" sz="2200" dirty="0"/>
              <a:t> Игровое обучение разговорного английского языка детей 3 – 9 лет // </a:t>
            </a:r>
            <a:r>
              <a:rPr lang="en-US" sz="2200" dirty="0"/>
              <a:t>English</a:t>
            </a:r>
            <a:r>
              <a:rPr lang="ru-RU" sz="2200" dirty="0"/>
              <a:t>, 2004. - №40. – с. 25-26.</a:t>
            </a:r>
            <a:br>
              <a:rPr lang="ru-RU" sz="2200" dirty="0"/>
            </a:br>
            <a:r>
              <a:rPr lang="en-US" sz="2200" dirty="0"/>
              <a:t>6. </a:t>
            </a:r>
            <a:r>
              <a:rPr lang="ru-RU" sz="2200" dirty="0"/>
              <a:t>Коммуникативная методика /Ежедневный помощник учителя иностранного языка. – НОФ «Методическая школа </a:t>
            </a:r>
            <a:r>
              <a:rPr lang="ru-RU" sz="2200" dirty="0" err="1"/>
              <a:t>Пассова</a:t>
            </a:r>
            <a:r>
              <a:rPr lang="ru-RU" sz="2200" dirty="0"/>
              <a:t>», 2004. - №2 (14).</a:t>
            </a:r>
            <a:br>
              <a:rPr lang="ru-RU" sz="2200" dirty="0"/>
            </a:br>
            <a:endParaRPr lang="ru-RU" sz="2200" dirty="0"/>
          </a:p>
        </p:txBody>
      </p:sp>
    </p:spTree>
    <p:extLst>
      <p:ext uri="{BB962C8B-B14F-4D97-AF65-F5344CB8AC3E}">
        <p14:creationId xmlns="" xmlns:p14="http://schemas.microsoft.com/office/powerpoint/2010/main" val="36589150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260648"/>
            <a:ext cx="8229600" cy="5721499"/>
          </a:xfrm>
        </p:spPr>
        <p:txBody>
          <a:bodyPr>
            <a:normAutofit fontScale="92500" lnSpcReduction="10000"/>
          </a:bodyPr>
          <a:lstStyle/>
          <a:p>
            <a:pPr marL="457200" indent="-457200">
              <a:buNone/>
            </a:pPr>
            <a:r>
              <a:rPr lang="ru-RU" sz="2600" smtClean="0">
                <a:hlinkClick r:id="rId2"/>
              </a:rPr>
              <a:t>7.</a:t>
            </a:r>
            <a:r>
              <a:rPr lang="en-US" sz="2400" smtClean="0">
                <a:hlinkClick r:id="rId2"/>
              </a:rPr>
              <a:t>https</a:t>
            </a:r>
            <a:r>
              <a:rPr lang="en-US" sz="2400" dirty="0" smtClean="0">
                <a:hlinkClick r:id="rId2"/>
              </a:rPr>
              <a:t>://vk.com/spkid</a:t>
            </a:r>
            <a:r>
              <a:rPr lang="ru-RU" sz="2400" dirty="0" smtClean="0"/>
              <a:t> -Английский для детей </a:t>
            </a:r>
            <a:r>
              <a:rPr lang="ru-RU" sz="2400" dirty="0" err="1" smtClean="0"/>
              <a:t>__работаем</a:t>
            </a:r>
            <a:r>
              <a:rPr lang="ru-RU" sz="2400" dirty="0" smtClean="0"/>
              <a:t> с карточками</a:t>
            </a:r>
          </a:p>
          <a:p>
            <a:pPr marL="457200" indent="-457200">
              <a:buNone/>
            </a:pPr>
            <a:r>
              <a:rPr lang="ru-RU" sz="2400" dirty="0" smtClean="0"/>
              <a:t> 8. </a:t>
            </a:r>
            <a:r>
              <a:rPr lang="ru-RU" sz="2400" dirty="0" err="1" smtClean="0"/>
              <a:t>Уайзер</a:t>
            </a:r>
            <a:r>
              <a:rPr lang="ru-RU" sz="2400" dirty="0" smtClean="0"/>
              <a:t> Г.М. Обучение устной речи и проблема учебника иностранного языка // Методическая мозаика Приложение к журналу «ИЯШ». № 8. 2006. С. 15-22.</a:t>
            </a:r>
          </a:p>
          <a:p>
            <a:pPr marL="457200" indent="-457200">
              <a:buNone/>
            </a:pPr>
            <a:r>
              <a:rPr lang="ru-RU" sz="2400" dirty="0" smtClean="0"/>
              <a:t> 9. Евдокимова М.И. Воспитательный потенциал урока </a:t>
            </a:r>
            <a:r>
              <a:rPr lang="ru-RU" sz="2400" dirty="0" err="1" smtClean="0"/>
              <a:t>иностарнно-го</a:t>
            </a:r>
            <a:r>
              <a:rPr lang="ru-RU" sz="2400" dirty="0" smtClean="0"/>
              <a:t> языка // Иностранные языки. №4. 2007. С. 7-9.</a:t>
            </a:r>
          </a:p>
          <a:p>
            <a:pPr marL="457200" indent="-457200">
              <a:buNone/>
            </a:pPr>
            <a:r>
              <a:rPr lang="ru-RU" sz="2400" dirty="0" smtClean="0"/>
              <a:t> 10.  https://xreferat.com/71/2159-1-obuchenie-leksike-kak-vazhneiyshemu-komponentu-rechevoiy-deyatel-nosti-na-uroke-</a:t>
            </a:r>
          </a:p>
          <a:p>
            <a:pPr>
              <a:buNone/>
            </a:pPr>
            <a:r>
              <a:rPr lang="ru-RU" sz="2400" dirty="0" smtClean="0"/>
              <a:t>  11.   </a:t>
            </a:r>
            <a:r>
              <a:rPr lang="en-US" sz="2400" dirty="0" smtClean="0"/>
              <a:t>https</a:t>
            </a:r>
            <a:r>
              <a:rPr lang="en-US" sz="2400" dirty="0"/>
              <a:t>:// urok.1 sept.ru</a:t>
            </a:r>
          </a:p>
          <a:p>
            <a:pPr>
              <a:buNone/>
            </a:pPr>
            <a:r>
              <a:rPr lang="ru-RU" sz="2400" dirty="0" smtClean="0"/>
              <a:t> 12</a:t>
            </a:r>
            <a:r>
              <a:rPr lang="en-US" sz="2400" dirty="0" smtClean="0"/>
              <a:t>.</a:t>
            </a:r>
            <a:r>
              <a:rPr lang="ru-RU" sz="2400" dirty="0" smtClean="0"/>
              <a:t>  </a:t>
            </a:r>
            <a:r>
              <a:rPr lang="en-US" sz="2400" dirty="0" smtClean="0"/>
              <a:t>crazylink.ru/</a:t>
            </a:r>
            <a:r>
              <a:rPr lang="en-US" sz="2400" dirty="0" err="1" smtClean="0"/>
              <a:t>deutsch</a:t>
            </a:r>
            <a:r>
              <a:rPr lang="en-US" sz="2400" dirty="0" smtClean="0"/>
              <a:t>/</a:t>
            </a:r>
            <a:r>
              <a:rPr lang="en-US" sz="2400" dirty="0" err="1" smtClean="0"/>
              <a:t>german</a:t>
            </a:r>
            <a:endParaRPr lang="en-US" sz="2400" dirty="0" smtClean="0"/>
          </a:p>
          <a:p>
            <a:pPr>
              <a:buNone/>
            </a:pPr>
            <a:r>
              <a:rPr lang="ru-RU" sz="2400" dirty="0" smtClean="0"/>
              <a:t> 13.  </a:t>
            </a:r>
            <a:r>
              <a:rPr lang="en-US" sz="2400" dirty="0" smtClean="0"/>
              <a:t>http://www.bbc.co.uk/schools</a:t>
            </a:r>
          </a:p>
          <a:p>
            <a:pPr>
              <a:buNone/>
            </a:pPr>
            <a:r>
              <a:rPr lang="ru-RU" sz="2400" dirty="0" smtClean="0"/>
              <a:t>14</a:t>
            </a:r>
            <a:r>
              <a:rPr lang="en-US" sz="2400" dirty="0" smtClean="0"/>
              <a:t>.</a:t>
            </a:r>
            <a:r>
              <a:rPr lang="ru-RU" sz="2400" dirty="0" smtClean="0"/>
              <a:t>  </a:t>
            </a:r>
            <a:r>
              <a:rPr lang="en-US" sz="2400" dirty="0" smtClean="0"/>
              <a:t>Vocabulary with pictures </a:t>
            </a:r>
          </a:p>
          <a:p>
            <a:pPr>
              <a:buNone/>
            </a:pPr>
            <a:r>
              <a:rPr lang="ru-RU" sz="2400" dirty="0" smtClean="0"/>
              <a:t>15</a:t>
            </a:r>
            <a:r>
              <a:rPr lang="en-US" sz="2400" dirty="0" smtClean="0"/>
              <a:t>. </a:t>
            </a:r>
            <a:r>
              <a:rPr lang="en-US" sz="2400" dirty="0"/>
              <a:t>Interesting Things  for ESL Students </a:t>
            </a:r>
            <a:endParaRPr lang="en-US" sz="2400" dirty="0" smtClean="0"/>
          </a:p>
          <a:p>
            <a:pPr>
              <a:buNone/>
            </a:pPr>
            <a:r>
              <a:rPr lang="en-US" sz="2400" dirty="0" smtClean="0"/>
              <a:t>1</a:t>
            </a:r>
            <a:r>
              <a:rPr lang="ru-RU" sz="2400" dirty="0" smtClean="0"/>
              <a:t>6</a:t>
            </a:r>
            <a:r>
              <a:rPr lang="en-US" sz="2400" dirty="0" smtClean="0"/>
              <a:t>. startdeutsch.ru</a:t>
            </a:r>
          </a:p>
          <a:p>
            <a:pPr>
              <a:buNone/>
            </a:pPr>
            <a:r>
              <a:rPr lang="en-US" sz="2400" dirty="0" smtClean="0"/>
              <a:t>1</a:t>
            </a:r>
            <a:r>
              <a:rPr lang="ru-RU" sz="2400" dirty="0" smtClean="0"/>
              <a:t>7.</a:t>
            </a:r>
            <a:r>
              <a:rPr lang="en-US" sz="2400" dirty="0" smtClean="0"/>
              <a:t> </a:t>
            </a:r>
            <a:r>
              <a:rPr lang="ru-RU" sz="2400" dirty="0" smtClean="0">
                <a:hlinkClick r:id="rId3" tooltip="https://kids-flashcards.com/ru/free-printable/frukty-razvivayushchie-kartochki-na-nemeckom"/>
              </a:rPr>
              <a:t>https://kids-flashcards.com/ru/free-printable/frukty-..</a:t>
            </a:r>
            <a:endParaRPr lang="ru-RU" sz="2400" dirty="0" smtClean="0"/>
          </a:p>
          <a:p>
            <a:endParaRPr lang="en-US" sz="2400" dirty="0"/>
          </a:p>
          <a:p>
            <a:pPr>
              <a:buNone/>
            </a:pPr>
            <a:endParaRPr lang="ru-RU" sz="2400" dirty="0"/>
          </a:p>
          <a:p>
            <a:pPr marL="0" indent="0">
              <a:buNone/>
            </a:pPr>
            <a:endParaRPr lang="ru-RU" sz="2800" dirty="0"/>
          </a:p>
        </p:txBody>
      </p:sp>
    </p:spTree>
    <p:extLst>
      <p:ext uri="{BB962C8B-B14F-4D97-AF65-F5344CB8AC3E}">
        <p14:creationId xmlns="" xmlns:p14="http://schemas.microsoft.com/office/powerpoint/2010/main" val="2107126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92696"/>
            <a:ext cx="7848872" cy="1569660"/>
          </a:xfrm>
          <a:prstGeom prst="rect">
            <a:avLst/>
          </a:prstGeom>
        </p:spPr>
        <p:txBody>
          <a:bodyPr wrap="square">
            <a:spAutoFit/>
          </a:bodyPr>
          <a:lstStyle/>
          <a:p>
            <a:pPr algn="ctr"/>
            <a:endParaRPr lang="ru-RU" sz="2800" b="1" u="sng" dirty="0"/>
          </a:p>
          <a:p>
            <a:pPr algn="ctr"/>
            <a:r>
              <a:rPr lang="ru-RU" sz="2800" b="1" u="sng" dirty="0"/>
              <a:t>Методы обучения лексике:</a:t>
            </a:r>
          </a:p>
          <a:p>
            <a:pPr algn="ctr"/>
            <a:endParaRPr lang="ru-RU" sz="2000" b="1" u="sng" dirty="0"/>
          </a:p>
          <a:p>
            <a:pPr algn="ctr"/>
            <a:endParaRPr lang="ru-RU" sz="2000" b="1" u="sng" dirty="0"/>
          </a:p>
        </p:txBody>
      </p:sp>
      <p:sp>
        <p:nvSpPr>
          <p:cNvPr id="3" name="Объект 2"/>
          <p:cNvSpPr txBox="1">
            <a:spLocks/>
          </p:cNvSpPr>
          <p:nvPr/>
        </p:nvSpPr>
        <p:spPr>
          <a:xfrm>
            <a:off x="611560" y="2132856"/>
            <a:ext cx="8075240" cy="3993307"/>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ru-RU" sz="3200" b="1" i="1" u="none" strike="noStrike" kern="1200" cap="none" spc="0" normalizeH="0" baseline="0" noProof="0" dirty="0">
                <a:ln>
                  <a:noFill/>
                </a:ln>
                <a:solidFill>
                  <a:schemeClr val="tx1"/>
                </a:solidFill>
                <a:effectLst/>
                <a:uLnTx/>
                <a:uFillTx/>
                <a:latin typeface="+mn-lt"/>
                <a:ea typeface="+mn-ea"/>
                <a:cs typeface="+mn-cs"/>
              </a:rPr>
              <a:t>Игровой метод.</a:t>
            </a:r>
            <a:endParaRPr kumimoji="0" lang="ru-RU"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ru-RU" sz="3200" b="1" i="1" u="none" strike="noStrike" kern="1200" cap="none" spc="0" normalizeH="0" baseline="0" noProof="0" dirty="0">
                <a:ln>
                  <a:noFill/>
                </a:ln>
                <a:solidFill>
                  <a:schemeClr val="tx1"/>
                </a:solidFill>
                <a:effectLst/>
                <a:uLnTx/>
                <a:uFillTx/>
                <a:latin typeface="+mn-lt"/>
                <a:ea typeface="+mn-ea"/>
                <a:cs typeface="+mn-cs"/>
              </a:rPr>
              <a:t>Наглядность</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ru-RU" sz="3200" b="1" i="1" u="none" strike="noStrike" kern="1200" cap="none" spc="0" normalizeH="0" baseline="0" noProof="0" dirty="0">
                <a:ln>
                  <a:noFill/>
                </a:ln>
                <a:solidFill>
                  <a:schemeClr val="tx1"/>
                </a:solidFill>
                <a:effectLst/>
                <a:uLnTx/>
                <a:uFillTx/>
                <a:latin typeface="+mn-lt"/>
                <a:ea typeface="+mn-ea"/>
                <a:cs typeface="+mn-cs"/>
              </a:rPr>
              <a:t>Здоровье - сберегающие технологии (</a:t>
            </a:r>
            <a:r>
              <a:rPr kumimoji="0" lang="ru-RU" sz="3200" b="1" i="1" u="none" strike="noStrike" kern="1200" cap="none" spc="0" normalizeH="0" baseline="0" noProof="0" dirty="0" err="1">
                <a:ln>
                  <a:noFill/>
                </a:ln>
                <a:solidFill>
                  <a:schemeClr val="tx1"/>
                </a:solidFill>
                <a:effectLst/>
                <a:uLnTx/>
                <a:uFillTx/>
                <a:latin typeface="+mn-lt"/>
                <a:ea typeface="+mn-ea"/>
                <a:cs typeface="+mn-cs"/>
              </a:rPr>
              <a:t>физминутки</a:t>
            </a:r>
            <a:r>
              <a:rPr kumimoji="0" lang="ru-RU" sz="3200" b="1" i="1" u="none" strike="noStrike" kern="1200" cap="none" spc="0" normalizeH="0" baseline="0" noProof="0" dirty="0">
                <a:ln>
                  <a:noFill/>
                </a:ln>
                <a:solidFill>
                  <a:schemeClr val="tx1"/>
                </a:solidFill>
                <a:effectLst/>
                <a:uLnTx/>
                <a:uFillTx/>
                <a:latin typeface="+mn-lt"/>
                <a:ea typeface="+mn-ea"/>
                <a:cs typeface="+mn-cs"/>
              </a:rPr>
              <a:t>)</a:t>
            </a:r>
            <a:endParaRPr kumimoji="0" lang="ru-RU"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ru-RU" sz="3200" b="1" i="1" u="none" strike="noStrike" kern="1200" cap="none" spc="0" normalizeH="0" baseline="0" noProof="0" dirty="0">
                <a:ln>
                  <a:noFill/>
                </a:ln>
                <a:solidFill>
                  <a:schemeClr val="tx1"/>
                </a:solidFill>
                <a:effectLst/>
                <a:uLnTx/>
                <a:uFillTx/>
                <a:latin typeface="+mn-lt"/>
                <a:ea typeface="+mn-ea"/>
                <a:cs typeface="+mn-cs"/>
              </a:rPr>
              <a:t>Применение стихотворений, рифмовок и песенного материала.</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5649491"/>
          </a:xfrm>
        </p:spPr>
        <p:txBody>
          <a:bodyPr>
            <a:normAutofit/>
          </a:bodyPr>
          <a:lstStyle/>
          <a:p>
            <a:pPr algn="ctr"/>
            <a:r>
              <a:rPr lang="ru-RU" b="1" i="1" u="sng" dirty="0"/>
              <a:t>Игровой метод</a:t>
            </a:r>
            <a:endParaRPr lang="ru-RU" dirty="0"/>
          </a:p>
          <a:p>
            <a:pPr marL="0" indent="0">
              <a:buNone/>
            </a:pPr>
            <a:r>
              <a:rPr lang="ru-RU" sz="2400" dirty="0"/>
              <a:t>Различные виды игр с демонстрационным и раздаточным материалом:</a:t>
            </a:r>
            <a:endParaRPr lang="ru-RU" sz="2800" b="1" dirty="0"/>
          </a:p>
          <a:p>
            <a:r>
              <a:rPr lang="ru-RU" sz="2800" b="1" dirty="0"/>
              <a:t>Покажи  названный предмет  </a:t>
            </a:r>
          </a:p>
          <a:p>
            <a:r>
              <a:rPr lang="ru-RU" sz="2800" b="1" dirty="0"/>
              <a:t>Разложи в заданном порядке </a:t>
            </a:r>
          </a:p>
          <a:p>
            <a:r>
              <a:rPr lang="ru-RU" sz="2800" b="1" dirty="0"/>
              <a:t>Поменяй местами</a:t>
            </a:r>
          </a:p>
          <a:p>
            <a:r>
              <a:rPr lang="ru-RU" sz="2800" b="1" dirty="0"/>
              <a:t>«</a:t>
            </a:r>
            <a:r>
              <a:rPr lang="en-US" sz="2800" b="1" dirty="0"/>
              <a:t>Was </a:t>
            </a:r>
            <a:r>
              <a:rPr lang="en-US" sz="2800" b="1" dirty="0" err="1"/>
              <a:t>fehlt</a:t>
            </a:r>
            <a:r>
              <a:rPr lang="en-US" sz="2800" b="1" dirty="0"/>
              <a:t> ?</a:t>
            </a:r>
            <a:r>
              <a:rPr lang="ru-RU" sz="2800" b="1" dirty="0"/>
              <a:t>»</a:t>
            </a:r>
            <a:r>
              <a:rPr lang="en-US" sz="2800" b="1" dirty="0"/>
              <a:t> </a:t>
            </a:r>
            <a:endParaRPr lang="ru-RU" sz="2800" b="1" dirty="0"/>
          </a:p>
          <a:p>
            <a:r>
              <a:rPr lang="ru-RU" sz="2800" b="1" dirty="0"/>
              <a:t>“</a:t>
            </a:r>
            <a:r>
              <a:rPr lang="en-US" sz="2800" b="1" dirty="0" err="1"/>
              <a:t>Spielen</a:t>
            </a:r>
            <a:r>
              <a:rPr lang="en-US" sz="2800" b="1" dirty="0"/>
              <a:t> </a:t>
            </a:r>
            <a:r>
              <a:rPr lang="en-US" sz="2800" b="1" dirty="0" err="1"/>
              <a:t>wir</a:t>
            </a:r>
            <a:r>
              <a:rPr lang="en-US" sz="2800" b="1" dirty="0"/>
              <a:t> Ball und </a:t>
            </a:r>
            <a:r>
              <a:rPr lang="en-US" sz="2800" b="1" dirty="0" err="1"/>
              <a:t>beantworten</a:t>
            </a:r>
            <a:r>
              <a:rPr lang="en-US" sz="2800" b="1" dirty="0"/>
              <a:t> </a:t>
            </a:r>
            <a:r>
              <a:rPr lang="en-US" sz="2800" b="1" dirty="0" err="1"/>
              <a:t>meine</a:t>
            </a:r>
            <a:r>
              <a:rPr lang="en-US" sz="2800" b="1" dirty="0"/>
              <a:t> </a:t>
            </a:r>
            <a:r>
              <a:rPr lang="en-US" sz="2800" b="1" dirty="0" err="1"/>
              <a:t>Fragen</a:t>
            </a:r>
            <a:r>
              <a:rPr lang="en-US" sz="2800" b="1" dirty="0"/>
              <a:t> </a:t>
            </a:r>
            <a:r>
              <a:rPr lang="ru-RU" sz="2800" b="1" dirty="0"/>
              <a:t>!" </a:t>
            </a:r>
          </a:p>
          <a:p>
            <a:r>
              <a:rPr lang="ru-RU" sz="2800" b="1" dirty="0"/>
              <a:t>Пальчиковые куклы, игрушки</a:t>
            </a:r>
          </a:p>
          <a:p>
            <a:pPr marL="0" indent="0">
              <a:buNone/>
            </a:pPr>
            <a:endParaRPr lang="ru-RU" sz="2600" dirty="0"/>
          </a:p>
          <a:p>
            <a:endParaRPr lang="ru-RU" sz="2800" dirty="0"/>
          </a:p>
          <a:p>
            <a:endParaRPr lang="ru-RU" sz="2800" dirty="0"/>
          </a:p>
          <a:p>
            <a:pPr marL="0" indent="0">
              <a:buNone/>
            </a:pPr>
            <a:endParaRPr lang="ru-RU" dirty="0"/>
          </a:p>
        </p:txBody>
      </p:sp>
    </p:spTree>
    <p:extLst>
      <p:ext uri="{BB962C8B-B14F-4D97-AF65-F5344CB8AC3E}">
        <p14:creationId xmlns="" xmlns:p14="http://schemas.microsoft.com/office/powerpoint/2010/main" val="3765075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577483"/>
          </a:xfrm>
        </p:spPr>
        <p:txBody>
          <a:bodyPr>
            <a:normAutofit fontScale="92500" lnSpcReduction="10000"/>
          </a:bodyPr>
          <a:lstStyle/>
          <a:p>
            <a:r>
              <a:rPr lang="ru-RU" sz="2800" b="1" dirty="0"/>
              <a:t>"</a:t>
            </a:r>
            <a:r>
              <a:rPr lang="en-US" sz="2800" b="1" dirty="0"/>
              <a:t>Let</a:t>
            </a:r>
            <a:r>
              <a:rPr lang="ru-RU" sz="2800" b="1" dirty="0"/>
              <a:t>’</a:t>
            </a:r>
            <a:r>
              <a:rPr lang="en-US" sz="2800" b="1" dirty="0"/>
              <a:t>s play shop</a:t>
            </a:r>
            <a:r>
              <a:rPr lang="ru-RU" sz="2800" b="1" dirty="0"/>
              <a:t>!”</a:t>
            </a:r>
            <a:r>
              <a:rPr lang="en-US" sz="2800" b="1" dirty="0"/>
              <a:t>/ </a:t>
            </a:r>
            <a:r>
              <a:rPr lang="en-US" sz="2800" b="1" dirty="0" err="1"/>
              <a:t>Gehen</a:t>
            </a:r>
            <a:r>
              <a:rPr lang="en-US" sz="2800" b="1" dirty="0"/>
              <a:t> </a:t>
            </a:r>
            <a:r>
              <a:rPr lang="en-US" sz="2800" b="1" dirty="0" err="1"/>
              <a:t>wir</a:t>
            </a:r>
            <a:r>
              <a:rPr lang="en-US" sz="2800" b="1" dirty="0"/>
              <a:t> ins </a:t>
            </a:r>
            <a:r>
              <a:rPr lang="en-US" sz="2800" b="1" dirty="0" err="1"/>
              <a:t>Geschäft</a:t>
            </a:r>
            <a:r>
              <a:rPr lang="ru-RU" sz="2800" b="1" dirty="0"/>
              <a:t> </a:t>
            </a:r>
            <a:r>
              <a:rPr lang="ru-RU" sz="2800" dirty="0"/>
              <a:t>(</a:t>
            </a:r>
            <a:r>
              <a:rPr lang="ru-RU" sz="2400" dirty="0"/>
              <a:t>Когда проходим тему «Игрушки, еду или одежду», всегда можно отработать лексику, играя в магазин)</a:t>
            </a:r>
          </a:p>
          <a:p>
            <a:r>
              <a:rPr lang="en-US" sz="2800" b="1" dirty="0"/>
              <a:t>"Guess. What is there in the box?”/Was </a:t>
            </a:r>
            <a:r>
              <a:rPr lang="en-US" sz="2800" b="1" dirty="0" err="1"/>
              <a:t>ist</a:t>
            </a:r>
            <a:r>
              <a:rPr lang="en-US" sz="2800" b="1" dirty="0"/>
              <a:t> in </a:t>
            </a:r>
            <a:r>
              <a:rPr lang="en-US" sz="2800" b="1" dirty="0" err="1"/>
              <a:t>der</a:t>
            </a:r>
            <a:r>
              <a:rPr lang="en-US" sz="2800" b="1" dirty="0"/>
              <a:t> Box? </a:t>
            </a:r>
            <a:r>
              <a:rPr lang="en-US" sz="2400" b="1" dirty="0"/>
              <a:t> </a:t>
            </a:r>
            <a:r>
              <a:rPr lang="ru-RU" sz="2400" dirty="0"/>
              <a:t>(На уроке, в качестве игрового элемента, я  использую коробочку, вначале она пустая. Потом там оказывается игрушка и дети должны угадать)</a:t>
            </a:r>
          </a:p>
          <a:p>
            <a:endParaRPr lang="ru-RU" sz="2400" dirty="0"/>
          </a:p>
          <a:p>
            <a:endParaRPr lang="ru-RU" sz="2400" dirty="0"/>
          </a:p>
          <a:p>
            <a:endParaRPr lang="ru-RU" sz="2400" dirty="0"/>
          </a:p>
          <a:p>
            <a:endParaRPr lang="ru-RU" sz="2400" dirty="0"/>
          </a:p>
          <a:p>
            <a:endParaRPr lang="ru-RU" sz="2400" dirty="0"/>
          </a:p>
          <a:p>
            <a:endParaRPr lang="ru-RU" sz="2400" dirty="0"/>
          </a:p>
          <a:p>
            <a:endParaRPr lang="ru-RU" sz="2400" dirty="0"/>
          </a:p>
          <a:p>
            <a:pPr>
              <a:buNone/>
            </a:pPr>
            <a:r>
              <a:rPr lang="ru-RU" sz="2400" dirty="0"/>
              <a:t>                        </a:t>
            </a:r>
            <a:endParaRPr lang="ru-RU" sz="2400" b="1" i="1" dirty="0"/>
          </a:p>
          <a:p>
            <a:endParaRPr lang="ru-RU" b="1" i="1" dirty="0"/>
          </a:p>
        </p:txBody>
      </p:sp>
    </p:spTree>
    <p:extLst>
      <p:ext uri="{BB962C8B-B14F-4D97-AF65-F5344CB8AC3E}">
        <p14:creationId xmlns="" xmlns:p14="http://schemas.microsoft.com/office/powerpoint/2010/main" val="2822151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899592" y="548681"/>
            <a:ext cx="7772400" cy="1656183"/>
          </a:xfrm>
        </p:spPr>
        <p:txBody>
          <a:bodyPr>
            <a:normAutofit fontScale="90000"/>
          </a:bodyPr>
          <a:lstStyle/>
          <a:p>
            <a:r>
              <a:rPr lang="ru-RU" dirty="0"/>
              <a:t> </a:t>
            </a:r>
            <a:r>
              <a:rPr lang="ru-RU" sz="2700" dirty="0"/>
              <a:t>Лексические игры </a:t>
            </a:r>
            <a:r>
              <a:rPr lang="ru-RU" sz="2200" dirty="0"/>
              <a:t>предназначаются для закрепления и усвоения лексических единиц, их активного употребления по определённой теме. Они способствуют расширению у учащихся запаса слов. Из лексических игр активно применяю игры на карточках, игры- соревнования, загадки, кроссворды, тесты, викторины и др.</a:t>
            </a:r>
          </a:p>
        </p:txBody>
      </p:sp>
      <p:sp>
        <p:nvSpPr>
          <p:cNvPr id="6" name="Подзаголовок 5"/>
          <p:cNvSpPr>
            <a:spLocks noGrp="1"/>
          </p:cNvSpPr>
          <p:nvPr>
            <p:ph type="subTitle" idx="1"/>
          </p:nvPr>
        </p:nvSpPr>
        <p:spPr>
          <a:xfrm>
            <a:off x="1371600" y="2564904"/>
            <a:ext cx="6400800" cy="3073896"/>
          </a:xfrm>
        </p:spPr>
        <p:txBody>
          <a:bodyPr>
            <a:normAutofit fontScale="62500" lnSpcReduction="20000"/>
          </a:bodyPr>
          <a:lstStyle/>
          <a:p>
            <a:r>
              <a:rPr lang="ru-RU" dirty="0">
                <a:solidFill>
                  <a:schemeClr val="tx1"/>
                </a:solidFill>
              </a:rPr>
              <a:t> </a:t>
            </a:r>
            <a:r>
              <a:rPr lang="de-DE" dirty="0">
                <a:solidFill>
                  <a:schemeClr val="tx1"/>
                </a:solidFill>
              </a:rPr>
              <a:t>1. </a:t>
            </a:r>
            <a:r>
              <a:rPr lang="ru-RU" dirty="0">
                <a:solidFill>
                  <a:schemeClr val="tx1"/>
                </a:solidFill>
              </a:rPr>
              <a:t>Игра</a:t>
            </a:r>
            <a:r>
              <a:rPr lang="de-DE" dirty="0">
                <a:solidFill>
                  <a:schemeClr val="tx1"/>
                </a:solidFill>
              </a:rPr>
              <a:t> «</a:t>
            </a:r>
            <a:r>
              <a:rPr lang="ru-RU" dirty="0">
                <a:solidFill>
                  <a:schemeClr val="tx1"/>
                </a:solidFill>
              </a:rPr>
              <a:t>Какое это слово</a:t>
            </a:r>
            <a:r>
              <a:rPr lang="de-DE" dirty="0">
                <a:solidFill>
                  <a:schemeClr val="tx1"/>
                </a:solidFill>
              </a:rPr>
              <a:t>?» «Welches Wort ist das?» </a:t>
            </a:r>
            <a:r>
              <a:rPr lang="ru-RU" dirty="0">
                <a:solidFill>
                  <a:schemeClr val="tx1"/>
                </a:solidFill>
              </a:rPr>
              <a:t>(5 класс, тема: «У наших друзей дома»)</a:t>
            </a:r>
          </a:p>
          <a:p>
            <a:r>
              <a:rPr lang="ru-RU" dirty="0">
                <a:solidFill>
                  <a:schemeClr val="tx1"/>
                </a:solidFill>
              </a:rPr>
              <a:t>Даётся список немецких существительных. Ученикам нужно подобрать к ним слово (общее) для всех, чтобы получилось сложное существительное.</a:t>
            </a:r>
          </a:p>
          <a:p>
            <a:r>
              <a:rPr lang="ru-RU" dirty="0">
                <a:solidFill>
                  <a:schemeClr val="tx1"/>
                </a:solidFill>
              </a:rPr>
              <a:t> </a:t>
            </a:r>
          </a:p>
          <a:p>
            <a:r>
              <a:rPr lang="ru-RU" dirty="0">
                <a:solidFill>
                  <a:schemeClr val="tx1"/>
                </a:solidFill>
              </a:rPr>
              <a:t>      </a:t>
            </a:r>
            <a:r>
              <a:rPr lang="de-DE" dirty="0">
                <a:solidFill>
                  <a:schemeClr val="tx1"/>
                </a:solidFill>
              </a:rPr>
              <a:t>das Baden </a:t>
            </a:r>
            <a:endParaRPr lang="ru-RU" dirty="0">
              <a:solidFill>
                <a:schemeClr val="tx1"/>
              </a:solidFill>
            </a:endParaRPr>
          </a:p>
          <a:p>
            <a:r>
              <a:rPr lang="de-DE" dirty="0">
                <a:solidFill>
                  <a:schemeClr val="tx1"/>
                </a:solidFill>
              </a:rPr>
              <a:t>     </a:t>
            </a:r>
            <a:r>
              <a:rPr lang="ru-RU" dirty="0">
                <a:solidFill>
                  <a:schemeClr val="tx1"/>
                </a:solidFill>
              </a:rPr>
              <a:t>                                 </a:t>
            </a:r>
            <a:r>
              <a:rPr lang="de-DE" dirty="0">
                <a:solidFill>
                  <a:schemeClr val="tx1"/>
                </a:solidFill>
              </a:rPr>
              <a:t> das Kind                 ?    Zimmer</a:t>
            </a:r>
            <a:endParaRPr lang="ru-RU" dirty="0">
              <a:solidFill>
                <a:schemeClr val="tx1"/>
              </a:solidFill>
            </a:endParaRPr>
          </a:p>
          <a:p>
            <a:r>
              <a:rPr lang="de-DE" dirty="0">
                <a:solidFill>
                  <a:schemeClr val="tx1"/>
                </a:solidFill>
              </a:rPr>
              <a:t>      das Spiel</a:t>
            </a:r>
            <a:endParaRPr lang="ru-RU" dirty="0">
              <a:solidFill>
                <a:schemeClr val="tx1"/>
              </a:solidFill>
            </a:endParaRPr>
          </a:p>
          <a:p>
            <a:r>
              <a:rPr lang="de-DE" dirty="0">
                <a:solidFill>
                  <a:schemeClr val="tx1"/>
                </a:solidFill>
              </a:rPr>
              <a:t>      die Arbeit</a:t>
            </a:r>
            <a:endParaRPr lang="ru-RU"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
            <a:ext cx="7772400" cy="3600450"/>
          </a:xfrm>
        </p:spPr>
        <p:txBody>
          <a:bodyPr>
            <a:noAutofit/>
          </a:bodyPr>
          <a:lstStyle/>
          <a:p>
            <a:r>
              <a:rPr lang="ru-RU" sz="1600" dirty="0"/>
              <a:t>2. Игра – тест «Обобщающее слово» «</a:t>
            </a:r>
            <a:r>
              <a:rPr lang="de-DE" sz="1600" dirty="0"/>
              <a:t>Zusammenfassendes Wort</a:t>
            </a:r>
            <a:r>
              <a:rPr lang="ru-RU" sz="1600" dirty="0"/>
              <a:t>» (2 класс) предполагает проверку знаний лексических единиц. Ученики получают тест, в котором должны найти слова, которые обобщают значение каждой группы. Выигрывает тот, кто правильно выбрал обобщающие слова</a:t>
            </a:r>
            <a:br>
              <a:rPr lang="ru-RU" sz="1600" dirty="0"/>
            </a:br>
            <a:r>
              <a:rPr lang="ru-RU" sz="1600" dirty="0"/>
              <a:t>1) </a:t>
            </a:r>
            <a:r>
              <a:rPr lang="de-DE" sz="1600" dirty="0"/>
              <a:t>Frau</a:t>
            </a:r>
            <a:r>
              <a:rPr lang="ru-RU" sz="1600" dirty="0"/>
              <a:t>, </a:t>
            </a:r>
            <a:r>
              <a:rPr lang="de-DE" sz="1600" dirty="0"/>
              <a:t>Mann</a:t>
            </a:r>
            <a:r>
              <a:rPr lang="ru-RU" sz="1600" dirty="0"/>
              <a:t>, </a:t>
            </a:r>
            <a:r>
              <a:rPr lang="de-DE" sz="1600" dirty="0"/>
              <a:t>Junge</a:t>
            </a:r>
            <a:r>
              <a:rPr lang="ru-RU" sz="1600" dirty="0"/>
              <a:t>, </a:t>
            </a:r>
            <a:r>
              <a:rPr lang="de-DE" sz="1600" dirty="0"/>
              <a:t>M</a:t>
            </a:r>
            <a:r>
              <a:rPr lang="ru-RU" sz="1600" dirty="0" err="1"/>
              <a:t>ä</a:t>
            </a:r>
            <a:r>
              <a:rPr lang="de-DE" sz="1600" dirty="0" err="1"/>
              <a:t>dchen</a:t>
            </a:r>
            <a:r>
              <a:rPr lang="ru-RU" sz="1600" dirty="0"/>
              <a:t>, </a:t>
            </a:r>
            <a:r>
              <a:rPr lang="de-DE" sz="1600" dirty="0"/>
              <a:t>Kind</a:t>
            </a:r>
            <a:r>
              <a:rPr lang="ru-RU" sz="1600" dirty="0"/>
              <a:t/>
            </a:r>
            <a:br>
              <a:rPr lang="ru-RU" sz="1600" dirty="0"/>
            </a:br>
            <a:r>
              <a:rPr lang="de-DE" sz="1600" dirty="0"/>
              <a:t>a) Mensch</a:t>
            </a:r>
            <a:r>
              <a:rPr lang="ru-RU" sz="1600" dirty="0"/>
              <a:t/>
            </a:r>
            <a:br>
              <a:rPr lang="ru-RU" sz="1600" dirty="0"/>
            </a:br>
            <a:r>
              <a:rPr lang="de-DE" sz="1600" dirty="0"/>
              <a:t>b) Familie</a:t>
            </a:r>
            <a:r>
              <a:rPr lang="ru-RU" sz="1600" dirty="0"/>
              <a:t/>
            </a:r>
            <a:br>
              <a:rPr lang="ru-RU" sz="1600" dirty="0"/>
            </a:br>
            <a:r>
              <a:rPr lang="de-DE" sz="1600" dirty="0"/>
              <a:t>c) Beruf</a:t>
            </a:r>
            <a:r>
              <a:rPr lang="ru-RU" sz="1600" dirty="0"/>
              <a:t/>
            </a:r>
            <a:br>
              <a:rPr lang="ru-RU" sz="1600" dirty="0"/>
            </a:br>
            <a:r>
              <a:rPr lang="de-DE" sz="1600" dirty="0"/>
              <a:t>2) Kugelschreiber, Radiergummi, Spitzer, Schultasche, Heft, Bleistift, Filzstift</a:t>
            </a:r>
            <a:r>
              <a:rPr lang="ru-RU" sz="1600" dirty="0"/>
              <a:t/>
            </a:r>
            <a:br>
              <a:rPr lang="ru-RU" sz="1600" dirty="0"/>
            </a:br>
            <a:r>
              <a:rPr lang="de-DE" sz="1600" dirty="0"/>
              <a:t>a) Schule</a:t>
            </a:r>
            <a:r>
              <a:rPr lang="ru-RU" sz="1600" dirty="0"/>
              <a:t/>
            </a:r>
            <a:br>
              <a:rPr lang="ru-RU" sz="1600" dirty="0"/>
            </a:br>
            <a:r>
              <a:rPr lang="de-DE" sz="1600" dirty="0"/>
              <a:t>b) Klasse</a:t>
            </a:r>
            <a:r>
              <a:rPr lang="ru-RU" sz="1600" dirty="0"/>
              <a:t/>
            </a:r>
            <a:br>
              <a:rPr lang="ru-RU" sz="1600" dirty="0"/>
            </a:br>
            <a:r>
              <a:rPr lang="de-DE" sz="1600" dirty="0"/>
              <a:t>c) Schulsachen</a:t>
            </a:r>
            <a:r>
              <a:rPr lang="ru-RU" sz="1600" dirty="0"/>
              <a:t/>
            </a:r>
            <a:br>
              <a:rPr lang="ru-RU" sz="1600" dirty="0"/>
            </a:br>
            <a:r>
              <a:rPr lang="ru-RU" sz="1600" dirty="0"/>
              <a:t/>
            </a:r>
            <a:br>
              <a:rPr lang="ru-RU" sz="1600" dirty="0"/>
            </a:br>
            <a:endParaRPr lang="ru-RU" sz="1400" dirty="0"/>
          </a:p>
        </p:txBody>
      </p:sp>
      <p:sp>
        <p:nvSpPr>
          <p:cNvPr id="4" name="Подзаголовок 3"/>
          <p:cNvSpPr>
            <a:spLocks noGrp="1"/>
          </p:cNvSpPr>
          <p:nvPr>
            <p:ph type="subTitle" idx="1"/>
          </p:nvPr>
        </p:nvSpPr>
        <p:spPr>
          <a:xfrm>
            <a:off x="467544" y="3429000"/>
            <a:ext cx="7920880" cy="2592288"/>
          </a:xfrm>
        </p:spPr>
        <p:txBody>
          <a:bodyPr>
            <a:normAutofit fontScale="62500" lnSpcReduction="20000"/>
          </a:bodyPr>
          <a:lstStyle/>
          <a:p>
            <a:r>
              <a:rPr lang="ru-RU" sz="2900" dirty="0">
                <a:solidFill>
                  <a:schemeClr val="tx1"/>
                </a:solidFill>
              </a:rPr>
              <a:t>3. Игра «Укрась слово» «</a:t>
            </a:r>
            <a:r>
              <a:rPr lang="de-DE" sz="2900" dirty="0" err="1">
                <a:solidFill>
                  <a:schemeClr val="tx1"/>
                </a:solidFill>
              </a:rPr>
              <a:t>Schm</a:t>
            </a:r>
            <a:r>
              <a:rPr lang="ru-RU" sz="2900" dirty="0" err="1">
                <a:solidFill>
                  <a:schemeClr val="tx1"/>
                </a:solidFill>
              </a:rPr>
              <a:t>ü</a:t>
            </a:r>
            <a:r>
              <a:rPr lang="de-DE" sz="2900" dirty="0" err="1">
                <a:solidFill>
                  <a:schemeClr val="tx1"/>
                </a:solidFill>
              </a:rPr>
              <a:t>cke</a:t>
            </a:r>
            <a:r>
              <a:rPr lang="de-DE" sz="2900" dirty="0">
                <a:solidFill>
                  <a:schemeClr val="tx1"/>
                </a:solidFill>
              </a:rPr>
              <a:t> das Wort</a:t>
            </a:r>
            <a:r>
              <a:rPr lang="ru-RU" sz="2900" dirty="0">
                <a:solidFill>
                  <a:schemeClr val="tx1"/>
                </a:solidFill>
              </a:rPr>
              <a:t>» (5 класс, тема «Старый немецкий город») предназначена для закрепления и усвоения прилагательных. Класс делится на 2 команды. Каждой команде даётся существительное, к которому нужно подобрать как можно больше подходящих определений. Выигрывает та команда, которая </a:t>
            </a:r>
            <a:r>
              <a:rPr lang="ru-RU" sz="2600" dirty="0">
                <a:solidFill>
                  <a:schemeClr val="tx1"/>
                </a:solidFill>
              </a:rPr>
              <a:t>подобрала</a:t>
            </a:r>
            <a:r>
              <a:rPr lang="ru-RU" sz="2900" dirty="0">
                <a:solidFill>
                  <a:schemeClr val="tx1"/>
                </a:solidFill>
              </a:rPr>
              <a:t> большее количество прилагательных. Например:</a:t>
            </a:r>
          </a:p>
          <a:p>
            <a:r>
              <a:rPr lang="ru-RU" sz="2900" dirty="0">
                <a:solidFill>
                  <a:schemeClr val="tx1"/>
                </a:solidFill>
              </a:rPr>
              <a:t> </a:t>
            </a:r>
          </a:p>
          <a:p>
            <a:r>
              <a:rPr lang="ru-RU" sz="2900" dirty="0">
                <a:solidFill>
                  <a:schemeClr val="tx1"/>
                </a:solidFill>
              </a:rPr>
              <a:t>1. </a:t>
            </a:r>
            <a:r>
              <a:rPr lang="de-DE" sz="2900" dirty="0">
                <a:solidFill>
                  <a:schemeClr val="tx1"/>
                </a:solidFill>
              </a:rPr>
              <a:t>die Stadt</a:t>
            </a:r>
            <a:r>
              <a:rPr lang="ru-RU" sz="2900" dirty="0">
                <a:solidFill>
                  <a:schemeClr val="tx1"/>
                </a:solidFill>
              </a:rPr>
              <a:t>                   </a:t>
            </a:r>
            <a:r>
              <a:rPr lang="de-DE" sz="2900" dirty="0">
                <a:solidFill>
                  <a:schemeClr val="tx1"/>
                </a:solidFill>
              </a:rPr>
              <a:t>alt</a:t>
            </a:r>
            <a:r>
              <a:rPr lang="ru-RU" sz="2900" dirty="0">
                <a:solidFill>
                  <a:schemeClr val="tx1"/>
                </a:solidFill>
              </a:rPr>
              <a:t>, </a:t>
            </a:r>
            <a:r>
              <a:rPr lang="de-DE" sz="2900" dirty="0">
                <a:solidFill>
                  <a:schemeClr val="tx1"/>
                </a:solidFill>
              </a:rPr>
              <a:t>modern</a:t>
            </a:r>
            <a:r>
              <a:rPr lang="ru-RU" sz="2900" dirty="0">
                <a:solidFill>
                  <a:schemeClr val="tx1"/>
                </a:solidFill>
              </a:rPr>
              <a:t>, </a:t>
            </a:r>
            <a:r>
              <a:rPr lang="de-DE" sz="2900" dirty="0" err="1">
                <a:solidFill>
                  <a:schemeClr val="tx1"/>
                </a:solidFill>
              </a:rPr>
              <a:t>gro</a:t>
            </a:r>
            <a:r>
              <a:rPr lang="ru-RU" sz="2900" dirty="0" err="1">
                <a:solidFill>
                  <a:schemeClr val="tx1"/>
                </a:solidFill>
              </a:rPr>
              <a:t>ß,</a:t>
            </a:r>
            <a:r>
              <a:rPr lang="ru-RU" sz="2900" dirty="0">
                <a:solidFill>
                  <a:schemeClr val="tx1"/>
                </a:solidFill>
              </a:rPr>
              <a:t> </a:t>
            </a:r>
            <a:r>
              <a:rPr lang="de-DE" sz="2900" dirty="0">
                <a:solidFill>
                  <a:schemeClr val="tx1"/>
                </a:solidFill>
              </a:rPr>
              <a:t>klein</a:t>
            </a:r>
            <a:r>
              <a:rPr lang="ru-RU" sz="2900" dirty="0">
                <a:solidFill>
                  <a:schemeClr val="tx1"/>
                </a:solidFill>
              </a:rPr>
              <a:t>, </a:t>
            </a:r>
            <a:r>
              <a:rPr lang="de-DE" sz="2900" dirty="0" err="1">
                <a:solidFill>
                  <a:schemeClr val="tx1"/>
                </a:solidFill>
              </a:rPr>
              <a:t>gr</a:t>
            </a:r>
            <a:r>
              <a:rPr lang="ru-RU" sz="2900" dirty="0" err="1">
                <a:solidFill>
                  <a:schemeClr val="tx1"/>
                </a:solidFill>
              </a:rPr>
              <a:t>ü</a:t>
            </a:r>
            <a:r>
              <a:rPr lang="de-DE" sz="2900" dirty="0">
                <a:solidFill>
                  <a:schemeClr val="tx1"/>
                </a:solidFill>
              </a:rPr>
              <a:t>n</a:t>
            </a:r>
            <a:r>
              <a:rPr lang="ru-RU" sz="2900" dirty="0">
                <a:solidFill>
                  <a:schemeClr val="tx1"/>
                </a:solidFill>
              </a:rPr>
              <a:t>, </a:t>
            </a:r>
            <a:r>
              <a:rPr lang="de-DE" sz="2900" dirty="0">
                <a:solidFill>
                  <a:schemeClr val="tx1"/>
                </a:solidFill>
              </a:rPr>
              <a:t>sauber</a:t>
            </a:r>
            <a:r>
              <a:rPr lang="ru-RU" sz="2900" dirty="0">
                <a:solidFill>
                  <a:schemeClr val="tx1"/>
                </a:solidFill>
              </a:rPr>
              <a:t>, </a:t>
            </a:r>
            <a:r>
              <a:rPr lang="de-DE" sz="2900" dirty="0">
                <a:solidFill>
                  <a:schemeClr val="tx1"/>
                </a:solidFill>
              </a:rPr>
              <a:t>schmutzig</a:t>
            </a:r>
            <a:r>
              <a:rPr lang="ru-RU" sz="2900" dirty="0">
                <a:solidFill>
                  <a:schemeClr val="tx1"/>
                </a:solidFill>
              </a:rPr>
              <a:t>, </a:t>
            </a:r>
            <a:r>
              <a:rPr lang="de-DE" sz="2900" dirty="0" err="1">
                <a:solidFill>
                  <a:schemeClr val="tx1"/>
                </a:solidFill>
              </a:rPr>
              <a:t>sch</a:t>
            </a:r>
            <a:r>
              <a:rPr lang="ru-RU" sz="2900" dirty="0" err="1">
                <a:solidFill>
                  <a:schemeClr val="tx1"/>
                </a:solidFill>
              </a:rPr>
              <a:t>ö</a:t>
            </a:r>
            <a:r>
              <a:rPr lang="de-DE" sz="2900" dirty="0">
                <a:solidFill>
                  <a:schemeClr val="tx1"/>
                </a:solidFill>
              </a:rPr>
              <a:t>n</a:t>
            </a:r>
            <a:endParaRPr lang="ru-RU" sz="2900" dirty="0">
              <a:solidFill>
                <a:schemeClr val="tx1"/>
              </a:solidFill>
            </a:endParaRPr>
          </a:p>
          <a:p>
            <a:r>
              <a:rPr lang="de-DE" sz="2900" dirty="0">
                <a:solidFill>
                  <a:schemeClr val="tx1"/>
                </a:solidFill>
              </a:rPr>
              <a:t>2. die Straße                eng, breit, sauber, grün, schmutzig, groß, klein, alt, schön</a:t>
            </a:r>
            <a:endParaRPr lang="ru-RU" sz="2900" dirty="0">
              <a:solidFill>
                <a:schemeClr val="tx1"/>
              </a:solidFill>
            </a:endParaRPr>
          </a:p>
          <a:p>
            <a:r>
              <a:rPr lang="de-DE" sz="2900" dirty="0">
                <a:solidFill>
                  <a:schemeClr val="tx1"/>
                </a:solidFill>
              </a:rPr>
              <a:t> </a:t>
            </a:r>
            <a:endParaRPr lang="ru-RU" sz="2900" dirty="0">
              <a:solidFill>
                <a:schemeClr val="tx1"/>
              </a:solidFill>
            </a:endParaRPr>
          </a:p>
          <a:p>
            <a:endParaRPr lang="ru-RU"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251520" y="260648"/>
            <a:ext cx="8229600" cy="5616624"/>
          </a:xfrm>
        </p:spPr>
        <p:txBody>
          <a:bodyPr>
            <a:normAutofit fontScale="90000"/>
          </a:bodyPr>
          <a:lstStyle/>
          <a:p>
            <a:pPr algn="l"/>
            <a:r>
              <a:rPr lang="ru-RU" sz="2000" dirty="0"/>
              <a:t>4. Игра «Поле чудес» «</a:t>
            </a:r>
            <a:r>
              <a:rPr lang="de-DE" sz="2000" dirty="0"/>
              <a:t>Das Wunderfeld</a:t>
            </a:r>
            <a:r>
              <a:rPr lang="ru-RU" sz="2000" dirty="0"/>
              <a:t>»   служит для контроля усвоения лексики по теме.  Учитель вывешивает на доске картинки с названиями предметов и загадывает один из них. Ученики должны угадать и вписать по буквам название которое загадал учитель и которая присутствует на одной из картинок</a:t>
            </a:r>
            <a:r>
              <a:rPr lang="ru-RU" dirty="0"/>
              <a:t>.</a:t>
            </a:r>
            <a:br>
              <a:rPr lang="ru-RU" dirty="0"/>
            </a:br>
            <a:r>
              <a:rPr lang="ru-RU" sz="2000" dirty="0"/>
              <a:t/>
            </a:r>
            <a:br>
              <a:rPr lang="ru-RU" sz="2000" dirty="0"/>
            </a:br>
            <a:r>
              <a:rPr lang="ru-RU" sz="2000" dirty="0"/>
              <a:t>5. Игра «Из слов предложение» «</a:t>
            </a:r>
            <a:r>
              <a:rPr lang="en-US" sz="2000" dirty="0" err="1"/>
              <a:t>Satz</a:t>
            </a:r>
            <a:r>
              <a:rPr lang="en-US" sz="2000" dirty="0"/>
              <a:t> </a:t>
            </a:r>
            <a:r>
              <a:rPr lang="en-US" sz="2000" dirty="0" err="1"/>
              <a:t>aus</a:t>
            </a:r>
            <a:r>
              <a:rPr lang="en-US" sz="2000" dirty="0"/>
              <a:t> W</a:t>
            </a:r>
            <a:r>
              <a:rPr lang="ru-RU" sz="2000" dirty="0" err="1"/>
              <a:t>ö</a:t>
            </a:r>
            <a:r>
              <a:rPr lang="en-US" sz="2000" dirty="0" err="1"/>
              <a:t>rtern</a:t>
            </a:r>
            <a:r>
              <a:rPr lang="ru-RU" sz="2000" dirty="0"/>
              <a:t>» может применяться, если нужно проверить знание лексики по теме . Ученикам предлагаются слова, из которых они должны составить предложения. Если ученик хорошо усвоил данную лексику, то он без труда составляет предложение. Выигрывает тот, кто первым справится с заданием.</a:t>
            </a:r>
            <a:br>
              <a:rPr lang="ru-RU" sz="2000" dirty="0"/>
            </a:br>
            <a:r>
              <a:rPr lang="ru-RU" sz="2000" dirty="0"/>
              <a:t> </a:t>
            </a:r>
            <a:br>
              <a:rPr lang="ru-RU" sz="2000" dirty="0"/>
            </a:br>
            <a:r>
              <a:rPr lang="de-DE" sz="2000" dirty="0"/>
              <a:t>a</a:t>
            </a:r>
            <a:r>
              <a:rPr lang="ru-RU" sz="2000" dirty="0"/>
              <a:t>) </a:t>
            </a:r>
            <a:r>
              <a:rPr lang="de-DE" sz="2000" dirty="0"/>
              <a:t>Winter</a:t>
            </a:r>
            <a:r>
              <a:rPr lang="ru-RU" sz="2000" dirty="0"/>
              <a:t>, </a:t>
            </a:r>
            <a:r>
              <a:rPr lang="de-DE" sz="2000" dirty="0"/>
              <a:t>da</a:t>
            </a:r>
            <a:r>
              <a:rPr lang="ru-RU" sz="2000" dirty="0"/>
              <a:t>, </a:t>
            </a:r>
            <a:r>
              <a:rPr lang="de-DE" sz="2000" dirty="0"/>
              <a:t>ist</a:t>
            </a:r>
            <a:r>
              <a:rPr lang="ru-RU" sz="2000" dirty="0"/>
              <a:t>, </a:t>
            </a:r>
            <a:r>
              <a:rPr lang="de-DE" sz="2000" dirty="0"/>
              <a:t>der</a:t>
            </a:r>
            <a:r>
              <a:rPr lang="ru-RU" sz="2000" dirty="0"/>
              <a:t>.</a:t>
            </a:r>
            <a:br>
              <a:rPr lang="ru-RU" sz="2000" dirty="0"/>
            </a:br>
            <a:r>
              <a:rPr lang="de-DE" sz="2000" dirty="0"/>
              <a:t>b) kalt, es, ist.</a:t>
            </a:r>
            <a:r>
              <a:rPr lang="ru-RU" sz="2000" dirty="0"/>
              <a:t/>
            </a:r>
            <a:br>
              <a:rPr lang="ru-RU" sz="2000" dirty="0"/>
            </a:br>
            <a:r>
              <a:rPr lang="de-DE" sz="2000" dirty="0"/>
              <a:t>c) Schlittschuh, lauft, Junge, ein.</a:t>
            </a:r>
            <a:r>
              <a:rPr lang="ru-RU" sz="2000" dirty="0"/>
              <a:t/>
            </a:r>
            <a:br>
              <a:rPr lang="ru-RU" sz="2000" dirty="0"/>
            </a:br>
            <a:r>
              <a:rPr lang="de-DE" sz="2000" dirty="0"/>
              <a:t>d) im, Winter, es, immer, schneit.</a:t>
            </a:r>
            <a:r>
              <a:rPr lang="ru-RU" sz="2000" dirty="0"/>
              <a:t/>
            </a:r>
            <a:br>
              <a:rPr lang="ru-RU" sz="2000" dirty="0"/>
            </a:br>
            <a:r>
              <a:rPr lang="de-DE" sz="2000" dirty="0"/>
              <a:t>e) die, rodeln, Kinder, gern.</a:t>
            </a:r>
            <a:r>
              <a:rPr lang="ru-RU" sz="2000" dirty="0"/>
              <a:t/>
            </a:r>
            <a:br>
              <a:rPr lang="ru-RU" sz="2000" dirty="0"/>
            </a:br>
            <a:r>
              <a:rPr lang="ru-RU" sz="2000" dirty="0"/>
              <a:t/>
            </a:r>
            <a:br>
              <a:rPr lang="ru-RU" sz="2000" dirty="0"/>
            </a:br>
            <a:r>
              <a:rPr lang="ru-RU" sz="2000" dirty="0"/>
              <a:t> </a:t>
            </a:r>
            <a:br>
              <a:rPr lang="ru-RU" sz="2000" dirty="0"/>
            </a:br>
            <a:endParaRPr lang="ru-RU" sz="2000"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431</TotalTime>
  <Words>1759</Words>
  <Application>Microsoft Office PowerPoint</Application>
  <PresentationFormat>Экран (4:3)</PresentationFormat>
  <Paragraphs>222</Paragraphs>
  <Slides>33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Тема Office</vt:lpstr>
      <vt:lpstr>Развитие лексической компетенции на уроках иностранного языка в младших классах (обобщение опыта темы по  самообразованию)</vt:lpstr>
      <vt:lpstr>Слайд 2</vt:lpstr>
      <vt:lpstr>Психофизические особенности учащихся младшего школьного возраста </vt:lpstr>
      <vt:lpstr>Слайд 4</vt:lpstr>
      <vt:lpstr>Слайд 5</vt:lpstr>
      <vt:lpstr>Слайд 6</vt:lpstr>
      <vt:lpstr> Лексические игры предназначаются для закрепления и усвоения лексических единиц, их активного употребления по определённой теме. Они способствуют расширению у учащихся запаса слов. Из лексических игр активно применяю игры на карточках, игры- соревнования, загадки, кроссворды, тесты, викторины и др.</vt:lpstr>
      <vt:lpstr>2. Игра – тест «Обобщающее слово» «Zusammenfassendes Wort» (2 класс) предполагает проверку знаний лексических единиц. Ученики получают тест, в котором должны найти слова, которые обобщают значение каждой группы. Выигрывает тот, кто правильно выбрал обобщающие слова 1) Frau, Mann, Junge, Mädchen, Kind a) Mensch b) Familie c) Beruf 2) Kugelschreiber, Radiergummi, Spitzer, Schultasche, Heft, Bleistift, Filzstift a) Schule b) Klasse c) Schulsachen  </vt:lpstr>
      <vt:lpstr>4. Игра «Поле чудес» «Das Wunderfeld»   служит для контроля усвоения лексики по теме.  Учитель вывешивает на доске картинки с названиями предметов и загадывает один из них. Ученики должны угадать и вписать по буквам название которое загадал учитель и которая присутствует на одной из картинок.  5. Игра «Из слов предложение» «Satz aus Wörtern» может применяться, если нужно проверить знание лексики по теме . Ученикам предлагаются слова, из которых они должны составить предложения. Если ученик хорошо усвоил данную лексику, то он без труда составляет предложение. Выигрывает тот, кто первым справится с заданием.   a) Winter, da, ist, der. b) kalt, es, ist. c) Schlittschuh, lauft, Junge, ein. d) im, Winter, es, immer, schneit. e) die, rodeln, Kinder, gern.    </vt:lpstr>
      <vt:lpstr>Слайд 10</vt:lpstr>
      <vt:lpstr>Слайд 11</vt:lpstr>
      <vt:lpstr>Слайд 12</vt:lpstr>
      <vt:lpstr>Слайд 13</vt:lpstr>
      <vt:lpstr>Слайд 14</vt:lpstr>
      <vt:lpstr>Введение лексических единиц успешно проходит с помощью видеотренажёров и flashcards. </vt:lpstr>
      <vt:lpstr>Слайд 16</vt:lpstr>
      <vt:lpstr>Слайд 17</vt:lpstr>
      <vt:lpstr>Слайд 18</vt:lpstr>
      <vt:lpstr>Слайд 19</vt:lpstr>
      <vt:lpstr>   </vt:lpstr>
      <vt:lpstr>Слайд 21</vt:lpstr>
      <vt:lpstr>Слайд 22</vt:lpstr>
      <vt:lpstr>Слайд 23</vt:lpstr>
      <vt:lpstr>Слайд 24</vt:lpstr>
      <vt:lpstr>Слайд 25</vt:lpstr>
      <vt:lpstr>Слайд 26</vt:lpstr>
      <vt:lpstr>Слайд 27</vt:lpstr>
      <vt:lpstr>При изучении темы “Schule”  можно в качестве динамической паузы использовать песню “Schule beginnt” </vt:lpstr>
      <vt:lpstr>            Рифмовки и стишки:   Рифмовки - приветствия  - Guten Tag, Kinder! - Guten Tag, wir sind die Kinder die gut deutsche Lieder singen! - Singen Lieder? Freut mich sehr! könnt ihr doch vielleicht noch mehr? - Sprechen, lesen, malen, schreiben, zählen, rechnen, fleißig bleiben! - Ihr seid brav! Nun wir beginnen. Viel Erfolg beim Lernen immer! </vt:lpstr>
      <vt:lpstr>Слайд 30</vt:lpstr>
      <vt:lpstr>Таким образом, в результате анализа работы ведущих методистов и учителей, а также учитывая собственный  опыт, можно сделать выводы об использовании наиболее эффективных приемов семантизации лексических единиц на начальной ступени обучения иностранному языку. Таковыми методисты и педагоги практически единогласно признают наглядность и игры.  Для того чтобы вовлечь детей в работу и чтобы процесс знакомства и тренировки новых слов стал интересен для них и способствовал прочному  их запоминанию, необходимо использование наглядного материала и игровых ситуаций. </vt:lpstr>
      <vt:lpstr>Список используемой литературы и сайтов: 1.Загребин И.В. Особенности обучения младших школьников английскому языку на начальном этапе // Начальная школа – 2007. – №10. – С.27-31. 2.Курбатова М.Ю. Игровые приемы обучения грамма тике английского языка на начальном этапе // ИЯШ – 2006. – №3. – С.64-66. 3.Лобачева Н.П. Игры и сказки // ИЯШ – 2007. – №1. – С.36. 4.Черноголовая Н.Н. Дидактическая игра как средство развития у учащихся 5-6 классов интереса к изучению английского языка // ИЯШ – 2006. – №5. – С.28. 5. Игровое обучение разговорного английского языка детей 3 – 9 лет // English, 2004. - №40. – с. 25-26. 6. Коммуникативная методика /Ежедневный помощник учителя иностранного языка. – НОФ «Методическая школа Пассова», 2004. - №2 (14). </vt:lpstr>
      <vt:lpstr>Слайд 33</vt:lpstr>
    </vt:vector>
  </TitlesOfParts>
  <Company>Curnos™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Home</dc:creator>
  <cp:lastModifiedBy>Нина Алексеевна</cp:lastModifiedBy>
  <cp:revision>87</cp:revision>
  <dcterms:created xsi:type="dcterms:W3CDTF">2014-10-27T15:51:32Z</dcterms:created>
  <dcterms:modified xsi:type="dcterms:W3CDTF">2019-10-19T08:58:29Z</dcterms:modified>
</cp:coreProperties>
</file>