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" initials="R" lastIdx="1" clrIdx="0">
    <p:extLst>
      <p:ext uri="{19B8F6BF-5375-455C-9EA6-DF929625EA0E}">
        <p15:presenceInfo xmlns:p15="http://schemas.microsoft.com/office/powerpoint/2012/main" userId="R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1-17T08:26:04.430" idx="1">
    <p:pos x="7099" y="4794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AC00D-7602-453E-9589-562C2A9F4A36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4ECEA-1529-46CA-B38E-37D5453141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538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32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3922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5754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261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5023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790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686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1345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2495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224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25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191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3715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3715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18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283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79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764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673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327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258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685800"/>
            <a:ext cx="46450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CF0B05-7F4A-42DC-8AA9-E7D312E4017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45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075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95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55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280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5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31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3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3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3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05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3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2332-8AAC-4EE2-ADCC-2047D6073BE2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54B7F-2ABD-4D94-8752-91FF5298E1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16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4.jpe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ЛЕПБУК\simple-yellow-and-green-clean-music-background-abstract_270-158194.jpg"/>
          <p:cNvPicPr>
            <a:picLocks noChangeAspect="1" noChangeArrowheads="1"/>
          </p:cNvPicPr>
          <p:nvPr/>
        </p:nvPicPr>
        <p:blipFill>
          <a:blip r:embed="rId3" cstate="print"/>
          <a:srcRect t="38445" r="336"/>
          <a:stretch>
            <a:fillRect/>
          </a:stretch>
        </p:blipFill>
        <p:spPr bwMode="auto">
          <a:xfrm>
            <a:off x="548640" y="629580"/>
            <a:ext cx="8058150" cy="5196749"/>
          </a:xfrm>
          <a:prstGeom prst="rect">
            <a:avLst/>
          </a:prstGeom>
          <a:noFill/>
        </p:spPr>
      </p:pic>
      <p:pic>
        <p:nvPicPr>
          <p:cNvPr id="11" name="Picture 3" descr="F:\ЛЕПБУК\Music-Wallpaper-AMO.jpg"/>
          <p:cNvPicPr>
            <a:picLocks noChangeAspect="1" noChangeArrowheads="1"/>
          </p:cNvPicPr>
          <p:nvPr/>
        </p:nvPicPr>
        <p:blipFill>
          <a:blip r:embed="rId4" cstate="print"/>
          <a:srcRect l="75003" t="376" r="879" b="517"/>
          <a:stretch>
            <a:fillRect/>
          </a:stretch>
        </p:blipFill>
        <p:spPr bwMode="auto">
          <a:xfrm rot="16200000">
            <a:off x="4217537" y="2660647"/>
            <a:ext cx="1362808" cy="6663692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418455" y="-265867"/>
            <a:ext cx="8725546" cy="63322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99" b="1" dirty="0">
                <a:solidFill>
                  <a:srgbClr val="328D23"/>
                </a:solidFill>
                <a:latin typeface="Georgia" pitchFamily="18" charset="0"/>
                <a:ea typeface="Batang" pitchFamily="18" charset="-127"/>
                <a:cs typeface="Aharoni" pitchFamily="2" charset="-79"/>
              </a:rPr>
              <a:t>МДОУ  «ЦРР №10 «Росинка»</a:t>
            </a:r>
          </a:p>
          <a:p>
            <a:pPr algn="ctr"/>
            <a:r>
              <a:rPr lang="ru-RU" sz="1499" b="1" dirty="0">
                <a:solidFill>
                  <a:srgbClr val="328D23"/>
                </a:solidFill>
                <a:latin typeface="Georgia" pitchFamily="18" charset="0"/>
                <a:ea typeface="Batang" pitchFamily="18" charset="-127"/>
                <a:cs typeface="Aharoni" pitchFamily="2" charset="-79"/>
              </a:rPr>
              <a:t>  г.о.Стрежевой Томской обл.</a:t>
            </a:r>
          </a:p>
          <a:p>
            <a:pPr algn="ctr"/>
            <a:endParaRPr lang="ru-RU" sz="1499" b="1" dirty="0">
              <a:solidFill>
                <a:srgbClr val="FF00FF"/>
              </a:solidFill>
              <a:latin typeface="Georgia" pitchFamily="18" charset="0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ru-RU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МУЛЬТИМЕДИЙНЫЙ </a:t>
            </a:r>
          </a:p>
          <a:p>
            <a:pPr algn="ctr"/>
            <a:r>
              <a:rPr lang="ru-RU" sz="24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ЛЭПБУК</a:t>
            </a:r>
          </a:p>
          <a:p>
            <a:pPr algn="ctr"/>
            <a:r>
              <a:rPr lang="ru-RU" sz="4500" b="1" dirty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«Занимательная  консерватория»</a:t>
            </a:r>
          </a:p>
          <a:p>
            <a:pPr algn="ctr"/>
            <a:r>
              <a:rPr lang="ru-RU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для детей старшего дошкольного возраста</a:t>
            </a:r>
          </a:p>
          <a:p>
            <a:pPr algn="ctr"/>
            <a:r>
              <a:rPr lang="ru-RU" b="1" dirty="0">
                <a:ln w="1905"/>
                <a:solidFill>
                  <a:srgbClr val="328D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                                                                                 Автор:</a:t>
            </a:r>
          </a:p>
          <a:p>
            <a:pPr algn="r"/>
            <a:r>
              <a:rPr lang="ru-RU" sz="1499" b="1" dirty="0">
                <a:ln w="1905"/>
                <a:solidFill>
                  <a:srgbClr val="328D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музыкальный руководитель</a:t>
            </a:r>
          </a:p>
          <a:p>
            <a:pPr algn="r"/>
            <a:r>
              <a:rPr lang="ru-RU" sz="21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        Вартанян Оксана Владимировна</a:t>
            </a:r>
          </a:p>
          <a:p>
            <a:pPr algn="ctr"/>
            <a:r>
              <a:rPr lang="ru-RU" sz="135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                 (высшая квалификационная категория)                    </a:t>
            </a:r>
          </a:p>
          <a:p>
            <a:pPr algn="ctr"/>
            <a:r>
              <a:rPr lang="ru-RU" sz="1500" b="1" dirty="0" smtClean="0">
                <a:ln w="1905"/>
                <a:solidFill>
                  <a:srgbClr val="328D2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ea typeface="Batang" pitchFamily="18" charset="-127"/>
                <a:cs typeface="Aharoni" pitchFamily="2" charset="-79"/>
              </a:rPr>
              <a:t>2018</a:t>
            </a:r>
            <a:endParaRPr lang="en-US" sz="1500" b="1" dirty="0">
              <a:ln w="1905"/>
              <a:solidFill>
                <a:srgbClr val="328D2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80805" y="-162997"/>
            <a:ext cx="6753387" cy="191590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60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60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92011" y="1426117"/>
            <a:ext cx="7049795" cy="3371136"/>
          </a:xfrm>
          <a:prstGeom prst="round2Diag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950" b="1" dirty="0">
              <a:ln w="1905"/>
              <a:solidFill>
                <a:srgbClr val="00C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 w="1905"/>
                <a:solidFill>
                  <a:srgbClr val="0081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03199" y="2360455"/>
            <a:ext cx="7161692" cy="2068651"/>
          </a:xfrm>
          <a:prstGeom prst="round2Diag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5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5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flipV="1">
            <a:off x="5337810" y="454224"/>
            <a:ext cx="2738259" cy="408623"/>
          </a:xfrm>
          <a:prstGeom prst="round2Diag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98760" y="1067980"/>
            <a:ext cx="6832026" cy="1532192"/>
          </a:xfrm>
          <a:prstGeom prst="round2Diag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050" b="1" dirty="0">
              <a:ln w="1905"/>
              <a:solidFill>
                <a:srgbClr val="10DA2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499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77910" y="2525999"/>
            <a:ext cx="153305" cy="705892"/>
          </a:xfrm>
          <a:prstGeom prst="round2Diag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5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" name="Picture 3" descr="D:\ЛЕПБУК\rradbdmbgzrjhuduwtou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81634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316025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22713" y="316025"/>
            <a:ext cx="6916922" cy="5722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35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endParaRPr lang="ru-RU" sz="1050" b="1" i="1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55</a:t>
            </a: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u="sng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ФАКУЛЬТЕТ  КОМПОЗИТОРСКИЙ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56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Рекомендации маленьким композиторам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Вы решили стать композитором и сочинить песню, воспользуйтесь некоторыми полезными советами!</a:t>
            </a:r>
          </a:p>
          <a:p>
            <a:pPr>
              <a:lnSpc>
                <a:spcPct val="107000"/>
              </a:lnSpc>
            </a:pP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57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Песенка «БЕЛЬЧОНОК И МИШКА»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Сочините музыку к песне про Бельчонка и Мишку!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58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Песенка «ПТИЧКА И ЖУК»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Сочините музыку к песне про Птичку и Жука!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59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Песенка «ЗЕБРА И ЧЕРЕПАХА»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Сочините музыку к песне про Зебру и Черепаху!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60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Песенка «СТРЕКОЗА И РЫБКА»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Сочините музыку к песне про Стрекозу и Рыбку!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61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Песенка «СОЛНЫШКО И СНЕГУРОЧКА»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Сочините музыку к песне про Солнышко и Снегурочку!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62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Песенка «ЛИСИЧКА И КОЛОБОК»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Сочините музыку к песне про Лисичку и Колобка!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</a:pPr>
            <a:endParaRPr lang="ru-RU" sz="1050" b="1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                       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63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 слайд</a:t>
            </a:r>
            <a:r>
              <a:rPr lang="ru-RU" sz="1050" b="1" u="sng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1050" b="1" u="sng" dirty="0">
                <a:solidFill>
                  <a:srgbClr val="0070C0"/>
                </a:solidFill>
                <a:latin typeface="Georgia" panose="02040502050405020303" pitchFamily="18" charset="0"/>
              </a:rPr>
              <a:t>ФАКУЛЬТЕТ СИНТЕЗА ИСКУССТВ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64 - 65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слайды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Песни о музыке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Слушайте и пойте песни о музыке!</a:t>
            </a:r>
          </a:p>
          <a:p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66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Картины о музыке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Любуйтесь картинами с изображением музыкантов и музыкальных инструментов!</a:t>
            </a:r>
          </a:p>
          <a:p>
            <a:endParaRPr lang="ru-RU" sz="1050" b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67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Стихи о музыке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Слушайте  и  учите наизусть стихи о музыке! </a:t>
            </a:r>
          </a:p>
          <a:p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>
              <a:lnSpc>
                <a:spcPct val="107000"/>
              </a:lnSpc>
            </a:pP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1021760" y="540468"/>
            <a:ext cx="460814" cy="231452"/>
          </a:xfrm>
          <a:prstGeom prst="rect">
            <a:avLst/>
          </a:prstGeom>
          <a:solidFill>
            <a:srgbClr val="43CE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0" name="Прямоугольник 9"/>
          <p:cNvSpPr/>
          <p:nvPr/>
        </p:nvSpPr>
        <p:spPr>
          <a:xfrm>
            <a:off x="1021760" y="3794901"/>
            <a:ext cx="469344" cy="25078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4694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90946" y="240277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87690" y="522097"/>
            <a:ext cx="6471458" cy="5934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3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68</a:t>
            </a:r>
            <a:r>
              <a:rPr lang="ru-RU" sz="13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u="sng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50" b="1" u="sng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ФАКУЛЬТЕТ МУЗЫКАЛЬНОГО ЭКСПЕРИМЕНТИРОВАНИЯ</a:t>
            </a:r>
            <a:r>
              <a:rPr lang="ru-RU" sz="1050" b="1" i="1" u="sng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69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Физические свойства звука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 познавательный мини-фильм о свойствах звуков и перескажите то, что больше всего запомнилось и заинтересовало!</a:t>
            </a: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70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Музыкальная мастерская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Изготовьте по желанию самостоятельно или при помощи друзей, родителей, педагогов любые звучащие музыкальные инструменты для самодельного детского оркестра!  </a:t>
            </a: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71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Музыкальная лаборатория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Экспериментируйте со звуками деревянными, стеклянными, металлическими, бумажными. Проводите опыты – сравнивайте  звучание различных немузыкальных звуков по высоте и длительности. </a:t>
            </a: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Изучайте и совершайте открытия в мире музыки!</a:t>
            </a:r>
          </a:p>
          <a:p>
            <a:pPr algn="ctr">
              <a:lnSpc>
                <a:spcPct val="107000"/>
              </a:lnSpc>
            </a:pP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</a:t>
            </a:r>
            <a:endParaRPr lang="ru-RU" sz="1050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</a:pP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72 - 73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слайды</a:t>
            </a: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Концертный зал КОНСЕРВАТОРИИ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Рассмотрите изображение Большого зала Московской консерватории!</a:t>
            </a: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Кого Вы видите в зрительном зале? (зрители, слушатели).</a:t>
            </a:r>
          </a:p>
          <a:p>
            <a:pPr>
              <a:lnSpc>
                <a:spcPct val="107000"/>
              </a:lnSpc>
            </a:pP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Кого Вы видите на сцене? (хор, оркестр, музыканты, дирижер, солист и т.д.)</a:t>
            </a:r>
          </a:p>
          <a:p>
            <a:pPr>
              <a:lnSpc>
                <a:spcPct val="107000"/>
              </a:lnSpc>
            </a:pPr>
            <a:endParaRPr lang="ru-RU" sz="150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050" b="1" dirty="0">
                <a:latin typeface="Georgia" panose="02040502050405020303" pitchFamily="18" charset="0"/>
              </a:rPr>
              <a:t> </a:t>
            </a:r>
            <a:endParaRPr lang="ru-RU" sz="1050" dirty="0">
              <a:latin typeface="Georgia" panose="02040502050405020303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50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05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05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05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05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05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50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50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50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1500" b="1" dirty="0">
              <a:solidFill>
                <a:srgbClr val="FF000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87682" y="522097"/>
            <a:ext cx="479144" cy="222180"/>
          </a:xfrm>
          <a:prstGeom prst="rect">
            <a:avLst/>
          </a:prstGeom>
          <a:solidFill>
            <a:srgbClr val="9751C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71836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227807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505" y="-999926"/>
            <a:ext cx="7368988" cy="6238925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</a:t>
            </a: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</a:t>
            </a:r>
            <a:r>
              <a:rPr lang="ru-RU" sz="1650" b="1" dirty="0">
                <a:solidFill>
                  <a:srgbClr val="FF0000"/>
                </a:solidFill>
                <a:latin typeface="Georgia" pitchFamily="18" charset="0"/>
              </a:rPr>
              <a:t>Условные обозначения:</a:t>
            </a:r>
            <a:br>
              <a:rPr lang="ru-RU" sz="165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FF0000"/>
                </a:solidFill>
                <a:latin typeface="Georgia" pitchFamily="18" charset="0"/>
              </a:rPr>
              <a:t>             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                  </a:t>
            </a:r>
            <a:r>
              <a:rPr lang="en-US" sz="1650" b="1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                     - старт (щелчок мышкой);</a:t>
            </a:r>
            <a:r>
              <a:rPr lang="ru-RU" sz="1650" b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FF0000"/>
                </a:solidFill>
                <a:latin typeface="Georgia" pitchFamily="18" charset="0"/>
              </a:rPr>
              <a:t>             </a:t>
            </a:r>
            <a:br>
              <a:rPr lang="ru-RU" sz="165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- далее,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следующий слайд;</a:t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                 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                 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- открыть дверцу с заданием;</a:t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                                        </a:t>
            </a:r>
            <a:br>
              <a:rPr lang="en-US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        </a:t>
            </a:r>
            <a:br>
              <a:rPr lang="en-US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</a:t>
            </a:r>
            <a:r>
              <a:rPr lang="en-US" sz="1650" b="1" dirty="0">
                <a:solidFill>
                  <a:srgbClr val="0070C0"/>
                </a:solidFill>
                <a:latin typeface="Georgia" pitchFamily="18" charset="0"/>
              </a:rPr>
              <a:t>-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вернуться к заданиям;</a:t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                                        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en-US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                   </a:t>
            </a:r>
            <a:br>
              <a:rPr lang="en-US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              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</a:t>
            </a:r>
            <a:r>
              <a:rPr lang="en-US" sz="1650" b="1" dirty="0">
                <a:solidFill>
                  <a:srgbClr val="0070C0"/>
                </a:solidFill>
                <a:latin typeface="Georgia" pitchFamily="18" charset="0"/>
              </a:rPr>
              <a:t>-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 показать все факультеты;</a:t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                    - прослушать фонограмму;   </a:t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     </a:t>
            </a:r>
            <a:br>
              <a:rPr lang="ru-RU" sz="165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                    - задание выполнено.               </a:t>
            </a:r>
            <a:endParaRPr lang="ru-RU" sz="165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grpSp>
        <p:nvGrpSpPr>
          <p:cNvPr id="18" name="Группа 17"/>
          <p:cNvGrpSpPr/>
          <p:nvPr/>
        </p:nvGrpSpPr>
        <p:grpSpPr>
          <a:xfrm>
            <a:off x="1249782" y="889923"/>
            <a:ext cx="565460" cy="4471299"/>
            <a:chOff x="1666375" y="1114333"/>
            <a:chExt cx="753947" cy="5961732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 l="94164" t="531" r="789" b="86616"/>
            <a:stretch>
              <a:fillRect/>
            </a:stretch>
          </p:blipFill>
          <p:spPr bwMode="auto">
            <a:xfrm>
              <a:off x="1767669" y="3584317"/>
              <a:ext cx="568882" cy="726818"/>
            </a:xfrm>
            <a:prstGeom prst="ellipse">
              <a:avLst/>
            </a:prstGeom>
            <a:noFill/>
            <a:ln w="9525">
              <a:solidFill>
                <a:srgbClr val="328D23"/>
              </a:solidFill>
              <a:miter lim="800000"/>
              <a:headEnd/>
              <a:tailEnd/>
            </a:ln>
            <a:effectLst/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 l="72354" t="86502" r="23088" b="1067"/>
            <a:stretch>
              <a:fillRect/>
            </a:stretch>
          </p:blipFill>
          <p:spPr bwMode="auto">
            <a:xfrm>
              <a:off x="1745871" y="2738775"/>
              <a:ext cx="561808" cy="756427"/>
            </a:xfrm>
            <a:prstGeom prst="ellips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grpSp>
          <p:nvGrpSpPr>
            <p:cNvPr id="17" name="Группа 16"/>
            <p:cNvGrpSpPr/>
            <p:nvPr/>
          </p:nvGrpSpPr>
          <p:grpSpPr>
            <a:xfrm>
              <a:off x="1733914" y="1114333"/>
              <a:ext cx="583323" cy="764276"/>
              <a:chOff x="1733914" y="1114333"/>
              <a:chExt cx="583323" cy="764276"/>
            </a:xfrm>
          </p:grpSpPr>
          <p:sp>
            <p:nvSpPr>
              <p:cNvPr id="13" name="Овал 12"/>
              <p:cNvSpPr/>
              <p:nvPr/>
            </p:nvSpPr>
            <p:spPr>
              <a:xfrm>
                <a:off x="1733914" y="1114333"/>
                <a:ext cx="565645" cy="76427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pic>
            <p:nvPicPr>
              <p:cNvPr id="1026" name="Picture 2" descr="F:\КОНКУРСЫ\2017 ЛЕПБУК Занимательная консерватория\Handshake-clipart-7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32695" t="52956" r="34699"/>
              <a:stretch>
                <a:fillRect/>
              </a:stretch>
            </p:blipFill>
            <p:spPr bwMode="auto">
              <a:xfrm>
                <a:off x="1733914" y="1128752"/>
                <a:ext cx="583323" cy="674573"/>
              </a:xfrm>
              <a:prstGeom prst="rect">
                <a:avLst/>
              </a:prstGeom>
              <a:noFill/>
            </p:spPr>
          </p:pic>
        </p:grpSp>
        <p:grpSp>
          <p:nvGrpSpPr>
            <p:cNvPr id="14" name="Группа 13"/>
            <p:cNvGrpSpPr/>
            <p:nvPr/>
          </p:nvGrpSpPr>
          <p:grpSpPr>
            <a:xfrm>
              <a:off x="1666375" y="6202912"/>
              <a:ext cx="753947" cy="873153"/>
              <a:chOff x="1666375" y="6202912"/>
              <a:chExt cx="753947" cy="873153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1721544" y="6202912"/>
                <a:ext cx="625225" cy="87315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pic>
            <p:nvPicPr>
              <p:cNvPr id="1027" name="Picture 3" descr="F:\КОНКУРСЫ\2017 ЛЕПБУК Занимательная консерватория\shooting-star-border-clip-art-clipart-panda-free-clipart-images-1EFdSo-clipart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68825" t="-1082" r="-2540" b="51310"/>
              <a:stretch>
                <a:fillRect/>
              </a:stretch>
            </p:blipFill>
            <p:spPr bwMode="auto">
              <a:xfrm>
                <a:off x="1666375" y="6235863"/>
                <a:ext cx="753947" cy="75783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l="23197" t="774" r="72355" b="86084"/>
            <a:stretch>
              <a:fillRect/>
            </a:stretch>
          </p:blipFill>
          <p:spPr bwMode="auto">
            <a:xfrm>
              <a:off x="1748356" y="4428773"/>
              <a:ext cx="568881" cy="784385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92" t="10162" r="3934"/>
            <a:stretch/>
          </p:blipFill>
          <p:spPr>
            <a:xfrm>
              <a:off x="1742051" y="5311532"/>
              <a:ext cx="602596" cy="861553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grpSp>
          <p:nvGrpSpPr>
            <p:cNvPr id="12" name="Группа 11"/>
            <p:cNvGrpSpPr/>
            <p:nvPr/>
          </p:nvGrpSpPr>
          <p:grpSpPr>
            <a:xfrm>
              <a:off x="1725788" y="1963244"/>
              <a:ext cx="581896" cy="708934"/>
              <a:chOff x="1725788" y="1963244"/>
              <a:chExt cx="581896" cy="708934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1725788" y="1963244"/>
                <a:ext cx="581891" cy="70893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6" name="Стрелка вправо 15"/>
              <p:cNvSpPr/>
              <p:nvPr/>
            </p:nvSpPr>
            <p:spPr>
              <a:xfrm>
                <a:off x="1779015" y="2069927"/>
                <a:ext cx="528669" cy="486277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013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9" descr="F:\ЛЕПБУК\примечания-нот-пре.jpg"/>
          <p:cNvPicPr>
            <a:picLocks noChangeAspect="1" noChangeArrowheads="1"/>
          </p:cNvPicPr>
          <p:nvPr/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0" y="54173"/>
            <a:ext cx="9144001" cy="6764001"/>
          </a:xfrm>
          <a:prstGeom prst="rect">
            <a:avLst/>
          </a:prstGeom>
          <a:noFill/>
        </p:spPr>
      </p:pic>
      <p:pic>
        <p:nvPicPr>
          <p:cNvPr id="42" name="Picture 3" descr="F:\ЛЕПБУК\Music-Wallpaper-AMO.jpg"/>
          <p:cNvPicPr>
            <a:picLocks noChangeAspect="1" noChangeArrowheads="1"/>
          </p:cNvPicPr>
          <p:nvPr/>
        </p:nvPicPr>
        <p:blipFill>
          <a:blip r:embed="rId4" cstate="print"/>
          <a:srcRect l="76306" t="376" r="879" b="637"/>
          <a:stretch>
            <a:fillRect/>
          </a:stretch>
        </p:blipFill>
        <p:spPr bwMode="auto">
          <a:xfrm rot="16200000" flipH="1">
            <a:off x="4106346" y="-4052173"/>
            <a:ext cx="931308" cy="914400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6270841" y="1182934"/>
            <a:ext cx="2649242" cy="1895249"/>
          </a:xfrm>
          <a:prstGeom prst="roundRect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78970" y="3646474"/>
            <a:ext cx="2641348" cy="1894099"/>
          </a:xfrm>
          <a:prstGeom prst="roundRect">
            <a:avLst/>
          </a:prstGeom>
          <a:solidFill>
            <a:srgbClr val="AD5B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34885" y="4630577"/>
            <a:ext cx="2600227" cy="1898013"/>
          </a:xfrm>
          <a:prstGeom prst="roundRect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230320" y="3627892"/>
            <a:ext cx="2654765" cy="1901057"/>
          </a:xfrm>
          <a:prstGeom prst="roundRect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8625" y="1385835"/>
            <a:ext cx="2354580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99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91840" y="568531"/>
            <a:ext cx="2640330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99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81428" y="972448"/>
            <a:ext cx="2464230" cy="1246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99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факультет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</a:rPr>
              <a:t>ОРКЕСТРОВЫЙ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475495" y="4741052"/>
            <a:ext cx="201090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>
                <a:solidFill>
                  <a:srgbClr val="FFFF37"/>
                </a:solidFill>
              </a:rPr>
              <a:t>МУЗЫКА,</a:t>
            </a:r>
          </a:p>
          <a:p>
            <a:pPr algn="ctr"/>
            <a:r>
              <a:rPr lang="ru-RU" sz="2700" b="1" dirty="0">
                <a:solidFill>
                  <a:srgbClr val="FFFF37"/>
                </a:solidFill>
              </a:rPr>
              <a:t>ПОЭЗИЯ,</a:t>
            </a:r>
          </a:p>
          <a:p>
            <a:pPr algn="ctr"/>
            <a:r>
              <a:rPr lang="ru-RU" sz="2700" b="1" dirty="0">
                <a:solidFill>
                  <a:srgbClr val="FFFF37"/>
                </a:solidFill>
              </a:rPr>
              <a:t>ЖИВОПИСЬ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264415" y="3771914"/>
            <a:ext cx="26289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37"/>
                </a:solidFill>
              </a:rPr>
              <a:t>факультет</a:t>
            </a:r>
          </a:p>
          <a:p>
            <a:pPr algn="ctr"/>
            <a:r>
              <a:rPr lang="ru-RU" sz="2700" b="1" dirty="0">
                <a:solidFill>
                  <a:srgbClr val="FFFF37"/>
                </a:solidFill>
              </a:rPr>
              <a:t>ВОКАЛЬНЫЙ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6843" y="3725312"/>
            <a:ext cx="2754630" cy="170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факультет</a:t>
            </a:r>
          </a:p>
          <a:p>
            <a:pPr algn="ctr"/>
            <a:r>
              <a:rPr lang="ru-RU" sz="2700" b="1" dirty="0">
                <a:solidFill>
                  <a:srgbClr val="FFFF00"/>
                </a:solidFill>
              </a:rPr>
              <a:t>МУЗЫКАЛЬНОГО</a:t>
            </a:r>
          </a:p>
          <a:p>
            <a:pPr algn="ctr"/>
            <a:r>
              <a:rPr lang="ru-RU" sz="2700" b="1" dirty="0">
                <a:solidFill>
                  <a:srgbClr val="FFFF00"/>
                </a:solidFill>
              </a:rPr>
              <a:t>ЭКСПЕРИМЕНТИ-РОВАНИЯ</a:t>
            </a:r>
            <a:endParaRPr lang="ru-RU" sz="2700" dirty="0">
              <a:solidFill>
                <a:srgbClr val="FFFF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02217" y="1191750"/>
            <a:ext cx="2551602" cy="1849723"/>
          </a:xfrm>
          <a:prstGeom prst="roundRect">
            <a:avLst/>
          </a:prstGeom>
          <a:solidFill>
            <a:srgbClr val="FFFF37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99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681" y="1360716"/>
            <a:ext cx="16868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факультет</a:t>
            </a:r>
            <a:r>
              <a:rPr lang="ru-RU" sz="27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</a:rPr>
              <a:t>МУЗЫКО-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</a:rPr>
              <a:t>ВЕДЕНИЯ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19773" y="2499370"/>
            <a:ext cx="2603715" cy="1867207"/>
          </a:xfrm>
          <a:prstGeom prst="roundRect">
            <a:avLst/>
          </a:prstGeom>
          <a:solidFill>
            <a:srgbClr val="FEBD4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sp>
        <p:nvSpPr>
          <p:cNvPr id="44" name="TextBox 43"/>
          <p:cNvSpPr txBox="1"/>
          <p:nvPr/>
        </p:nvSpPr>
        <p:spPr>
          <a:xfrm>
            <a:off x="3289514" y="2613906"/>
            <a:ext cx="254414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факультет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</a:rPr>
              <a:t>ДИРИЖЁРСКИЙ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54645" y="393878"/>
            <a:ext cx="2580468" cy="1857179"/>
          </a:xfrm>
          <a:prstGeom prst="roundRect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56862" y="518672"/>
            <a:ext cx="2057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факультет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</a:rPr>
              <a:t>КОМПОЗИ-</a:t>
            </a:r>
          </a:p>
          <a:p>
            <a:pPr algn="ctr"/>
            <a:r>
              <a:rPr lang="ru-RU" sz="2700" b="1" dirty="0">
                <a:solidFill>
                  <a:srgbClr val="C00000"/>
                </a:solidFill>
              </a:rPr>
              <a:t>ТОРСКИЙ</a:t>
            </a:r>
          </a:p>
        </p:txBody>
      </p:sp>
      <p:pic>
        <p:nvPicPr>
          <p:cNvPr id="48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547629" y="3153149"/>
            <a:ext cx="2129077" cy="2880746"/>
          </a:xfrm>
          <a:prstGeom prst="rect">
            <a:avLst/>
          </a:prstGeom>
          <a:noFill/>
        </p:spPr>
      </p:pic>
      <p:pic>
        <p:nvPicPr>
          <p:cNvPr id="51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3478230" y="2000474"/>
            <a:ext cx="2117452" cy="2861378"/>
          </a:xfrm>
          <a:prstGeom prst="rect">
            <a:avLst/>
          </a:prstGeom>
          <a:noFill/>
        </p:spPr>
      </p:pic>
      <p:pic>
        <p:nvPicPr>
          <p:cNvPr id="3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2373955" y="4837145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1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5276397" y="3560949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2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3468810" y="-129279"/>
            <a:ext cx="2117452" cy="2861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5300614" y="1444758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3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3499397" y="4122502"/>
            <a:ext cx="2117452" cy="2861378"/>
          </a:xfrm>
          <a:prstGeom prst="rect">
            <a:avLst/>
          </a:prstGeom>
          <a:noFill/>
        </p:spPr>
      </p:pic>
      <p:pic>
        <p:nvPicPr>
          <p:cNvPr id="33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5356964" y="5721903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4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6536736" y="3147731"/>
            <a:ext cx="2117452" cy="2861378"/>
          </a:xfrm>
          <a:prstGeom prst="rect">
            <a:avLst/>
          </a:prstGeom>
          <a:noFill/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8365017" y="4710639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55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6565656" y="698165"/>
            <a:ext cx="2117452" cy="2861378"/>
          </a:xfrm>
          <a:prstGeom prst="rect">
            <a:avLst/>
          </a:prstGeom>
          <a:noFill/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8424686" y="2242342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7" name="Рисунок 46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293" y="5862244"/>
            <a:ext cx="571500" cy="871538"/>
          </a:xfrm>
          <a:prstGeom prst="rect">
            <a:avLst/>
          </a:prstGeom>
        </p:spPr>
      </p:pic>
      <p:pic>
        <p:nvPicPr>
          <p:cNvPr id="49" name="Рисунок 48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15" y="5897976"/>
            <a:ext cx="571500" cy="871538"/>
          </a:xfrm>
          <a:prstGeom prst="rect">
            <a:avLst/>
          </a:prstGeom>
        </p:spPr>
      </p:pic>
      <p:pic>
        <p:nvPicPr>
          <p:cNvPr id="45" name="Picture 2" descr="G:\ПРЕЗЕНТАЦИИ\1 КАРТИНКИ\фотоальбом\2(3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t="1818" r="50377" b="1568"/>
          <a:stretch>
            <a:fillRect/>
          </a:stretch>
        </p:blipFill>
        <p:spPr bwMode="auto">
          <a:xfrm rot="5400000">
            <a:off x="518939" y="744082"/>
            <a:ext cx="2129077" cy="2797251"/>
          </a:xfrm>
          <a:prstGeom prst="rect">
            <a:avLst/>
          </a:prstGeom>
          <a:noFill/>
        </p:spPr>
      </p:pic>
      <p:pic>
        <p:nvPicPr>
          <p:cNvPr id="27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 cstate="print"/>
          <a:srcRect l="72354" t="86502" r="22601" b="857"/>
          <a:stretch>
            <a:fillRect/>
          </a:stretch>
        </p:blipFill>
        <p:spPr bwMode="auto">
          <a:xfrm>
            <a:off x="2422128" y="2091978"/>
            <a:ext cx="354330" cy="68580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8959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1" y="54175"/>
            <a:ext cx="9144000" cy="674965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463591" y="162879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TextBox 14"/>
          <p:cNvSpPr txBox="1"/>
          <p:nvPr/>
        </p:nvSpPr>
        <p:spPr>
          <a:xfrm>
            <a:off x="742950" y="344240"/>
            <a:ext cx="19773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Упражнение</a:t>
            </a:r>
          </a:p>
          <a:p>
            <a:pPr algn="ctr"/>
            <a:r>
              <a:rPr lang="ru-RU" sz="2100" b="1" dirty="0">
                <a:solidFill>
                  <a:srgbClr val="FFFF00"/>
                </a:solidFill>
              </a:rPr>
              <a:t> на дыхание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«ГЛАСНЫЕ ЗВУКИ»</a:t>
            </a: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583182" y="797123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print"/>
          <a:srcRect l="22679" t="278" r="72139" b="86084"/>
          <a:stretch>
            <a:fillRect/>
          </a:stretch>
        </p:blipFill>
        <p:spPr bwMode="auto">
          <a:xfrm>
            <a:off x="4655080" y="5882711"/>
            <a:ext cx="385553" cy="783956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46" name="Овал 45"/>
          <p:cNvSpPr/>
          <p:nvPr/>
        </p:nvSpPr>
        <p:spPr>
          <a:xfrm>
            <a:off x="6435090" y="2001177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5" name="TextBox 44"/>
          <p:cNvSpPr txBox="1"/>
          <p:nvPr/>
        </p:nvSpPr>
        <p:spPr>
          <a:xfrm>
            <a:off x="6680834" y="2176738"/>
            <a:ext cx="18973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Упражнение</a:t>
            </a:r>
          </a:p>
          <a:p>
            <a:pPr algn="ctr"/>
            <a:r>
              <a:rPr lang="ru-RU" sz="2100" b="1" dirty="0">
                <a:solidFill>
                  <a:srgbClr val="FFFF00"/>
                </a:solidFill>
              </a:rPr>
              <a:t> на дыхание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«СОГЛАСНЫЕ  ЗВУКИ»</a:t>
            </a:r>
          </a:p>
        </p:txBody>
      </p:sp>
      <p:sp>
        <p:nvSpPr>
          <p:cNvPr id="47" name="Овал 46"/>
          <p:cNvSpPr/>
          <p:nvPr/>
        </p:nvSpPr>
        <p:spPr>
          <a:xfrm>
            <a:off x="3468327" y="197049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8" name="TextBox 47"/>
          <p:cNvSpPr txBox="1"/>
          <p:nvPr/>
        </p:nvSpPr>
        <p:spPr>
          <a:xfrm>
            <a:off x="3903009" y="372897"/>
            <a:ext cx="162306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Упражнение </a:t>
            </a:r>
          </a:p>
          <a:p>
            <a:pPr algn="ctr"/>
            <a:r>
              <a:rPr lang="ru-RU" sz="2100" b="1" dirty="0">
                <a:solidFill>
                  <a:srgbClr val="FFFF00"/>
                </a:solidFill>
              </a:rPr>
              <a:t>на дикцию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«</a:t>
            </a:r>
            <a:r>
              <a:rPr lang="ru-RU" sz="2400" b="1" dirty="0">
                <a:solidFill>
                  <a:srgbClr val="FFFF00"/>
                </a:solidFill>
              </a:rPr>
              <a:t>ВЕСЁЛЫЕ СЛОГИ</a:t>
            </a:r>
            <a:r>
              <a:rPr lang="ru-RU" sz="2399" b="1" dirty="0">
                <a:solidFill>
                  <a:srgbClr val="FFFF00"/>
                </a:solidFill>
              </a:rPr>
              <a:t>»</a:t>
            </a:r>
          </a:p>
        </p:txBody>
      </p:sp>
      <p:sp>
        <p:nvSpPr>
          <p:cNvPr id="49" name="Овал 48"/>
          <p:cNvSpPr/>
          <p:nvPr/>
        </p:nvSpPr>
        <p:spPr>
          <a:xfrm>
            <a:off x="6400800" y="116947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TextBox 24"/>
          <p:cNvSpPr txBox="1"/>
          <p:nvPr/>
        </p:nvSpPr>
        <p:spPr>
          <a:xfrm>
            <a:off x="6749935" y="270719"/>
            <a:ext cx="1714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Вокальное упражнение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«СТОИМ И ШАГАЕМ»</a:t>
            </a:r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491818" y="776500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0" name="Овал 49"/>
          <p:cNvSpPr/>
          <p:nvPr/>
        </p:nvSpPr>
        <p:spPr>
          <a:xfrm>
            <a:off x="6433894" y="3882692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1" name="Овал 50"/>
          <p:cNvSpPr/>
          <p:nvPr/>
        </p:nvSpPr>
        <p:spPr>
          <a:xfrm>
            <a:off x="3563658" y="2055229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6" name="TextBox 25"/>
          <p:cNvSpPr txBox="1"/>
          <p:nvPr/>
        </p:nvSpPr>
        <p:spPr>
          <a:xfrm>
            <a:off x="3993159" y="2300553"/>
            <a:ext cx="1657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АРТИКУЛЯ-ЦИОННАЯ ЗАРЯДКА</a:t>
            </a:r>
          </a:p>
        </p:txBody>
      </p:sp>
      <p:sp>
        <p:nvSpPr>
          <p:cNvPr id="52" name="Овал 51"/>
          <p:cNvSpPr/>
          <p:nvPr/>
        </p:nvSpPr>
        <p:spPr>
          <a:xfrm>
            <a:off x="3563658" y="3916615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3" name="Овал 52"/>
          <p:cNvSpPr/>
          <p:nvPr/>
        </p:nvSpPr>
        <p:spPr>
          <a:xfrm>
            <a:off x="404358" y="2088713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581774" y="2654498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4" name="Овал 53"/>
          <p:cNvSpPr/>
          <p:nvPr/>
        </p:nvSpPr>
        <p:spPr>
          <a:xfrm>
            <a:off x="404358" y="3951803"/>
            <a:ext cx="2594611" cy="1805940"/>
          </a:xfrm>
          <a:prstGeom prst="ellipse">
            <a:avLst/>
          </a:prstGeom>
          <a:solidFill>
            <a:srgbClr val="FF57D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TextBox 22"/>
          <p:cNvSpPr txBox="1"/>
          <p:nvPr/>
        </p:nvSpPr>
        <p:spPr>
          <a:xfrm>
            <a:off x="6949440" y="4226130"/>
            <a:ext cx="1565910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99" b="1" dirty="0">
              <a:solidFill>
                <a:srgbClr val="FFFF00"/>
              </a:solidFill>
            </a:endParaRPr>
          </a:p>
        </p:txBody>
      </p:sp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578214" y="4459621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5" name="TextBox 54"/>
          <p:cNvSpPr txBox="1"/>
          <p:nvPr/>
        </p:nvSpPr>
        <p:spPr>
          <a:xfrm>
            <a:off x="628652" y="2229510"/>
            <a:ext cx="192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Вокальное упражнение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«МЫ  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   ПОЁМ»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916496" y="4117136"/>
            <a:ext cx="17145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Вокальное упражнение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«КАНОН»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003976" y="4002599"/>
            <a:ext cx="17602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FFFF00"/>
                </a:solidFill>
              </a:rPr>
              <a:t>Вокальное упражнение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«ЗДРАВ-СТВУЙТЕ!»</a:t>
            </a:r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5704453" y="450723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8" name="TextBox 57"/>
          <p:cNvSpPr txBox="1"/>
          <p:nvPr/>
        </p:nvSpPr>
        <p:spPr>
          <a:xfrm>
            <a:off x="692191" y="4167292"/>
            <a:ext cx="21374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err="1">
                <a:solidFill>
                  <a:srgbClr val="FFFF00"/>
                </a:solidFill>
              </a:rPr>
              <a:t>Фонопедическое</a:t>
            </a:r>
            <a:r>
              <a:rPr lang="ru-RU" sz="2100" b="1" dirty="0">
                <a:solidFill>
                  <a:srgbClr val="FFFF00"/>
                </a:solidFill>
              </a:rPr>
              <a:t>  упражнение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«ГНОМИК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 ЭЙ!»</a:t>
            </a:r>
          </a:p>
        </p:txBody>
      </p:sp>
      <p:pic>
        <p:nvPicPr>
          <p:cNvPr id="59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538137" y="4557229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0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5650510" y="262878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62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5553454" y="745689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63" name="TextBox 62"/>
          <p:cNvSpPr txBox="1"/>
          <p:nvPr/>
        </p:nvSpPr>
        <p:spPr>
          <a:xfrm>
            <a:off x="8709661" y="485477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350" dirty="0"/>
          </a:p>
        </p:txBody>
      </p:sp>
      <p:pic>
        <p:nvPicPr>
          <p:cNvPr id="64" name="Picture 8"/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578216" y="248781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09838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5"/>
            <a:ext cx="9144001" cy="7515464"/>
          </a:xfrm>
          <a:prstGeom prst="rect">
            <a:avLst/>
          </a:prstGeom>
          <a:noFill/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4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/>
          <a:srcRect l="22679" t="278" r="72139" b="86084"/>
          <a:stretch>
            <a:fillRect/>
          </a:stretch>
        </p:blipFill>
        <p:spPr bwMode="auto">
          <a:xfrm>
            <a:off x="4617721" y="5871281"/>
            <a:ext cx="365761" cy="743712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30" name="Овал 29"/>
          <p:cNvSpPr/>
          <p:nvPr/>
        </p:nvSpPr>
        <p:spPr>
          <a:xfrm>
            <a:off x="192230" y="3814642"/>
            <a:ext cx="2594611" cy="180594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31" name="Овал 30"/>
          <p:cNvSpPr/>
          <p:nvPr/>
        </p:nvSpPr>
        <p:spPr>
          <a:xfrm>
            <a:off x="1840230" y="181439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2" name="Овал 31"/>
          <p:cNvSpPr/>
          <p:nvPr/>
        </p:nvSpPr>
        <p:spPr>
          <a:xfrm>
            <a:off x="6412230" y="3894653"/>
            <a:ext cx="2594611" cy="180594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3" name="Овал 32"/>
          <p:cNvSpPr/>
          <p:nvPr/>
        </p:nvSpPr>
        <p:spPr>
          <a:xfrm>
            <a:off x="3571875" y="271345"/>
            <a:ext cx="2594611" cy="180594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TextBox 27"/>
          <p:cNvSpPr txBox="1"/>
          <p:nvPr/>
        </p:nvSpPr>
        <p:spPr>
          <a:xfrm>
            <a:off x="3724946" y="499943"/>
            <a:ext cx="1965960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C00000"/>
                </a:solidFill>
              </a:rPr>
              <a:t>Из истории</a:t>
            </a:r>
          </a:p>
          <a:p>
            <a:pPr algn="ctr"/>
            <a:r>
              <a:rPr lang="ru-RU" sz="2399" b="1" dirty="0">
                <a:solidFill>
                  <a:srgbClr val="C00000"/>
                </a:solidFill>
              </a:rPr>
              <a:t>НОТНОЙ ГРАМОТЫ</a:t>
            </a:r>
          </a:p>
        </p:txBody>
      </p:sp>
      <p:pic>
        <p:nvPicPr>
          <p:cNvPr id="23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5526212" y="82339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6915150" y="4157544"/>
            <a:ext cx="1497330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C00000"/>
                </a:solidFill>
              </a:rPr>
              <a:t>МУЛЬТИ-ПУЛЬТИ</a:t>
            </a:r>
          </a:p>
          <a:p>
            <a:pPr algn="ctr"/>
            <a:r>
              <a:rPr lang="ru-RU" sz="2399" b="1" dirty="0">
                <a:solidFill>
                  <a:srgbClr val="C00000"/>
                </a:solidFill>
              </a:rPr>
              <a:t>ГАММА</a:t>
            </a:r>
          </a:p>
        </p:txBody>
      </p:sp>
      <p:pic>
        <p:nvPicPr>
          <p:cNvPr id="2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8526782" y="4580453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467462" y="4111132"/>
            <a:ext cx="1714500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C00000"/>
                </a:solidFill>
              </a:rPr>
              <a:t>МУЗЫ-КАЛЬНЫЕ</a:t>
            </a:r>
          </a:p>
          <a:p>
            <a:pPr algn="ctr"/>
            <a:r>
              <a:rPr lang="ru-RU" sz="2399" b="1" dirty="0">
                <a:solidFill>
                  <a:srgbClr val="C00000"/>
                </a:solidFill>
              </a:rPr>
              <a:t>ТЕРМИНЫ</a:t>
            </a:r>
          </a:p>
        </p:txBody>
      </p:sp>
      <p:pic>
        <p:nvPicPr>
          <p:cNvPr id="1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2147799" y="438042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35" name="Овал 34"/>
          <p:cNvSpPr/>
          <p:nvPr/>
        </p:nvSpPr>
        <p:spPr>
          <a:xfrm>
            <a:off x="4046220" y="430613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/>
          <p:cNvSpPr/>
          <p:nvPr/>
        </p:nvSpPr>
        <p:spPr>
          <a:xfrm>
            <a:off x="2766060" y="322028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/>
          <p:cNvSpPr/>
          <p:nvPr/>
        </p:nvSpPr>
        <p:spPr>
          <a:xfrm>
            <a:off x="548640" y="41993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5154930" y="308312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/>
          <p:cNvSpPr/>
          <p:nvPr/>
        </p:nvSpPr>
        <p:spPr>
          <a:xfrm>
            <a:off x="6240780" y="182582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/>
          <p:cNvSpPr/>
          <p:nvPr/>
        </p:nvSpPr>
        <p:spPr>
          <a:xfrm>
            <a:off x="7315200" y="499943"/>
            <a:ext cx="1485900" cy="1440180"/>
          </a:xfrm>
          <a:prstGeom prst="ellipse">
            <a:avLst/>
          </a:prstGeom>
          <a:solidFill>
            <a:srgbClr val="FFFF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1" name="TextBox 40"/>
          <p:cNvSpPr txBox="1"/>
          <p:nvPr/>
        </p:nvSpPr>
        <p:spPr>
          <a:xfrm>
            <a:off x="851535" y="449356"/>
            <a:ext cx="880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sz="2100" b="1" dirty="0">
                <a:solidFill>
                  <a:srgbClr val="C00000"/>
                </a:solidFill>
              </a:rPr>
              <a:t>«ДО»</a:t>
            </a:r>
          </a:p>
        </p:txBody>
      </p:sp>
      <p:pic>
        <p:nvPicPr>
          <p:cNvPr id="4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1165862" y="116883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3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2514602" y="256329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3406142" y="396918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5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4594862" y="502074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6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5829302" y="383202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7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6903722" y="256329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7943852" y="118026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2177415" y="1911236"/>
            <a:ext cx="811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sz="2100" b="1" dirty="0">
                <a:solidFill>
                  <a:srgbClr val="C00000"/>
                </a:solidFill>
              </a:rPr>
              <a:t>«РЕ»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06090" y="3288313"/>
            <a:ext cx="1062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sz="2100" b="1" dirty="0">
                <a:solidFill>
                  <a:srgbClr val="C00000"/>
                </a:solidFill>
              </a:rPr>
              <a:t>«МИ»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37687" y="4351675"/>
            <a:ext cx="902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sz="2100" b="1" dirty="0">
                <a:solidFill>
                  <a:srgbClr val="C00000"/>
                </a:solidFill>
              </a:rPr>
              <a:t>«ФА»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80662" y="3186128"/>
            <a:ext cx="124587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«СОЛЬ»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537960" y="1900186"/>
            <a:ext cx="8915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«ЛЯ»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612380" y="583496"/>
            <a:ext cx="8915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C00000"/>
                </a:solidFill>
              </a:rPr>
              <a:t>Нота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«СИ»</a:t>
            </a:r>
          </a:p>
        </p:txBody>
      </p:sp>
    </p:spTree>
    <p:extLst>
      <p:ext uri="{BB962C8B-B14F-4D97-AF65-F5344CB8AC3E}">
        <p14:creationId xmlns:p14="http://schemas.microsoft.com/office/powerpoint/2010/main" val="2277039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5"/>
            <a:ext cx="9144001" cy="751546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02882" y="413539"/>
            <a:ext cx="3028950" cy="2103120"/>
          </a:xfrm>
          <a:prstGeom prst="ellipse">
            <a:avLst/>
          </a:prstGeom>
          <a:solidFill>
            <a:srgbClr val="FEBD4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Овал 10"/>
          <p:cNvSpPr/>
          <p:nvPr/>
        </p:nvSpPr>
        <p:spPr>
          <a:xfrm>
            <a:off x="3200399" y="2306672"/>
            <a:ext cx="3028950" cy="2103120"/>
          </a:xfrm>
          <a:prstGeom prst="ellipse">
            <a:avLst/>
          </a:prstGeom>
          <a:solidFill>
            <a:srgbClr val="FEBD4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Овал 11"/>
          <p:cNvSpPr/>
          <p:nvPr/>
        </p:nvSpPr>
        <p:spPr>
          <a:xfrm>
            <a:off x="6057900" y="3596060"/>
            <a:ext cx="3028950" cy="2103120"/>
          </a:xfrm>
          <a:prstGeom prst="ellipse">
            <a:avLst/>
          </a:prstGeom>
          <a:solidFill>
            <a:srgbClr val="FEBD4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3" name="Овал 12"/>
          <p:cNvSpPr/>
          <p:nvPr/>
        </p:nvSpPr>
        <p:spPr>
          <a:xfrm>
            <a:off x="171449" y="3638408"/>
            <a:ext cx="3028950" cy="2103120"/>
          </a:xfrm>
          <a:prstGeom prst="ellipse">
            <a:avLst/>
          </a:prstGeom>
          <a:solidFill>
            <a:srgbClr val="FEBD4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" name="Овал 13"/>
          <p:cNvSpPr/>
          <p:nvPr/>
        </p:nvSpPr>
        <p:spPr>
          <a:xfrm>
            <a:off x="6075045" y="320777"/>
            <a:ext cx="3028950" cy="2103120"/>
          </a:xfrm>
          <a:prstGeom prst="ellipse">
            <a:avLst/>
          </a:prstGeom>
          <a:solidFill>
            <a:srgbClr val="FEBD48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99" dirty="0">
              <a:solidFill>
                <a:srgbClr val="C00000"/>
              </a:solidFill>
            </a:endParaRPr>
          </a:p>
        </p:txBody>
      </p:sp>
      <p:pic>
        <p:nvPicPr>
          <p:cNvPr id="1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5738446" y="3091325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print"/>
          <a:srcRect l="22679" t="278" r="72139" b="86084"/>
          <a:stretch>
            <a:fillRect/>
          </a:stretch>
        </p:blipFill>
        <p:spPr bwMode="auto">
          <a:xfrm>
            <a:off x="4587797" y="5806195"/>
            <a:ext cx="365761" cy="743712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2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681087" y="1079294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7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813126" y="1197964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3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811781" y="440979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663941" y="4363280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28650" y="794732"/>
            <a:ext cx="1954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ВЕЛИКИЕ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ДИРИЖЁРЫ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80486" y="727236"/>
            <a:ext cx="1954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ЮНЫЕ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МАЭСТРО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2760" y="4125149"/>
            <a:ext cx="220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Музыкальный размер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2/4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11710" y="2770885"/>
            <a:ext cx="220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Музыкальный размер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3/4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46011" y="3985454"/>
            <a:ext cx="2206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Музыкальный размер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16136377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751546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91490" y="1288615"/>
            <a:ext cx="2343150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399" b="1" dirty="0">
              <a:solidFill>
                <a:srgbClr val="C00000"/>
              </a:solidFill>
            </a:endParaRPr>
          </a:p>
          <a:p>
            <a:pPr algn="ctr"/>
            <a:endParaRPr lang="ru-RU" sz="2399" b="1" dirty="0">
              <a:solidFill>
                <a:srgbClr val="C00000"/>
              </a:solidFill>
            </a:endParaRP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4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/>
          <a:srcRect l="22679" t="278" r="72139" b="86084"/>
          <a:stretch>
            <a:fillRect/>
          </a:stretch>
        </p:blipFill>
        <p:spPr bwMode="auto">
          <a:xfrm>
            <a:off x="4560571" y="5836991"/>
            <a:ext cx="365761" cy="743712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14350" y="3928943"/>
            <a:ext cx="26517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6431" y="589019"/>
            <a:ext cx="2117411" cy="1465182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/>
          <p:cNvSpPr/>
          <p:nvPr/>
        </p:nvSpPr>
        <p:spPr>
          <a:xfrm>
            <a:off x="182166" y="3601046"/>
            <a:ext cx="1982390" cy="1600914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6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1047275" y="4484728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31684" y="840145"/>
            <a:ext cx="2072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«ПЕРВОБЫТНАЯ» ЛЕГЕНДА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3767" y="3678063"/>
            <a:ext cx="185737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СТРУННЫЕ –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СМЫЧКОВЫЕ</a:t>
            </a:r>
          </a:p>
          <a:p>
            <a:pPr algn="ctr"/>
            <a:r>
              <a:rPr lang="ru-RU" sz="1350" b="1" dirty="0">
                <a:solidFill>
                  <a:srgbClr val="C00000"/>
                </a:solidFill>
              </a:rPr>
              <a:t>инструменты</a:t>
            </a:r>
          </a:p>
        </p:txBody>
      </p:sp>
      <p:sp>
        <p:nvSpPr>
          <p:cNvPr id="58" name="Овал 57"/>
          <p:cNvSpPr/>
          <p:nvPr/>
        </p:nvSpPr>
        <p:spPr>
          <a:xfrm>
            <a:off x="1364456" y="2250876"/>
            <a:ext cx="1935956" cy="1550907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0" name="Овал 59"/>
          <p:cNvSpPr/>
          <p:nvPr/>
        </p:nvSpPr>
        <p:spPr>
          <a:xfrm>
            <a:off x="2214562" y="4018955"/>
            <a:ext cx="1953815" cy="1543050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1" name="TextBox 50"/>
          <p:cNvSpPr txBox="1"/>
          <p:nvPr/>
        </p:nvSpPr>
        <p:spPr>
          <a:xfrm>
            <a:off x="1410535" y="2460747"/>
            <a:ext cx="187523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КЛАВИШНЫЕ</a:t>
            </a:r>
          </a:p>
          <a:p>
            <a:pPr algn="ctr"/>
            <a:r>
              <a:rPr lang="ru-RU" sz="1350" b="1" dirty="0">
                <a:solidFill>
                  <a:srgbClr val="C00000"/>
                </a:solidFill>
              </a:rPr>
              <a:t>инструменты</a:t>
            </a:r>
          </a:p>
        </p:txBody>
      </p:sp>
      <p:pic>
        <p:nvPicPr>
          <p:cNvPr id="4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2204565" y="3091696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4" name="TextBox 53"/>
          <p:cNvSpPr txBox="1"/>
          <p:nvPr/>
        </p:nvSpPr>
        <p:spPr>
          <a:xfrm>
            <a:off x="2323864" y="4067173"/>
            <a:ext cx="178593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СТРУННЫЕ –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ЩИПКОВЫЕ</a:t>
            </a:r>
          </a:p>
          <a:p>
            <a:pPr algn="ctr"/>
            <a:r>
              <a:rPr lang="ru-RU" sz="1350" b="1" dirty="0">
                <a:solidFill>
                  <a:srgbClr val="C00000"/>
                </a:solidFill>
              </a:rPr>
              <a:t>инструменты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5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3093959" y="483834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9" name="Овал 58"/>
          <p:cNvSpPr/>
          <p:nvPr/>
        </p:nvSpPr>
        <p:spPr>
          <a:xfrm>
            <a:off x="5786437" y="2418755"/>
            <a:ext cx="1939529" cy="1514475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7" name="Овал 46"/>
          <p:cNvSpPr/>
          <p:nvPr/>
        </p:nvSpPr>
        <p:spPr>
          <a:xfrm>
            <a:off x="5257800" y="4033243"/>
            <a:ext cx="1910954" cy="1486614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7" name="Овал 56"/>
          <p:cNvSpPr/>
          <p:nvPr/>
        </p:nvSpPr>
        <p:spPr>
          <a:xfrm>
            <a:off x="7088743" y="3572471"/>
            <a:ext cx="1883807" cy="1582340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4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6075047" y="483834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41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6597969" y="320956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2" name="TextBox 51"/>
          <p:cNvSpPr txBox="1"/>
          <p:nvPr/>
        </p:nvSpPr>
        <p:spPr>
          <a:xfrm>
            <a:off x="5970389" y="2538993"/>
            <a:ext cx="158591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УДАРНЫЕ</a:t>
            </a:r>
          </a:p>
          <a:p>
            <a:pPr algn="ctr"/>
            <a:r>
              <a:rPr lang="ru-RU" sz="1350" b="1" dirty="0">
                <a:solidFill>
                  <a:srgbClr val="C00000"/>
                </a:solidFill>
              </a:rPr>
              <a:t>инструменты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3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7958853" y="440971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56" name="TextBox 55"/>
          <p:cNvSpPr txBox="1"/>
          <p:nvPr/>
        </p:nvSpPr>
        <p:spPr>
          <a:xfrm>
            <a:off x="7176698" y="3630133"/>
            <a:ext cx="177522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ДУХОВЫЕ –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ДЕРЕВЯННЫЕ</a:t>
            </a:r>
          </a:p>
          <a:p>
            <a:pPr algn="ctr"/>
            <a:r>
              <a:rPr lang="ru-RU" sz="1350" b="1" dirty="0">
                <a:solidFill>
                  <a:srgbClr val="C00000"/>
                </a:solidFill>
              </a:rPr>
              <a:t>инструменты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36382" y="4032588"/>
            <a:ext cx="1753790" cy="1177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ДУХОВЫЕ –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МЕДНЫЕ</a:t>
            </a:r>
          </a:p>
          <a:p>
            <a:pPr algn="ctr"/>
            <a:r>
              <a:rPr lang="ru-RU" sz="1350" b="1" dirty="0">
                <a:solidFill>
                  <a:srgbClr val="C00000"/>
                </a:solidFill>
              </a:rPr>
              <a:t>инструменты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 rot="16200000">
            <a:off x="3371851" y="2549485"/>
            <a:ext cx="2594611" cy="1805940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2" name="TextBox 61"/>
          <p:cNvSpPr txBox="1"/>
          <p:nvPr/>
        </p:nvSpPr>
        <p:spPr>
          <a:xfrm>
            <a:off x="3830917" y="2647711"/>
            <a:ext cx="1667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C00000"/>
                </a:solidFill>
              </a:rPr>
              <a:t>ВИДЫ</a:t>
            </a:r>
          </a:p>
          <a:p>
            <a:pPr algn="ctr"/>
            <a:r>
              <a:rPr lang="ru-RU" sz="2100" b="1" dirty="0">
                <a:solidFill>
                  <a:srgbClr val="C00000"/>
                </a:solidFill>
              </a:rPr>
              <a:t>ОРКЕСТРОВ</a:t>
            </a:r>
          </a:p>
        </p:txBody>
      </p:sp>
      <p:pic>
        <p:nvPicPr>
          <p:cNvPr id="63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4558431" y="3956090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1592188" y="114168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40" name="Овал 39"/>
          <p:cNvSpPr/>
          <p:nvPr/>
        </p:nvSpPr>
        <p:spPr>
          <a:xfrm>
            <a:off x="4558432" y="132563"/>
            <a:ext cx="2117411" cy="1465182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4" name="Овал 63"/>
          <p:cNvSpPr/>
          <p:nvPr/>
        </p:nvSpPr>
        <p:spPr>
          <a:xfrm>
            <a:off x="2364586" y="113892"/>
            <a:ext cx="2117411" cy="1465182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5" name="Овал 64"/>
          <p:cNvSpPr/>
          <p:nvPr/>
        </p:nvSpPr>
        <p:spPr>
          <a:xfrm>
            <a:off x="6829780" y="413539"/>
            <a:ext cx="2117411" cy="1465182"/>
          </a:xfrm>
          <a:prstGeom prst="ellipse">
            <a:avLst/>
          </a:prstGeom>
          <a:solidFill>
            <a:srgbClr val="8DF96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50" name="TextBox 49"/>
          <p:cNvSpPr txBox="1"/>
          <p:nvPr/>
        </p:nvSpPr>
        <p:spPr>
          <a:xfrm>
            <a:off x="6876715" y="579723"/>
            <a:ext cx="1915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«ЗАГАДОЧНЫЕ»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СУНДУЧКИ</a:t>
            </a:r>
          </a:p>
        </p:txBody>
      </p:sp>
      <p:pic>
        <p:nvPicPr>
          <p:cNvPr id="2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8453737" y="874625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49" name="TextBox 48"/>
          <p:cNvSpPr txBox="1"/>
          <p:nvPr/>
        </p:nvSpPr>
        <p:spPr>
          <a:xfrm>
            <a:off x="2427309" y="336710"/>
            <a:ext cx="1971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РИТМИЧЕСКОЕ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ЛОТО</a:t>
            </a:r>
          </a:p>
        </p:txBody>
      </p:sp>
      <p:pic>
        <p:nvPicPr>
          <p:cNvPr id="17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3901202" y="62277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793462" y="351685"/>
            <a:ext cx="1749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РИТМИЧЕСКАЯ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ИГРА</a:t>
            </a:r>
          </a:p>
        </p:txBody>
      </p:sp>
      <p:pic>
        <p:nvPicPr>
          <p:cNvPr id="66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6147788" y="619637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0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5"/>
            <a:ext cx="9144001" cy="7515464"/>
          </a:xfrm>
          <a:prstGeom prst="rect">
            <a:avLst/>
          </a:prstGeom>
          <a:noFill/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4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 cstate="print"/>
          <a:srcRect l="22679" t="278" r="72139" b="86084"/>
          <a:stretch>
            <a:fillRect/>
          </a:stretch>
        </p:blipFill>
        <p:spPr bwMode="auto">
          <a:xfrm>
            <a:off x="4415553" y="5848421"/>
            <a:ext cx="365761" cy="743712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5" name="Овал 24"/>
          <p:cNvSpPr/>
          <p:nvPr/>
        </p:nvSpPr>
        <p:spPr>
          <a:xfrm>
            <a:off x="3107532" y="193477"/>
            <a:ext cx="3032522" cy="1821656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Овал 18"/>
          <p:cNvSpPr/>
          <p:nvPr/>
        </p:nvSpPr>
        <p:spPr>
          <a:xfrm>
            <a:off x="6382940" y="3886796"/>
            <a:ext cx="2603897" cy="1832372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Овал 22"/>
          <p:cNvSpPr/>
          <p:nvPr/>
        </p:nvSpPr>
        <p:spPr>
          <a:xfrm>
            <a:off x="3421856" y="2136577"/>
            <a:ext cx="2603897" cy="1832372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00" b="1" dirty="0"/>
          </a:p>
        </p:txBody>
      </p:sp>
      <p:sp>
        <p:nvSpPr>
          <p:cNvPr id="26" name="Овал 25"/>
          <p:cNvSpPr/>
          <p:nvPr/>
        </p:nvSpPr>
        <p:spPr>
          <a:xfrm rot="21281465">
            <a:off x="6032789" y="2002183"/>
            <a:ext cx="2603897" cy="1832372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Овал 26"/>
          <p:cNvSpPr/>
          <p:nvPr/>
        </p:nvSpPr>
        <p:spPr>
          <a:xfrm>
            <a:off x="3425428" y="3951090"/>
            <a:ext cx="2603897" cy="1832372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/>
          <p:cNvSpPr/>
          <p:nvPr/>
        </p:nvSpPr>
        <p:spPr>
          <a:xfrm>
            <a:off x="332185" y="3883224"/>
            <a:ext cx="2603897" cy="1832372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/>
          <p:cNvSpPr/>
          <p:nvPr/>
        </p:nvSpPr>
        <p:spPr>
          <a:xfrm rot="315420">
            <a:off x="803674" y="2057996"/>
            <a:ext cx="2603897" cy="1832372"/>
          </a:xfrm>
          <a:prstGeom prst="ellipse">
            <a:avLst/>
          </a:prstGeom>
          <a:solidFill>
            <a:srgbClr val="21D5FF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2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8626079" y="4487584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8240316" y="2518335"/>
            <a:ext cx="330755" cy="696949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5626419" y="2720221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0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5633562" y="4516874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1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3008235" y="2663071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3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2515316" y="4495442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3353991" y="493515"/>
            <a:ext cx="2539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РЕКОМЕНДАЦИИ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МАЛЕНЬКИМ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КОМПОЗИТОРАМ</a:t>
            </a:r>
          </a:p>
        </p:txBody>
      </p:sp>
      <p:pic>
        <p:nvPicPr>
          <p:cNvPr id="17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 l="72354" t="86502" r="23088" b="1067"/>
          <a:stretch>
            <a:fillRect/>
          </a:stretch>
        </p:blipFill>
        <p:spPr bwMode="auto">
          <a:xfrm>
            <a:off x="5737862" y="782836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 rot="411552">
            <a:off x="1168260" y="2379781"/>
            <a:ext cx="172306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FFFF00"/>
                </a:solidFill>
              </a:rPr>
              <a:t>песенка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«БЕЛЬЧОНОК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И МИШКА»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21919" y="2572346"/>
            <a:ext cx="13716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FFFF00"/>
                </a:solidFill>
              </a:rPr>
              <a:t>песенка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«ПТИЧКА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   И ЖУК»</a:t>
            </a:r>
          </a:p>
        </p:txBody>
      </p:sp>
      <p:sp>
        <p:nvSpPr>
          <p:cNvPr id="39" name="TextBox 38"/>
          <p:cNvSpPr txBox="1"/>
          <p:nvPr/>
        </p:nvSpPr>
        <p:spPr>
          <a:xfrm rot="21177622">
            <a:off x="6386513" y="2391543"/>
            <a:ext cx="180022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FFFF00"/>
                </a:solidFill>
              </a:rPr>
              <a:t>песенка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«ЗЕБРА И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ЧЕРЕПАХА»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3666" y="4288818"/>
            <a:ext cx="161448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FFFF00"/>
                </a:solidFill>
              </a:rPr>
              <a:t>песенка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«СТРЕКОЗА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И РЫБКА»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61148" y="4358284"/>
            <a:ext cx="217527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FFFF00"/>
                </a:solidFill>
              </a:rPr>
              <a:t>песенка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«СОЛНЫШКО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  И СНЕГУРОЧКА»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750844" y="4261843"/>
            <a:ext cx="175736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solidFill>
                  <a:srgbClr val="FFFF00"/>
                </a:solidFill>
              </a:rPr>
              <a:t>песенка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«ЛИСИЧКА И </a:t>
            </a:r>
          </a:p>
          <a:p>
            <a:pPr algn="ctr"/>
            <a:r>
              <a:rPr lang="ru-RU" b="1" dirty="0">
                <a:solidFill>
                  <a:srgbClr val="FFFF00"/>
                </a:solidFill>
              </a:rPr>
              <a:t>КОЛОБОК»</a:t>
            </a:r>
          </a:p>
        </p:txBody>
      </p:sp>
    </p:spTree>
    <p:extLst>
      <p:ext uri="{BB962C8B-B14F-4D97-AF65-F5344CB8AC3E}">
        <p14:creationId xmlns:p14="http://schemas.microsoft.com/office/powerpoint/2010/main" val="3589302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0" y="54173"/>
            <a:ext cx="9144001" cy="7515464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76450" y="572810"/>
            <a:ext cx="3028950" cy="2103120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Овал 10"/>
          <p:cNvSpPr/>
          <p:nvPr/>
        </p:nvSpPr>
        <p:spPr>
          <a:xfrm>
            <a:off x="2967514" y="2246922"/>
            <a:ext cx="3028950" cy="2103120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Овал 11"/>
          <p:cNvSpPr/>
          <p:nvPr/>
        </p:nvSpPr>
        <p:spPr>
          <a:xfrm>
            <a:off x="5976463" y="3634621"/>
            <a:ext cx="3028950" cy="2103120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17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737487" y="1329333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5566118" y="2933819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print"/>
          <a:srcRect l="22679" t="278" r="72139" b="86084"/>
          <a:stretch>
            <a:fillRect/>
          </a:stretch>
        </p:blipFill>
        <p:spPr bwMode="auto">
          <a:xfrm>
            <a:off x="4458415" y="5816274"/>
            <a:ext cx="365761" cy="743712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3319700" y="2770942"/>
            <a:ext cx="2188131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КАРТИНЫ 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О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 МУЗЫКЕ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2558" y="1041401"/>
            <a:ext cx="2148840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ПЕСНИ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О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МУЗЫКЕ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32716" y="3992488"/>
            <a:ext cx="2377440" cy="1199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СТИХИ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 О 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МУЗЫКЕ</a:t>
            </a:r>
          </a:p>
        </p:txBody>
      </p:sp>
      <p:pic>
        <p:nvPicPr>
          <p:cNvPr id="24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583217" y="4380428"/>
            <a:ext cx="320040" cy="674370"/>
          </a:xfrm>
          <a:prstGeom prst="ellipse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99328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60605" y="217946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505" y="217946"/>
            <a:ext cx="7368988" cy="4268338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       </a:t>
            </a: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C00000"/>
                </a:solidFill>
                <a:latin typeface="Georgia" pitchFamily="18" charset="0"/>
              </a:rPr>
            </a:br>
            <a:endParaRPr lang="ru-RU" sz="165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75872" y="217945"/>
            <a:ext cx="7213600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Georgia" panose="02040502050405020303" pitchFamily="18" charset="0"/>
              </a:rPr>
              <a:t>ПОЯСНИТЕЛЬНАЯ  ЗАПИСКА</a:t>
            </a:r>
          </a:p>
          <a:p>
            <a:pPr algn="ctr"/>
            <a:endParaRPr lang="ru-RU" b="1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1.Актуальность пособия </a:t>
            </a:r>
            <a:r>
              <a:rPr lang="ru-RU" sz="1650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С начала 21 века происходят активные изменения в информационной образовательной среде: стремительно 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возрастает поток информации во всех областях знаний. Наравне с 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бумажным носителям информации (книгами, журналами, энциклопедиями) приходят мультимедийные информационные электронные средства. Источники новых технологий обучения расширяют возможности  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продуктивного взаимодействия: педагог – ребёнок – семья.  Создают условия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 вариативной постановки целей и методов анализа исследовательской деятельности. Всё это ставит перед образованием принципиально новые задачи – развитие личности, способной самостоятельно добывать нужную информацию, анализировать получаемые   знания и творчески применять их.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         Для решений указанных задач необходима разработка таких средств обучения, которые бы помогали дошкольнику адаптироваться к современным условиям развития творческой личности.</a:t>
            </a:r>
          </a:p>
          <a:p>
            <a:endParaRPr lang="ru-RU" sz="150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 2.Новизна</a:t>
            </a:r>
            <a:r>
              <a:rPr lang="ru-RU" sz="1500" b="1" dirty="0">
                <a:latin typeface="Georgia" panose="02040502050405020303" pitchFamily="18" charset="0"/>
              </a:rPr>
              <a:t> 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мультимедийного  </a:t>
            </a:r>
            <a:r>
              <a:rPr lang="ru-RU" sz="1500" dirty="0" err="1">
                <a:solidFill>
                  <a:srgbClr val="0070C0"/>
                </a:solidFill>
                <a:latin typeface="Georgia" panose="02040502050405020303" pitchFamily="18" charset="0"/>
              </a:rPr>
              <a:t>ЛЭПБУКа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«Занимательная консерватория» в том, что он синтезирует в себе принцип  традиционного </a:t>
            </a:r>
            <a:r>
              <a:rPr lang="ru-RU" sz="1500" dirty="0" err="1">
                <a:solidFill>
                  <a:srgbClr val="0070C0"/>
                </a:solidFill>
                <a:latin typeface="Georgia" panose="02040502050405020303" pitchFamily="18" charset="0"/>
              </a:rPr>
              <a:t>лэпбука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– самодельной настольной папки с выдвижными кармашками и возможности  современной   информационно –  коммуникативной   технологии, что  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 соответствует требованиям ФГОС ДО.</a:t>
            </a:r>
          </a:p>
          <a:p>
            <a:endParaRPr lang="ru-RU" sz="1500" b="1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3.Цель </a:t>
            </a:r>
            <a:r>
              <a:rPr lang="ru-RU" sz="1500" b="1" dirty="0">
                <a:solidFill>
                  <a:srgbClr val="FF0000"/>
                </a:solidFill>
                <a:latin typeface="Georgia" panose="02040502050405020303" pitchFamily="18" charset="0"/>
              </a:rPr>
              <a:t>–</a:t>
            </a:r>
            <a:r>
              <a:rPr lang="ru-RU" sz="1500" b="1" dirty="0">
                <a:latin typeface="Georgia" panose="02040502050405020303" pitchFamily="18" charset="0"/>
              </a:rPr>
              <a:t>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формирование у дошкольников навыков работы с электронными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 ресурсами. Развитие творческих, исследовательских способностей в области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 музыкального воспитания и образования.</a:t>
            </a:r>
          </a:p>
          <a:p>
            <a:r>
              <a:rPr lang="ru-RU" sz="1350" dirty="0"/>
              <a:t> </a:t>
            </a:r>
          </a:p>
          <a:p>
            <a:r>
              <a:rPr lang="ru-RU" sz="1500" b="1" dirty="0">
                <a:latin typeface="Georgia" panose="02040502050405020303" pitchFamily="18" charset="0"/>
              </a:rPr>
              <a:t/>
            </a:r>
            <a:br>
              <a:rPr lang="ru-RU" sz="1500" b="1" dirty="0">
                <a:latin typeface="Georgia" panose="02040502050405020303" pitchFamily="18" charset="0"/>
              </a:rPr>
            </a:br>
            <a:endParaRPr lang="ru-RU" sz="150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6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5"/>
            <a:ext cx="9144001" cy="6400799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3200400" y="2328743"/>
            <a:ext cx="3028950" cy="2103120"/>
          </a:xfrm>
          <a:prstGeom prst="ellipse">
            <a:avLst/>
          </a:prstGeom>
          <a:solidFill>
            <a:srgbClr val="A164C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3" name="Овал 12"/>
          <p:cNvSpPr/>
          <p:nvPr/>
        </p:nvSpPr>
        <p:spPr>
          <a:xfrm>
            <a:off x="251460" y="3494603"/>
            <a:ext cx="3028950" cy="2103120"/>
          </a:xfrm>
          <a:prstGeom prst="ellipse">
            <a:avLst/>
          </a:prstGeom>
          <a:solidFill>
            <a:srgbClr val="A164C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" name="Овал 13"/>
          <p:cNvSpPr/>
          <p:nvPr/>
        </p:nvSpPr>
        <p:spPr>
          <a:xfrm>
            <a:off x="5746434" y="637104"/>
            <a:ext cx="3028950" cy="2103120"/>
          </a:xfrm>
          <a:prstGeom prst="ellipse">
            <a:avLst/>
          </a:prstGeom>
          <a:solidFill>
            <a:srgbClr val="A164CE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TextBox 14"/>
          <p:cNvSpPr txBox="1"/>
          <p:nvPr/>
        </p:nvSpPr>
        <p:spPr>
          <a:xfrm>
            <a:off x="491490" y="1288615"/>
            <a:ext cx="2343150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«»</a:t>
            </a:r>
          </a:p>
          <a:p>
            <a:pPr algn="ctr"/>
            <a:endParaRPr lang="ru-RU" sz="2399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7887" y="1130030"/>
            <a:ext cx="2464594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МУЗЫКАЛЬНАЯ</a:t>
            </a:r>
          </a:p>
          <a:p>
            <a:pPr algn="ctr"/>
            <a:r>
              <a:rPr lang="ru-RU" sz="2399" b="1" dirty="0">
                <a:solidFill>
                  <a:srgbClr val="FFFF00"/>
                </a:solidFill>
              </a:rPr>
              <a:t>ЛАБОРАТОРИЯ</a:t>
            </a:r>
          </a:p>
        </p:txBody>
      </p:sp>
      <p:pic>
        <p:nvPicPr>
          <p:cNvPr id="18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5850731" y="3033832"/>
            <a:ext cx="320040" cy="674370"/>
          </a:xfrm>
          <a:prstGeom prst="ellipse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print"/>
          <a:srcRect l="22679" t="278" r="72139" b="86084"/>
          <a:stretch>
            <a:fillRect/>
          </a:stretch>
        </p:blipFill>
        <p:spPr bwMode="auto">
          <a:xfrm>
            <a:off x="4587003" y="5816274"/>
            <a:ext cx="365761" cy="743712"/>
          </a:xfrm>
          <a:prstGeom prst="ellips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3375422" y="2709512"/>
            <a:ext cx="2421732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МУЗЫКАЛЬНАЯ МАСТЕРСКАЯ</a:t>
            </a:r>
          </a:p>
        </p:txBody>
      </p:sp>
      <p:pic>
        <p:nvPicPr>
          <p:cNvPr id="22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8391050" y="1391483"/>
            <a:ext cx="320040" cy="674370"/>
          </a:xfrm>
          <a:prstGeom prst="ellipse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263642" y="4100400"/>
            <a:ext cx="2366010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«»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891" y="3864650"/>
            <a:ext cx="2861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ФИЗИЧЕСКИЕ СВОЙСТВА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 ЗВУКА</a:t>
            </a:r>
          </a:p>
        </p:txBody>
      </p:sp>
      <p:pic>
        <p:nvPicPr>
          <p:cNvPr id="25" name="Picture 8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 l="72354" t="86502" r="23088" b="1067"/>
          <a:stretch>
            <a:fillRect/>
          </a:stretch>
        </p:blipFill>
        <p:spPr bwMode="auto">
          <a:xfrm>
            <a:off x="2916166" y="4278987"/>
            <a:ext cx="320040" cy="674370"/>
          </a:xfrm>
          <a:prstGeom prst="ellipse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29199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0"/>
            <a:ext cx="9144001" cy="640079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91490" y="1288615"/>
            <a:ext cx="2343150" cy="830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«»</a:t>
            </a:r>
          </a:p>
          <a:p>
            <a:pPr algn="ctr"/>
            <a:endParaRPr lang="ru-RU" sz="2399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5745" y="1482437"/>
            <a:ext cx="7702045" cy="1938351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 smtClean="0">
                <a:solidFill>
                  <a:srgbClr val="FF0000"/>
                </a:solidFill>
              </a:rPr>
              <a:t>Уважаемые коллеги!</a:t>
            </a:r>
          </a:p>
          <a:p>
            <a:pPr algn="ctr"/>
            <a:r>
              <a:rPr lang="ru-RU" sz="2399" b="1" dirty="0" smtClean="0">
                <a:solidFill>
                  <a:srgbClr val="FF0000"/>
                </a:solidFill>
              </a:rPr>
              <a:t>Если вас заинтересовало данное </a:t>
            </a:r>
            <a:r>
              <a:rPr lang="ru-RU" sz="2399" b="1" dirty="0" err="1" smtClean="0">
                <a:solidFill>
                  <a:srgbClr val="FF0000"/>
                </a:solidFill>
              </a:rPr>
              <a:t>мультимедийное</a:t>
            </a:r>
            <a:r>
              <a:rPr lang="ru-RU" sz="2399" b="1" dirty="0" smtClean="0">
                <a:solidFill>
                  <a:srgbClr val="FF0000"/>
                </a:solidFill>
              </a:rPr>
              <a:t> пособие, для полного его скачивания вы можете обратиться к автору по электронному адресу</a:t>
            </a:r>
          </a:p>
          <a:p>
            <a:pPr algn="ctr"/>
            <a:r>
              <a:rPr lang="en-US" sz="2399" b="1" dirty="0" smtClean="0">
                <a:solidFill>
                  <a:srgbClr val="FF0000"/>
                </a:solidFill>
              </a:rPr>
              <a:t>vartoksana@yandex.ru</a:t>
            </a:r>
            <a:endParaRPr lang="ru-RU" sz="2399" b="1" dirty="0">
              <a:solidFill>
                <a:srgbClr val="FF0000"/>
              </a:solidFill>
            </a:endParaRP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4" cstate="print"/>
          <a:srcRect l="76306" t="376" r="879" b="637"/>
          <a:stretch>
            <a:fillRect/>
          </a:stretch>
        </p:blipFill>
        <p:spPr bwMode="auto">
          <a:xfrm rot="16200000">
            <a:off x="4071819" y="1731643"/>
            <a:ext cx="1000364" cy="9144002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263642" y="4100400"/>
            <a:ext cx="2366010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9" b="1" dirty="0">
                <a:solidFill>
                  <a:srgbClr val="FFFF00"/>
                </a:solidFill>
              </a:rPr>
              <a:t>«»</a:t>
            </a:r>
          </a:p>
        </p:txBody>
      </p:sp>
    </p:spTree>
    <p:extLst>
      <p:ext uri="{BB962C8B-B14F-4D97-AF65-F5344CB8AC3E}">
        <p14:creationId xmlns:p14="http://schemas.microsoft.com/office/powerpoint/2010/main" val="629199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ЛЕПБУК\simple-yellow-and-green-clean-music-background-abstract_270-158194.jpg"/>
          <p:cNvPicPr>
            <a:picLocks noChangeAspect="1" noChangeArrowheads="1"/>
          </p:cNvPicPr>
          <p:nvPr/>
        </p:nvPicPr>
        <p:blipFill>
          <a:blip r:embed="rId3" cstate="print"/>
          <a:srcRect t="38445" r="336"/>
          <a:stretch>
            <a:fillRect/>
          </a:stretch>
        </p:blipFill>
        <p:spPr bwMode="auto">
          <a:xfrm>
            <a:off x="548640" y="629581"/>
            <a:ext cx="8058150" cy="5196749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418455" y="-265867"/>
            <a:ext cx="8725546" cy="63322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>
              <a:solidFill>
                <a:srgbClr val="0070C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80805" y="-162997"/>
            <a:ext cx="6753387" cy="191590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60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60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92011" y="1426117"/>
            <a:ext cx="7049795" cy="3371136"/>
          </a:xfrm>
          <a:prstGeom prst="round2Diag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950" b="1" dirty="0">
              <a:ln w="1905"/>
              <a:solidFill>
                <a:srgbClr val="00C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dirty="0">
                <a:ln w="1905"/>
                <a:solidFill>
                  <a:srgbClr val="0081E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03199" y="2360455"/>
            <a:ext cx="7161692" cy="2068651"/>
          </a:xfrm>
          <a:prstGeom prst="round2Diag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5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405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3600" b="1" dirty="0">
              <a:ln w="11430"/>
              <a:solidFill>
                <a:srgbClr val="FF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flipV="1">
            <a:off x="5337810" y="454224"/>
            <a:ext cx="2738259" cy="408623"/>
          </a:xfrm>
          <a:prstGeom prst="round2Diag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98760" y="1067980"/>
            <a:ext cx="6832026" cy="1532192"/>
          </a:xfrm>
          <a:prstGeom prst="round2Diag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ru-RU" sz="4050" b="1" dirty="0">
              <a:ln w="1905"/>
              <a:solidFill>
                <a:srgbClr val="10DA2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499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77910" y="2525999"/>
            <a:ext cx="153305" cy="705892"/>
          </a:xfrm>
          <a:prstGeom prst="round2Diag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5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" name="Picture 3" descr="D:\ЛЕПБУК\rradbdmbgzrjhuduwtou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8214">
            <a:off x="4748225" y="3260047"/>
            <a:ext cx="571500" cy="87153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783">
            <a:off x="3548074" y="3463644"/>
            <a:ext cx="571500" cy="87153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4445">
            <a:off x="5605474" y="2381366"/>
            <a:ext cx="571500" cy="87153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3230">
            <a:off x="6430577" y="3752966"/>
            <a:ext cx="571500" cy="87153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8469">
            <a:off x="2337209" y="2670688"/>
            <a:ext cx="571500" cy="87153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9131">
            <a:off x="6794909" y="2627825"/>
            <a:ext cx="571500" cy="87153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7365">
            <a:off x="7577149" y="1759860"/>
            <a:ext cx="571500" cy="87153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4489">
            <a:off x="1533536" y="2895716"/>
            <a:ext cx="571500" cy="87153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680">
            <a:off x="3119448" y="2338504"/>
            <a:ext cx="571500" cy="87153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783">
            <a:off x="4448483" y="2566498"/>
            <a:ext cx="571500" cy="87153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783">
            <a:off x="5667437" y="3500321"/>
            <a:ext cx="571500" cy="87153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2083">
            <a:off x="6365381" y="2090231"/>
            <a:ext cx="571500" cy="871538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783">
            <a:off x="2760954" y="3082668"/>
            <a:ext cx="571500" cy="871538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5755">
            <a:off x="7253240" y="2853580"/>
            <a:ext cx="571500" cy="87153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8839">
            <a:off x="3392594" y="2675909"/>
            <a:ext cx="571500" cy="87153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85" y="2217406"/>
            <a:ext cx="571500" cy="871538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467">
            <a:off x="4702286" y="2249069"/>
            <a:ext cx="571500" cy="87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7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66561" y="341609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816" y="341608"/>
            <a:ext cx="6980780" cy="5388878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</a:t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</a:t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Georgia" pitchFamily="18" charset="0"/>
              </a:rPr>
              <a:t>                               </a:t>
            </a:r>
            <a:br>
              <a:rPr lang="ru-RU" sz="18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Georgia" pitchFamily="18" charset="0"/>
              </a:rPr>
              <a:t>                        </a:t>
            </a:r>
            <a:br>
              <a:rPr lang="ru-RU" sz="18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Georgia" pitchFamily="18" charset="0"/>
              </a:rPr>
              <a:t>  4.Методическое назначение </a:t>
            </a:r>
            <a:r>
              <a:rPr lang="ru-RU" sz="1800" b="1" u="sng" dirty="0">
                <a:solidFill>
                  <a:srgbClr val="FF0000"/>
                </a:solidFill>
                <a:latin typeface="Georgia" pitchFamily="18" charset="0"/>
              </a:rPr>
              <a:t>                       </a:t>
            </a:r>
            <a:r>
              <a:rPr lang="en-US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en-US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0070C0"/>
                </a:solidFill>
                <a:latin typeface="Georgia" pitchFamily="18" charset="0"/>
              </a:rPr>
              <a:t>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Мультимедийный ЛЭПБУК «Занимательная консерватория» представляет собой </a:t>
            </a:r>
            <a:r>
              <a:rPr lang="ru-RU" sz="1650" dirty="0" err="1">
                <a:solidFill>
                  <a:srgbClr val="0070C0"/>
                </a:solidFill>
                <a:latin typeface="Georgia" pitchFamily="18" charset="0"/>
              </a:rPr>
              <a:t>гиперссылочный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электронный образовательный ресурс </a:t>
            </a:r>
            <a:r>
              <a:rPr lang="en-US" sz="1650" dirty="0">
                <a:solidFill>
                  <a:srgbClr val="0070C0"/>
                </a:solidFill>
                <a:latin typeface="Georgia" pitchFamily="18" charset="0"/>
              </a:rPr>
              <a:t>c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аудио и  видео файлами.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Курс «Занимательной консерватории» разделён на 7 основных блоков (факультетов), которые на слайдах представлены в разном цвете (для самостоятельной ориентации дошкольников):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       </a:t>
            </a:r>
            <a:r>
              <a:rPr lang="ru-RU" sz="2025" dirty="0">
                <a:solidFill>
                  <a:srgbClr val="0070C0"/>
                </a:solidFill>
                <a:latin typeface="Georgia" pitchFamily="18" charset="0"/>
              </a:rPr>
              <a:t>- </a:t>
            </a:r>
            <a:r>
              <a:rPr lang="ru-RU" sz="1500" dirty="0">
                <a:solidFill>
                  <a:srgbClr val="0070C0"/>
                </a:solidFill>
                <a:latin typeface="Georgia" pitchFamily="18" charset="0"/>
              </a:rPr>
              <a:t>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вокальный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(розовый)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          -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музыковедения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(желтый)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          -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дирижерский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(оранжевый)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       - 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оркестровый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(зелёный)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    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- 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композиторский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(голубой)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          -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синтеза искусств</a:t>
            </a:r>
            <a:r>
              <a:rPr lang="ru-RU" sz="1650" b="1" i="1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(синий)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         </a:t>
            </a: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- факультет </a:t>
            </a:r>
            <a:r>
              <a:rPr lang="ru-RU" sz="1650" b="1" dirty="0">
                <a:solidFill>
                  <a:srgbClr val="0070C0"/>
                </a:solidFill>
                <a:latin typeface="Georgia" pitchFamily="18" charset="0"/>
              </a:rPr>
              <a:t>музыкального экспериментирования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i="1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i="1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50" i="1" dirty="0" smtClean="0">
                <a:solidFill>
                  <a:srgbClr val="0070C0"/>
                </a:solidFill>
                <a:latin typeface="Georgia" pitchFamily="18" charset="0"/>
              </a:rPr>
              <a:t>                                                                                                              (</a:t>
            </a:r>
            <a:r>
              <a:rPr lang="ru-RU" sz="1650" i="1" dirty="0">
                <a:solidFill>
                  <a:srgbClr val="0070C0"/>
                </a:solidFill>
                <a:latin typeface="Georgia" pitchFamily="18" charset="0"/>
              </a:rPr>
              <a:t>фиолетовый)</a:t>
            </a:r>
            <a:br>
              <a:rPr lang="ru-RU" sz="1650" i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В процессе непосредственной образовательной деятельности, благодаря функции «гиперссылка», музыкальный руководитель может использовать 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в различной последовательности материал представленных блоков, в зависимости от педагогических задач и от познавательных потребностей 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детей. То есть, зайдя на один из семи факультетов «Занимательной консерватории», можно выбрать и открыть любой «кармашек» с игровым заданием или занимательной информацией из предоставленных данным факультетом по основному виду деятельности своего направления.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</a:t>
            </a:r>
            <a:br>
              <a:rPr lang="ru-RU" sz="1650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650" dirty="0">
                <a:solidFill>
                  <a:srgbClr val="0070C0"/>
                </a:solidFill>
                <a:latin typeface="Georgia" pitchFamily="18" charset="0"/>
              </a:rPr>
              <a:t>     </a:t>
            </a:r>
            <a:r>
              <a:rPr lang="ru-RU" sz="1650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650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en-US" sz="1800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1800" dirty="0">
                <a:solidFill>
                  <a:srgbClr val="C00000"/>
                </a:solidFill>
                <a:latin typeface="Georgia" pitchFamily="18" charset="0"/>
              </a:rPr>
              <a:t>   </a:t>
            </a: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946536" y="2316498"/>
            <a:ext cx="550856" cy="1589094"/>
            <a:chOff x="1262048" y="3016433"/>
            <a:chExt cx="734474" cy="211879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594399" y="4265603"/>
              <a:ext cx="400238" cy="272415"/>
            </a:xfrm>
            <a:prstGeom prst="rect">
              <a:avLst/>
            </a:prstGeom>
            <a:solidFill>
              <a:srgbClr val="43C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594399" y="3016433"/>
              <a:ext cx="400238" cy="269654"/>
            </a:xfrm>
            <a:prstGeom prst="rect">
              <a:avLst/>
            </a:prstGeom>
            <a:solidFill>
              <a:srgbClr val="F559D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325987" y="3318610"/>
              <a:ext cx="421133" cy="292539"/>
            </a:xfrm>
            <a:prstGeom prst="rect">
              <a:avLst/>
            </a:prstGeom>
            <a:solidFill>
              <a:srgbClr val="FFFF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262048" y="3956297"/>
              <a:ext cx="421123" cy="292999"/>
            </a:xfrm>
            <a:prstGeom prst="rect">
              <a:avLst/>
            </a:prstGeom>
            <a:solidFill>
              <a:srgbClr val="69EB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589938" y="3643672"/>
              <a:ext cx="406584" cy="278497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317481" y="4545307"/>
              <a:ext cx="398248" cy="28243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510598" y="4852787"/>
              <a:ext cx="410262" cy="282438"/>
            </a:xfrm>
            <a:prstGeom prst="rect">
              <a:avLst/>
            </a:prstGeom>
            <a:solidFill>
              <a:srgbClr val="975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101909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227807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509" y="1016172"/>
            <a:ext cx="6952130" cy="4268338"/>
          </a:xfrm>
        </p:spPr>
        <p:txBody>
          <a:bodyPr>
            <a:normAutofit fontScale="90000"/>
          </a:bodyPr>
          <a:lstStyle/>
          <a:p>
            <a:r>
              <a:rPr lang="ru-RU" sz="1650" b="1" dirty="0">
                <a:latin typeface="Georgia" panose="02040502050405020303" pitchFamily="18" charset="0"/>
              </a:rPr>
              <a:t/>
            </a:r>
            <a:br>
              <a:rPr lang="ru-RU" sz="1650" b="1" dirty="0">
                <a:latin typeface="Georgia" panose="02040502050405020303" pitchFamily="18" charset="0"/>
              </a:rPr>
            </a:br>
            <a:r>
              <a:rPr lang="ru-RU" sz="1650" b="1" dirty="0">
                <a:latin typeface="Georgia" panose="02040502050405020303" pitchFamily="18" charset="0"/>
              </a:rPr>
              <a:t/>
            </a:r>
            <a:br>
              <a:rPr lang="ru-RU" sz="1650" b="1" dirty="0">
                <a:latin typeface="Georgia" panose="02040502050405020303" pitchFamily="18" charset="0"/>
              </a:rPr>
            </a:br>
            <a:r>
              <a:rPr lang="ru-RU" sz="1650" b="1" dirty="0">
                <a:latin typeface="Georgia" panose="02040502050405020303" pitchFamily="18" charset="0"/>
              </a:rPr>
              <a:t/>
            </a:r>
            <a:br>
              <a:rPr lang="ru-RU" sz="1650" b="1" dirty="0">
                <a:latin typeface="Georgia" panose="02040502050405020303" pitchFamily="18" charset="0"/>
              </a:rPr>
            </a:br>
            <a:r>
              <a:rPr lang="ru-RU" sz="1650" b="1" dirty="0">
                <a:latin typeface="Georgia" panose="02040502050405020303" pitchFamily="18" charset="0"/>
              </a:rPr>
              <a:t/>
            </a:r>
            <a:br>
              <a:rPr lang="ru-RU" sz="1650" b="1" dirty="0">
                <a:latin typeface="Georgia" panose="02040502050405020303" pitchFamily="18" charset="0"/>
              </a:rPr>
            </a:br>
            <a:r>
              <a:rPr lang="ru-RU" sz="1650" b="1" dirty="0">
                <a:latin typeface="Georgia" panose="02040502050405020303" pitchFamily="18" charset="0"/>
              </a:rPr>
              <a:t/>
            </a:r>
            <a:br>
              <a:rPr lang="ru-RU" sz="1650" b="1" dirty="0">
                <a:latin typeface="Georgia" panose="02040502050405020303" pitchFamily="18" charset="0"/>
              </a:rPr>
            </a:br>
            <a:r>
              <a:rPr lang="ru-RU" sz="1650" b="1" dirty="0">
                <a:latin typeface="Georgia" panose="02040502050405020303" pitchFamily="18" charset="0"/>
              </a:rPr>
              <a:t/>
            </a:r>
            <a:br>
              <a:rPr lang="ru-RU" sz="1650" b="1" dirty="0">
                <a:latin typeface="Georgia" panose="02040502050405020303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  <a:t>5.Адресность</a:t>
            </a:r>
            <a:br>
              <a:rPr lang="ru-RU" sz="1800" b="1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Мультимедийный ЛЭПБУК «Занимательная консерватория» адресован детям старшего дошкольного возраста (6-7 лет) для обогащения основной и интегрируемых образовательных областей: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 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650" b="1" i="1" dirty="0">
                <a:solidFill>
                  <a:srgbClr val="0070C0"/>
                </a:solidFill>
                <a:latin typeface="Georgia" panose="02040502050405020303" pitchFamily="18" charset="0"/>
              </a:rPr>
              <a:t>а) «Художественно-эстетическое развитие» (музыка)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 - совершенствовать музыкально - творческие способности  дошкольников в разных видах музыкальной деятельности. Развивать музыкальный слух: мелодический, ладовый, ритмический, тембровый.</a:t>
            </a:r>
            <a:b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650" b="1" i="1" dirty="0">
                <a:solidFill>
                  <a:srgbClr val="0070C0"/>
                </a:solidFill>
                <a:latin typeface="Georgia" panose="02040502050405020303" pitchFamily="18" charset="0"/>
              </a:rPr>
              <a:t>б) «Познавательное развитие»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- расширять кругозор детей о музыкальных специальностях (вокалист, дирижер, музыкант оркестра, композитор),  о разных видах искусства (музыка, поэзия, живопись) и связях между ними.</a:t>
            </a:r>
            <a:b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650" b="1" i="1" dirty="0">
                <a:solidFill>
                  <a:srgbClr val="0070C0"/>
                </a:solidFill>
                <a:latin typeface="Georgia" panose="02040502050405020303" pitchFamily="18" charset="0"/>
              </a:rPr>
              <a:t>в) «Социально-коммуникативное развитие»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 - стимулировать положительную эмоциональную отзывчивость на продукт культуры и искусства, воспитывать уважение к окружающему миру. </a:t>
            </a:r>
            <a:b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650" b="1" i="1" dirty="0">
                <a:solidFill>
                  <a:srgbClr val="0070C0"/>
                </a:solidFill>
                <a:latin typeface="Georgia" panose="02040502050405020303" pitchFamily="18" charset="0"/>
              </a:rPr>
              <a:t>г) «Речевое развитие»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-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развивать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культуру диалогической речи,   декламировать результат собственного творчества, обогащать 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словарный запас детей.</a:t>
            </a:r>
            <a:b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650" b="1" i="1" dirty="0">
                <a:solidFill>
                  <a:srgbClr val="0070C0"/>
                </a:solidFill>
                <a:latin typeface="Georgia" panose="02040502050405020303" pitchFamily="18" charset="0"/>
              </a:rPr>
              <a:t>д) «Физическое развитие»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-</a:t>
            </a:r>
            <a:r>
              <a:rPr lang="ru-RU" sz="16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укреплять</a:t>
            </a:r>
            <a:r>
              <a:rPr lang="ru-RU" sz="1650" u="sng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650" dirty="0">
                <a:solidFill>
                  <a:srgbClr val="0070C0"/>
                </a:solidFill>
                <a:latin typeface="Georgia" panose="02040502050405020303" pitchFamily="18" charset="0"/>
              </a:rPr>
              <a:t>общее физическое здоровье детей. Развивать дыхательный аппарат , а так же мелкую и крупную моторику.</a:t>
            </a:r>
            <a: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800" b="1" dirty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       </a:t>
            </a: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C00000"/>
                </a:solidFill>
                <a:latin typeface="Georgia" pitchFamily="18" charset="0"/>
              </a:rPr>
            </a:br>
            <a:endParaRPr lang="ru-RU" sz="165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802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227807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505" y="217946"/>
            <a:ext cx="7368988" cy="4268338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       </a:t>
            </a: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C00000"/>
                </a:solidFill>
                <a:latin typeface="Georgia" pitchFamily="18" charset="0"/>
              </a:rPr>
            </a:br>
            <a:endParaRPr lang="ru-RU" sz="165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87497" y="1270980"/>
            <a:ext cx="6716486" cy="357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6.Ожидаемые результаты 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В процессе работы с мультимедийным </a:t>
            </a:r>
            <a:r>
              <a:rPr lang="ru-RU" sz="1500" dirty="0" err="1">
                <a:solidFill>
                  <a:srgbClr val="0070C0"/>
                </a:solidFill>
                <a:latin typeface="Georgia" panose="02040502050405020303" pitchFamily="18" charset="0"/>
              </a:rPr>
              <a:t>ЛЭПБУКом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«Занимательная консерватория» у старших дошкольников формируются следующие компетенции:</a:t>
            </a:r>
          </a:p>
          <a:p>
            <a:r>
              <a:rPr lang="ru-RU" sz="1500" b="1" i="1" dirty="0">
                <a:solidFill>
                  <a:srgbClr val="0070C0"/>
                </a:solidFill>
                <a:latin typeface="Georgia" panose="02040502050405020303" pitchFamily="18" charset="0"/>
              </a:rPr>
              <a:t>а) Познавательная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. Ребенок  проявляет познавательную активность: воспроизводит знания о  музыкальных инструментах, вводит логические операции (сравнения, обобщения закономерностей, вычленение несоответствия).</a:t>
            </a:r>
          </a:p>
          <a:p>
            <a:r>
              <a:rPr lang="ru-RU" sz="1500" b="1" i="1" dirty="0">
                <a:solidFill>
                  <a:srgbClr val="0070C0"/>
                </a:solidFill>
                <a:latin typeface="Georgia" panose="02040502050405020303" pitchFamily="18" charset="0"/>
              </a:rPr>
              <a:t>в) </a:t>
            </a:r>
            <a:r>
              <a:rPr lang="ru-RU" sz="1500" b="1" i="1" dirty="0" err="1">
                <a:solidFill>
                  <a:srgbClr val="0070C0"/>
                </a:solidFill>
                <a:latin typeface="Georgia" panose="02040502050405020303" pitchFamily="18" charset="0"/>
              </a:rPr>
              <a:t>Деятельностная</a:t>
            </a:r>
            <a:r>
              <a:rPr lang="ru-RU" sz="1500" i="1" dirty="0">
                <a:solidFill>
                  <a:srgbClr val="0070C0"/>
                </a:solidFill>
                <a:latin typeface="Georgia" panose="02040502050405020303" pitchFamily="18" charset="0"/>
              </a:rPr>
              <a:t>.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Ребёнок ставит цель, делает выбор и самостоятельно  реализует задуманное, оценивает и  корректирует действия (свои, других). </a:t>
            </a:r>
          </a:p>
          <a:p>
            <a:r>
              <a:rPr lang="ru-RU" sz="1500" b="1" i="1" dirty="0">
                <a:solidFill>
                  <a:srgbClr val="0070C0"/>
                </a:solidFill>
                <a:latin typeface="Georgia" panose="02040502050405020303" pitchFamily="18" charset="0"/>
              </a:rPr>
              <a:t>с) Информационная</a:t>
            </a:r>
            <a:r>
              <a:rPr lang="ru-RU" sz="1500" i="1" dirty="0">
                <a:solidFill>
                  <a:srgbClr val="0070C0"/>
                </a:solidFill>
                <a:latin typeface="Georgia" panose="02040502050405020303" pitchFamily="18" charset="0"/>
              </a:rPr>
              <a:t>.</a:t>
            </a:r>
            <a:r>
              <a:rPr lang="ru-RU" sz="1500" b="1" dirty="0">
                <a:solidFill>
                  <a:srgbClr val="0070C0"/>
                </a:solidFill>
                <a:latin typeface="Georgia" panose="02040502050405020303" pitchFamily="18" charset="0"/>
              </a:rPr>
              <a:t> 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Ребенок проявляет интерес, любознательность, обобщает свой собственный опыт, обращается к взрослому, сверстнику, книге как источникам информации, СМИ, интернету (ноутбуку, планшету, смартфону).</a:t>
            </a:r>
          </a:p>
        </p:txBody>
      </p:sp>
    </p:spTree>
    <p:extLst>
      <p:ext uri="{BB962C8B-B14F-4D97-AF65-F5344CB8AC3E}">
        <p14:creationId xmlns:p14="http://schemas.microsoft.com/office/powerpoint/2010/main" val="151667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       </a:t>
            </a: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C00000"/>
                </a:solidFill>
                <a:latin typeface="Georgia" pitchFamily="18" charset="0"/>
              </a:rPr>
            </a:br>
            <a:endParaRPr lang="ru-RU" sz="165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0" y="54173"/>
            <a:ext cx="9144000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195151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66866" y="778010"/>
            <a:ext cx="687276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7. Практическая значимость</a:t>
            </a:r>
          </a:p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Мультимедийный ЛЭПБУК позволяет:  </a:t>
            </a:r>
            <a:b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а) </a:t>
            </a:r>
            <a:r>
              <a:rPr lang="ru-RU" sz="1500" b="1" i="1" dirty="0">
                <a:solidFill>
                  <a:srgbClr val="0070C0"/>
                </a:solidFill>
                <a:latin typeface="Georgia" panose="02040502050405020303" pitchFamily="18" charset="0"/>
              </a:rPr>
              <a:t>педагогу</a:t>
            </a:r>
            <a:r>
              <a:rPr lang="ru-RU" sz="1500" i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направлять ход  непосредственной образовательной  деятельности,  исходя из интересов и особенностей дошкольников и  стимулировать интерес общения с искусством;</a:t>
            </a:r>
            <a:b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б) </a:t>
            </a:r>
            <a:r>
              <a:rPr lang="ru-RU" sz="1500" b="1" i="1" dirty="0">
                <a:solidFill>
                  <a:srgbClr val="0070C0"/>
                </a:solidFill>
                <a:latin typeface="Georgia" panose="02040502050405020303" pitchFamily="18" charset="0"/>
              </a:rPr>
              <a:t>детям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с помощью мультимедийных средств развивать музыкальные,  </a:t>
            </a:r>
            <a:b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познавательные, экспериментаторские и творческие  способности.</a:t>
            </a:r>
            <a:b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500" b="1" dirty="0">
                <a:solidFill>
                  <a:srgbClr val="0070C0"/>
                </a:solidFill>
                <a:latin typeface="Georgia" panose="02040502050405020303" pitchFamily="18" charset="0"/>
              </a:rPr>
              <a:t>  </a:t>
            </a:r>
            <a:br>
              <a:rPr lang="ru-RU" sz="1500" b="1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  8.Перспектива применения  </a:t>
            </a:r>
          </a:p>
          <a:p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Загрузив «Занимательную консерваторию» на домашний планшет или ноутбук, ребенок в семье может повторить знакомый материал, а при поддержке родителей собрать   интересующую информацию и пополнить  ею соответствующий раздел своего </a:t>
            </a:r>
            <a:r>
              <a:rPr lang="ru-RU" sz="1500" dirty="0" err="1">
                <a:solidFill>
                  <a:srgbClr val="0070C0"/>
                </a:solidFill>
                <a:latin typeface="Georgia" panose="02040502050405020303" pitchFamily="18" charset="0"/>
              </a:rPr>
              <a:t>ЛЭПБУКа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, а так же поделиться новыми знаниями с ребятами и педагогом.</a:t>
            </a:r>
          </a:p>
          <a:p>
            <a:r>
              <a:rPr lang="ru-RU" sz="150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endParaRPr lang="ru-RU" sz="150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9.Перечень  оборудования  и используемых материалов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/>
            </a:r>
            <a:b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   Ноутбук, </a:t>
            </a:r>
            <a:r>
              <a:rPr lang="en-US" sz="1500" dirty="0">
                <a:solidFill>
                  <a:srgbClr val="0070C0"/>
                </a:solidFill>
                <a:latin typeface="Georgia" panose="02040502050405020303" pitchFamily="18" charset="0"/>
              </a:rPr>
              <a:t>USB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-</a:t>
            </a:r>
            <a:r>
              <a:rPr lang="ru-RU" sz="1500" dirty="0" err="1">
                <a:solidFill>
                  <a:srgbClr val="0070C0"/>
                </a:solidFill>
                <a:latin typeface="Georgia" panose="02040502050405020303" pitchFamily="18" charset="0"/>
              </a:rPr>
              <a:t>флеш</a:t>
            </a: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 -накопитель, стационарный мультимедийный  проектор, экран, слайдовая презентация, аудио-файлы,  видео-файлы. </a:t>
            </a:r>
            <a:b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</a:br>
            <a:r>
              <a:rPr lang="ru-RU" sz="1500" dirty="0">
                <a:solidFill>
                  <a:srgbClr val="0070C0"/>
                </a:solidFill>
                <a:latin typeface="Georgia" panose="02040502050405020303" pitchFamily="18" charset="0"/>
              </a:rPr>
              <a:t>Нотный материал, музыкальные инструменты.</a:t>
            </a:r>
          </a:p>
          <a:p>
            <a:r>
              <a:rPr lang="ru-RU" sz="150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endParaRPr lang="ru-RU" sz="150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90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Georgia" pitchFamily="18" charset="0"/>
              </a:rPr>
              <a:t>                                                                                            </a:t>
            </a:r>
            <a:r>
              <a:rPr lang="ru-RU" sz="1650" dirty="0">
                <a:solidFill>
                  <a:srgbClr val="FF0000"/>
                </a:solidFill>
                <a:latin typeface="Georgia" pitchFamily="18" charset="0"/>
              </a:rPr>
              <a:t>                                </a:t>
            </a:r>
            <a:br>
              <a:rPr lang="ru-RU" sz="165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65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1650" b="1" dirty="0">
                <a:solidFill>
                  <a:srgbClr val="C00000"/>
                </a:solidFill>
                <a:latin typeface="Georgia" pitchFamily="18" charset="0"/>
              </a:rPr>
            </a:br>
            <a:endParaRPr lang="ru-RU" sz="165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0" y="54173"/>
            <a:ext cx="9144000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48135" y="278024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8807" y="278025"/>
            <a:ext cx="6976465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50" b="1" dirty="0">
                <a:solidFill>
                  <a:srgbClr val="FF0000"/>
                </a:solidFill>
                <a:latin typeface="Georgia" panose="02040502050405020303" pitchFamily="18" charset="0"/>
              </a:rPr>
              <a:t>10.Содержание игровых заданий:</a:t>
            </a:r>
          </a:p>
          <a:p>
            <a:r>
              <a:rPr lang="ru-RU" sz="1050" i="1" dirty="0"/>
              <a:t>   </a:t>
            </a:r>
          </a:p>
          <a:p>
            <a:r>
              <a:rPr lang="ru-RU" sz="1050" b="1" dirty="0">
                <a:solidFill>
                  <a:srgbClr val="FF33CC"/>
                </a:solidFill>
                <a:latin typeface="Georgia" panose="02040502050405020303" pitchFamily="18" charset="0"/>
              </a:rPr>
              <a:t>                       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16</a:t>
            </a:r>
            <a:r>
              <a:rPr lang="ru-RU" sz="1050" b="1" dirty="0">
                <a:solidFill>
                  <a:srgbClr val="FF33CC"/>
                </a:solidFill>
                <a:latin typeface="Georgia" panose="02040502050405020303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i="1" dirty="0">
                <a:solidFill>
                  <a:srgbClr val="0070C0"/>
                </a:solidFill>
                <a:latin typeface="Georgia" panose="02040502050405020303" pitchFamily="18" charset="0"/>
              </a:rPr>
              <a:t>  </a:t>
            </a:r>
            <a:r>
              <a:rPr lang="ru-RU" sz="1050" b="1" u="sng" dirty="0">
                <a:solidFill>
                  <a:srgbClr val="0070C0"/>
                </a:solidFill>
                <a:latin typeface="Georgia" panose="02040502050405020303" pitchFamily="18" charset="0"/>
              </a:rPr>
              <a:t>ФАКУЛЬТЕТ ВОКАЛЬНЫЙ </a:t>
            </a:r>
          </a:p>
          <a:p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17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i="1" dirty="0">
                <a:solidFill>
                  <a:srgbClr val="0070C0"/>
                </a:solidFill>
                <a:latin typeface="Georgia" panose="02040502050405020303" pitchFamily="18" charset="0"/>
              </a:rPr>
              <a:t> 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Упражнение  на дыхание «Гласные звуки»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 err="1">
                <a:solidFill>
                  <a:srgbClr val="0070C0"/>
                </a:solidFill>
                <a:latin typeface="Georgia" panose="02040502050405020303" pitchFamily="18" charset="0"/>
              </a:rPr>
              <a:t>Восьмиступенчатая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лесенка представляет собой гамму До мажор (с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VII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ступень).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         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Пропойте на «легато» последовательно всплывающие гласные звуки А-Э-И-О-У на каждой ступени звукоряда от «ДО»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октавы до «ДО»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октавы! </a:t>
            </a: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18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i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Упражнение на дикцию «Веселые слоги»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 err="1">
                <a:solidFill>
                  <a:srgbClr val="0070C0"/>
                </a:solidFill>
                <a:latin typeface="Georgia" panose="02040502050405020303" pitchFamily="18" charset="0"/>
              </a:rPr>
              <a:t>Восьмиступенчатая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лесенка представляет собой гамму До мажор (с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VII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ступень).</a:t>
            </a: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Пропойте на «легато» слоги с повторяющейся первой согласной «ЛА-ЛЭ-ЛИ-ЛО-ЛУ», «БА-БЭ-БИ-БО-БУ», «НА-НЭ-НИ-НО-НУ», «РА-РЭ-РИ-РО-РУ» поступенно вверх, затем вниз!</a:t>
            </a: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19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Вокальное упражнение «Стоим и шагаем»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 err="1">
                <a:solidFill>
                  <a:srgbClr val="0070C0"/>
                </a:solidFill>
                <a:latin typeface="Georgia" panose="02040502050405020303" pitchFamily="18" charset="0"/>
              </a:rPr>
              <a:t>Восьмиступенчатая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лесенка представляет собой гамму До мажор (с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VII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ступень).</a:t>
            </a: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Пропойте «нон легато» на одной ступени в низу «МЫ СТО-ИМ НА МЕС-ТЕ», затем на восходящем движении «МЫ ША-ГА-ЕМ ВВЕРХ», затем на одной ступени на верху «МЫ СТО-ИМ НА МЕС-ТЕ» и на нисходящем движении «МЫ ША-ГА-ЕМ ВНИЗ» от ноты ДО, РЕ и МИ!</a:t>
            </a: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20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Вокальное упражнение «Мы поём»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 err="1">
                <a:solidFill>
                  <a:srgbClr val="0070C0"/>
                </a:solidFill>
                <a:latin typeface="Georgia" panose="02040502050405020303" pitchFamily="18" charset="0"/>
              </a:rPr>
              <a:t>Восьмиступенчатая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лесенка представляет собой гамму До мажор (с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VII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ступень.  </a:t>
            </a: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Пропойте «нон легато» последовательно всплывающие слоги «МЫ ПО-ЁМ ХО-РО-ШО ПО-ЁМ» на нисходящим движении от ноты СОЛЬ, ЛЯ и СИ!</a:t>
            </a: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21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Артикуляционная зарядка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Выполните разогревающие упражнения для подвижного языка, губ, нёба, челюсти щёк!</a:t>
            </a: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22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Упражнение  на дыхание «Согласные звуки»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Произносите всплывающие глухие и звонкие согласные звуки отчётливо и активно!</a:t>
            </a: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23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sz="1050" b="1" dirty="0" err="1">
                <a:solidFill>
                  <a:srgbClr val="0070C0"/>
                </a:solidFill>
                <a:latin typeface="Georgia" panose="02040502050405020303" pitchFamily="18" charset="0"/>
              </a:rPr>
              <a:t>Фонопедическое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упражнение «Гномик ЭЙ!»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(установка педагога: Вытяните Гномика Эй из глубокой ямы и подбросьте его высоко на радугу) Произнесите слог «ЭЙ!» начиная от максимально низкого регистра Вашего голоса переходя в максимально высокий регистр в быстром темпе!</a:t>
            </a: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24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Вокальное упражнение «Здравствуйте!»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Трёхступенчатая лесенка представляет собой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, III, V ступени ДО мажора (минора), РЕ мажора (минора),  МИ мажора (минора),  и ФА мажора (минора). Пропойте в мажорном ладу «ЗДРАВС-ТВУЙ-ТЕ, ЗДРАВС-ТВУЙ-ТЕ, Я МА-ЖОР» затем в минорном ладу «ЗДРАВС-ТВУЙ-ТЕ, ЗДРАВС-ТВУЙ-ТЕ, Я МИ-НОР» на указанных ступенях данной тональности.</a:t>
            </a: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25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Вокальное упражнение «Канон»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Пойте в дуэте или в двух подгруппах рус. нар. </a:t>
            </a:r>
            <a:r>
              <a:rPr lang="ru-RU" sz="1050" dirty="0" err="1">
                <a:solidFill>
                  <a:srgbClr val="0070C0"/>
                </a:solidFill>
                <a:latin typeface="Georgia" panose="02040502050405020303" pitchFamily="18" charset="0"/>
              </a:rPr>
              <a:t>попевку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«Скок-скок» с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IV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 </a:t>
            </a:r>
            <a:r>
              <a:rPr lang="en-US" sz="1050" dirty="0">
                <a:solidFill>
                  <a:srgbClr val="0070C0"/>
                </a:solidFill>
                <a:latin typeface="Georgia" panose="02040502050405020303" pitchFamily="18" charset="0"/>
              </a:rPr>
              <a:t>I 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ступень на нисходящем движении в До, Ре, Ми или ФА мажоре, вступая по показу дирижера!</a:t>
            </a:r>
          </a:p>
          <a:p>
            <a:endParaRPr lang="ru-RU" sz="165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 flipV="1">
            <a:off x="978808" y="586720"/>
            <a:ext cx="436418" cy="205881"/>
          </a:xfrm>
          <a:prstGeom prst="rect">
            <a:avLst/>
          </a:prstGeom>
          <a:solidFill>
            <a:srgbClr val="F559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06538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227807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" y="669051"/>
            <a:ext cx="138564" cy="48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350" dirty="0">
                <a:latin typeface="Arial" panose="020B0604020202020204" pitchFamily="34" charset="0"/>
              </a:rPr>
              <a:t/>
            </a:r>
            <a:br>
              <a:rPr lang="ru-RU" altLang="ru-RU" sz="1350" dirty="0">
                <a:latin typeface="Arial" panose="020B0604020202020204" pitchFamily="34" charset="0"/>
              </a:rPr>
            </a:br>
            <a:endParaRPr lang="ru-RU" altLang="ru-RU" sz="1350" dirty="0"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" y="87124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" y="87124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940410" y="-5465294"/>
            <a:ext cx="7101050" cy="1202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</a:t>
            </a: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r>
              <a:rPr lang="ru-RU" altLang="ru-RU" sz="1050" b="1" i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u="sng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ФАКУЛЬТЕТ МУЗЫКОВЕДЕНИЯ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u="sng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27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 истории НОТНОЙ ГРАМОТЫ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Ознакомьтесь с происхождением всемирной нотной грамоты!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28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МУЗЫКАЛЬНЫЕ ТЕРМИНЫ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Ответьте на вопросы теории музыки, которые спрятаны в чудесном цветке!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r>
              <a:rPr lang="ru-RU" alt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МУЛЬТИ-ПУЛЬТИ ГАММА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Пропойте по нотам гамму До мажор вверх и вниз, чисто интонируя!   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 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«ДО»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«ДО». Придумайте несколько своих вариантов!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«РЕ»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«РЕ». Придумайте несколько своих вариантов!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32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«МИ»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«МИ». Придумайте несколько своих вариантов!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33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«ФА»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«ФА». Придумайте несколько своих вариантов!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34 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«СОЛЬ»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«СОЛЬ». Придумайте несколько своих вариантов!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35 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«ЛЯ»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«ЛЯ». Придумайте несколько своих вариантов!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36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Нота «СИ»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Назовите слова, в которых «спряталась» нотка «СИ». Придумайте несколько своих вариантов!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050" b="1" i="1" dirty="0">
                <a:latin typeface="Georgia" panose="02040502050405020303" pitchFamily="18" charset="0"/>
              </a:rPr>
              <a:t>                   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37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u="sng" dirty="0">
                <a:solidFill>
                  <a:srgbClr val="0070C0"/>
                </a:solidFill>
                <a:latin typeface="Georgia" panose="02040502050405020303" pitchFamily="18" charset="0"/>
              </a:rPr>
              <a:t> ФАКУЛЬТЕТ ДИРИЖЕРСКИЙ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38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ВЕЛИКИЕ ДИРИЖЁРЫ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Познакомьтесь и назовите имена великих дирижеров!</a:t>
            </a: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39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ЮНЫЕ МАЭСТРО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Познакомьтесь с выступлением юного маэстро Эдуарда Юденича! </a:t>
            </a: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40 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Музыкальный размер 2/4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Познакомьтесь со схемой 2-х дольного музыкального размера. Дирижируйте польку!</a:t>
            </a: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41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Музыкальный размер ¾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Познакомьтесь со схемой 3-х дольного музыкального размера. Дирижируйте вальс!</a:t>
            </a:r>
          </a:p>
          <a:p>
            <a:r>
              <a:rPr lang="ru-RU" sz="1050" b="1" dirty="0">
                <a:solidFill>
                  <a:srgbClr val="FF0000"/>
                </a:solidFill>
                <a:latin typeface="Georgia" panose="02040502050405020303" pitchFamily="18" charset="0"/>
              </a:rPr>
              <a:t>42</a:t>
            </a:r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 </a:t>
            </a:r>
            <a:r>
              <a:rPr lang="ru-RU" sz="1050" b="1" i="1" dirty="0">
                <a:solidFill>
                  <a:srgbClr val="FF0000"/>
                </a:solidFill>
                <a:latin typeface="Georgia" panose="02040502050405020303" pitchFamily="18" charset="0"/>
              </a:rPr>
              <a:t>слайд</a:t>
            </a:r>
            <a:r>
              <a:rPr lang="ru-RU" sz="1050" b="1" dirty="0">
                <a:solidFill>
                  <a:srgbClr val="0070C0"/>
                </a:solidFill>
                <a:latin typeface="Georgia" panose="02040502050405020303" pitchFamily="18" charset="0"/>
              </a:rPr>
              <a:t> Музыкальный размер 4/4</a:t>
            </a:r>
            <a:endParaRPr 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r>
              <a:rPr 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Познакомьтесь со схемой 4-х дольного музыкального размера. Дирижируйте марш!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</a:rPr>
              <a:t>  </a:t>
            </a:r>
          </a:p>
        </p:txBody>
      </p:sp>
      <p:sp>
        <p:nvSpPr>
          <p:cNvPr id="19" name="Прямоугольник 18"/>
          <p:cNvSpPr/>
          <p:nvPr/>
        </p:nvSpPr>
        <p:spPr>
          <a:xfrm flipH="1" flipV="1">
            <a:off x="995461" y="546032"/>
            <a:ext cx="436418" cy="2058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350"/>
          </a:p>
        </p:txBody>
      </p:sp>
      <p:sp>
        <p:nvSpPr>
          <p:cNvPr id="20" name="Прямоугольник 19"/>
          <p:cNvSpPr/>
          <p:nvPr/>
        </p:nvSpPr>
        <p:spPr>
          <a:xfrm flipH="1" flipV="1">
            <a:off x="1071289" y="4231813"/>
            <a:ext cx="436418" cy="2058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413103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F:\ЛЕПБУК\примечания-нот-пре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385" b="7854"/>
          <a:stretch>
            <a:fillRect/>
          </a:stretch>
        </p:blipFill>
        <p:spPr bwMode="auto">
          <a:xfrm>
            <a:off x="-1" y="54173"/>
            <a:ext cx="9144001" cy="6749654"/>
          </a:xfrm>
          <a:prstGeom prst="rect">
            <a:avLst/>
          </a:prstGeom>
          <a:noFill/>
        </p:spPr>
      </p:pic>
      <p:pic>
        <p:nvPicPr>
          <p:cNvPr id="8" name="Picture 2" descr="F:\ЛЕПБУК\5780a3c480e12155ce7fb7b0.jpg"/>
          <p:cNvPicPr>
            <a:picLocks noChangeAspect="1" noChangeArrowheads="1"/>
          </p:cNvPicPr>
          <p:nvPr/>
        </p:nvPicPr>
        <p:blipFill>
          <a:blip r:embed="rId4" cstate="print"/>
          <a:srcRect l="1577" t="633"/>
          <a:stretch>
            <a:fillRect/>
          </a:stretch>
        </p:blipFill>
        <p:spPr bwMode="auto">
          <a:xfrm>
            <a:off x="228600" y="227807"/>
            <a:ext cx="7611035" cy="617478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21" name="Picture 3" descr="F:\ЛЕПБУК\Music-Wallpaper-AMO.jpg"/>
          <p:cNvPicPr>
            <a:picLocks noChangeAspect="1" noChangeArrowheads="1"/>
          </p:cNvPicPr>
          <p:nvPr/>
        </p:nvPicPr>
        <p:blipFill>
          <a:blip r:embed="rId5" cstate="print"/>
          <a:srcRect l="76306" t="376" r="879" b="637"/>
          <a:stretch>
            <a:fillRect/>
          </a:stretch>
        </p:blipFill>
        <p:spPr bwMode="auto">
          <a:xfrm rot="10800000">
            <a:off x="8107306" y="54173"/>
            <a:ext cx="1036702" cy="6749654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" y="87124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67460" y="409126"/>
            <a:ext cx="6590499" cy="572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43</a:t>
            </a:r>
            <a:r>
              <a:rPr lang="ru-RU" altLang="ru-RU" sz="105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u="sng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050" b="1" u="sng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ФАКУЛЬТЕТ ОРКЕСТРОВЫЙ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44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«Первобытная» легенда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Познакомьтесь с происхождением древних музыкальных инструментов. Перескажите легенду!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45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Ритмическая игра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Поиграйте с музыкальными инструментами, отстукивая на них ритмический рисунок текста, и  передавая их на последний фразе по кругу следующему игроку. Помните, что безударные слоги (короткие) в музыке называют </a:t>
            </a:r>
            <a:r>
              <a:rPr lang="ru-RU" altLang="ru-RU" sz="1050" dirty="0" err="1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ритмослогом</a:t>
            </a: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altLang="ru-RU" sz="1050" dirty="0" err="1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</a:t>
            </a: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 записывают короткими черточками, ударные слоги (длинные) в музыке называют </a:t>
            </a:r>
            <a:r>
              <a:rPr lang="ru-RU" altLang="ru-RU" sz="1050" dirty="0" err="1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ритмослогом</a:t>
            </a: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«та» и записывают длинными черточками, а паузы в музыке называют «се» и записывают кружками! 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46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Ритмическое лото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Подберите к каждому слову на картинке соответствующий ритмический рисунок данного слова. Озвучьте правильный ответ звучащими жестами (хлопками, щелчками, притопами)!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47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«Загадочные» сундучки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Отгадайте загадки. Повторите названия появившихся музыкальных инструментов и вспомните, к какой группе они относятся (клавишные, ударные, струнные смычковые, струнные щипковые, медные духовые, деревянные духовые)!  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48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УДАРНЫЕ инструменты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из предложенных только ударные инструменты и назовите их!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49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КЛАВИШНЫЕ инструменты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из предложенных только клавишные  инструменты и назовите их!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СТРУННЫЕ – СМЫЧКОВЫЕ инструменты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из предложенных только струнные - смычковые инструменты и назовите их!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51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СТРУННЫЕ – ЩИПКОВЫЕ инструменты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из предложенных только струнные – щипковые инструменты и назовите их!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52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i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ДУХОВЫЕ – МЕДНЫЕ инструменты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из предложенных только медные духовые инструменты и назовите их!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53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ДУХОВЫЕ – ДЕРЕВЯННЫЕ инструменты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Выберите из предложенных только деревянные духовые инструменты и назовите их!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50" b="1" i="1" dirty="0">
              <a:solidFill>
                <a:srgbClr val="0070C0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54 </a:t>
            </a:r>
            <a:r>
              <a:rPr lang="ru-RU" altLang="ru-RU" sz="1050" b="1" i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слайд</a:t>
            </a:r>
            <a:r>
              <a:rPr lang="ru-RU" altLang="ru-RU" sz="1050" b="1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Виды оркестров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50" dirty="0">
                <a:solidFill>
                  <a:srgbClr val="0070C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Прослушайте музыкальные фрагменты, соответствующие каждому виду оркестра. По звучанию и по изображению музыкальных инструментов определите название оркестра. Проверьте себя, кликнув мышкой на выбранное изображение.</a:t>
            </a:r>
            <a:endParaRPr lang="ru-RU" altLang="ru-RU" sz="1050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721" y="409125"/>
            <a:ext cx="460807" cy="254991"/>
          </a:xfrm>
          <a:prstGeom prst="rect">
            <a:avLst/>
          </a:prstGeom>
          <a:solidFill>
            <a:srgbClr val="69EB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97558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1253</Words>
  <Application>Microsoft Office PowerPoint</Application>
  <PresentationFormat>Экран (4:3)</PresentationFormat>
  <Paragraphs>401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Aharoni</vt:lpstr>
      <vt:lpstr>Arial</vt:lpstr>
      <vt:lpstr>Batang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                                                                                                                                </vt:lpstr>
      <vt:lpstr>                                                                                                                            4.Методическое назначение                            Мультимедийный ЛЭПБУК «Занимательная консерватория» представляет собой гиперссылочный электронный образовательный ресурс c аудио и  видео файлами.  Курс «Занимательной консерватории» разделён на 7 основных блоков (факультетов), которые на слайдах представлены в разном цвете (для самостоятельной ориентации дошкольников):              - факультет вокальный  (розовый)             - факультет музыковедения  (желтый)             - факультет дирижерский  (оранжевый)             - факультет оркестровый  (зелёный)             - факультет композиторский  (голубой)             - факультет синтеза искусств (синий)           - факультет музыкального экспериментирования                                                                                                                 (фиолетовый)   В процессе непосредственной образовательной деятельности, благодаря функции «гиперссылка», музыкальный руководитель может использовать  в различной последовательности материал представленных блоков, в зависимости от педагогических задач и от познавательных потребностей   детей. То есть, зайдя на один из семи факультетов «Занимательной консерватории», можно выбрать и открыть любой «кармашек» с игровым заданием или занимательной информацией из предоставленных данным факультетом по основному виду деятельности своего направления.                      </vt:lpstr>
      <vt:lpstr>      5.Адресность  Мультимедийный ЛЭПБУК «Занимательная консерватория» адресован детям старшего дошкольного возраста (6-7 лет) для обогащения основной и интегрируемых образовательных областей:    а) «Художественно-эстетическое развитие» (музыка) - совершенствовать музыкально - творческие способности  дошкольников в разных видах музыкальной деятельности. Развивать музыкальный слух: мелодический, ладовый, ритмический, тембровый. б) «Познавательное развитие» - расширять кругозор детей о музыкальных специальностях (вокалист, дирижер, музыкант оркестра, композитор),  о разных видах искусства (музыка, поэзия, живопись) и связях между ними. в) «Социально-коммуникативное развитие» - стимулировать положительную эмоциональную отзывчивость на продукт культуры и искусства, воспитывать уважение к окружающему миру.  г) «Речевое развитие» - развивать культуру диалогической речи,   декламировать результат собственного творчества, обогащать  словарный запас детей. д) «Физическое развитие» - укреплять общее физическое здоровье детей. Развивать дыхательный аппарат , а так же мелкую и крупную моторику.                                                                                                                                 </vt:lpstr>
      <vt:lpstr>                                                                                                                                </vt:lpstr>
      <vt:lpstr>                                                                                                                                </vt:lpstr>
      <vt:lpstr>                                    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                                Условные обозначения:                                                         - старт (щелчок мышкой);                                       - далее, следующий слайд;                                                - открыть дверцу с заданием;                                                                                          - вернуться к заданиям;                                                                                                 - показать все факультеты;                       - прослушать фонограмму;                               - задание выполнено.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RO</dc:creator>
  <cp:lastModifiedBy>RO</cp:lastModifiedBy>
  <cp:revision>5</cp:revision>
  <dcterms:created xsi:type="dcterms:W3CDTF">2019-10-14T11:35:48Z</dcterms:created>
  <dcterms:modified xsi:type="dcterms:W3CDTF">2019-10-17T07:14:15Z</dcterms:modified>
</cp:coreProperties>
</file>