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notesMasterIdLst>
    <p:notesMasterId r:id="rId39"/>
  </p:notesMasterIdLst>
  <p:sldIdLst>
    <p:sldId id="429" r:id="rId3"/>
    <p:sldId id="367" r:id="rId4"/>
    <p:sldId id="391" r:id="rId5"/>
    <p:sldId id="392" r:id="rId6"/>
    <p:sldId id="394" r:id="rId7"/>
    <p:sldId id="401" r:id="rId8"/>
    <p:sldId id="402" r:id="rId9"/>
    <p:sldId id="299" r:id="rId10"/>
    <p:sldId id="380" r:id="rId11"/>
    <p:sldId id="370" r:id="rId12"/>
    <p:sldId id="371" r:id="rId13"/>
    <p:sldId id="382" r:id="rId14"/>
    <p:sldId id="372" r:id="rId15"/>
    <p:sldId id="300" r:id="rId16"/>
    <p:sldId id="303" r:id="rId17"/>
    <p:sldId id="305" r:id="rId18"/>
    <p:sldId id="302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66" r:id="rId27"/>
    <p:sldId id="323" r:id="rId28"/>
    <p:sldId id="325" r:id="rId29"/>
    <p:sldId id="327" r:id="rId30"/>
    <p:sldId id="330" r:id="rId31"/>
    <p:sldId id="442" r:id="rId32"/>
    <p:sldId id="384" r:id="rId33"/>
    <p:sldId id="377" r:id="rId34"/>
    <p:sldId id="386" r:id="rId35"/>
    <p:sldId id="416" r:id="rId36"/>
    <p:sldId id="417" r:id="rId37"/>
    <p:sldId id="418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00CC"/>
    <a:srgbClr val="EC7B26"/>
    <a:srgbClr val="6EFC75"/>
    <a:srgbClr val="006600"/>
    <a:srgbClr val="003300"/>
    <a:srgbClr val="9A027D"/>
    <a:srgbClr val="CC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30" autoAdjust="0"/>
    <p:restoredTop sz="94710" autoAdjust="0"/>
  </p:normalViewPr>
  <p:slideViewPr>
    <p:cSldViewPr>
      <p:cViewPr varScale="1">
        <p:scale>
          <a:sx n="67" d="100"/>
          <a:sy n="67" d="100"/>
        </p:scale>
        <p:origin x="-3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1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9126512-5D04-42D2-BFDD-445FC081C259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A344377-6412-4B96-89B6-0942BDE61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98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24E949-E21F-414D-A034-77DDD0F179B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CF94E9-6D86-4C5A-AE14-8937DE22C05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D3A4D-1C80-41DA-B4E5-49674CEC7F94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1910E-CE81-417C-91AD-F6AD11D34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EFD8F-DF23-4026-ABC3-94D3C30E0592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CD8EB-1C95-4D40-A205-DACDD968AC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1E922-74AD-49D0-8144-8E9CF6D46528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2C7C1-8E80-4412-B443-279EEA067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77B65-C238-4392-A7FE-DF1FF34D8184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31E78-1ECC-4D5A-8AFB-89F67927A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97188-AE94-4055-9D5F-73FCA4B9BFF5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6DAB2-A205-44CD-AE2A-1398708D7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EF155-4B52-4BBA-BB69-654E8760CBEA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EED52-7D3B-4BC5-95DB-B541D7333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CB671-D03A-4560-A778-CA26217E9CC2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3E0CB-FFF6-4EAD-A044-34212FF74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F0711-1D54-4C6D-812B-1DE37D9D3413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1F35B-4729-411A-BA24-08D06C3A0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65BAD-67DF-4E45-9F81-E6E9CED4083C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D3F8E-49A7-4BE7-B30E-9466B3857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039A7-9452-4F59-9AE1-0884D1C118C5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4642B-47CB-4391-8E4C-CD503508E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7ACAC-535C-428B-920F-00F088AD434C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15A72-4149-42F9-A1BC-1C5A74DDD7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520DF-336C-4E7A-B5E6-302AFF6C345C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AAA3D-22DA-49F1-B4AD-E5F17B423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8EAD2-86BE-41EB-A44D-0DE889EA7661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5FEED-D876-4D57-8B3F-3371130FA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A4CD5-8003-4000-8CCE-301B9CF84446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3C806-53E1-42BE-A31D-D16C25AE2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BF772-A83E-4B61-AEC7-6908CD67EB7B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64FBE-46CA-40A2-9731-3BEEF0CB8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11D04-EAED-4954-B1EB-8ED388E8C9F8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ED18D-1BAE-4B39-8DC9-8C46FBC9E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F1ABC-8A3D-421D-A48F-FA52423B483C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CA32-8069-4A05-810F-AA118786B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7A8FF-4CF1-47EB-8A91-6B2B2C910B1D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26EF3-48E5-45B9-9F6F-DCB62E9D9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04404-7C0D-448A-B83C-F8B56E769B45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FC841-8F0F-4737-86C4-04699DE9E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B7E9-52E8-4027-ABF9-05C92D20E571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5BB84-301B-4068-8366-A23B698E4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3B52C-3BB0-4926-957E-55B4A8C7052D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40FB8-B1F5-40E6-BAD5-C3DC3775A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8AA74-A3FA-4EE1-B735-78677C5189CB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0856C-5E5C-4535-AFB4-12BA886C0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727043-173B-45CD-B9FB-BE5A847471EC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5AC200-4475-4355-BA01-66B4CE299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6F5930-FA4F-485C-824C-EC3A082BA633}" type="datetime1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6084D4-4650-4269-8383-F22D431A21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7.xml"/><Relationship Id="rId18" Type="http://schemas.openxmlformats.org/officeDocument/2006/relationships/slide" Target="slide16.xml"/><Relationship Id="rId26" Type="http://schemas.openxmlformats.org/officeDocument/2006/relationships/slide" Target="slide36.xml"/><Relationship Id="rId3" Type="http://schemas.openxmlformats.org/officeDocument/2006/relationships/slide" Target="slide4.xml"/><Relationship Id="rId21" Type="http://schemas.openxmlformats.org/officeDocument/2006/relationships/slide" Target="slide20.xml"/><Relationship Id="rId7" Type="http://schemas.openxmlformats.org/officeDocument/2006/relationships/slide" Target="slide9.xml"/><Relationship Id="rId12" Type="http://schemas.openxmlformats.org/officeDocument/2006/relationships/slide" Target="slide26.xml"/><Relationship Id="rId17" Type="http://schemas.openxmlformats.org/officeDocument/2006/relationships/slide" Target="slide15.xml"/><Relationship Id="rId25" Type="http://schemas.openxmlformats.org/officeDocument/2006/relationships/slide" Target="slide35.xml"/><Relationship Id="rId2" Type="http://schemas.openxmlformats.org/officeDocument/2006/relationships/slide" Target="slide3.xml"/><Relationship Id="rId16" Type="http://schemas.openxmlformats.org/officeDocument/2006/relationships/slide" Target="slide30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3.xml"/><Relationship Id="rId24" Type="http://schemas.openxmlformats.org/officeDocument/2006/relationships/slide" Target="slide34.xml"/><Relationship Id="rId5" Type="http://schemas.openxmlformats.org/officeDocument/2006/relationships/slide" Target="slide6.xml"/><Relationship Id="rId15" Type="http://schemas.openxmlformats.org/officeDocument/2006/relationships/slide" Target="slide29.xml"/><Relationship Id="rId23" Type="http://schemas.openxmlformats.org/officeDocument/2006/relationships/slide" Target="slide33.xml"/><Relationship Id="rId10" Type="http://schemas.openxmlformats.org/officeDocument/2006/relationships/slide" Target="slide12.xml"/><Relationship Id="rId19" Type="http://schemas.openxmlformats.org/officeDocument/2006/relationships/slide" Target="slide18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28.xml"/><Relationship Id="rId22" Type="http://schemas.openxmlformats.org/officeDocument/2006/relationships/slide" Target="slide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10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400" b="1" i="1" dirty="0" smtClean="0"/>
              <a:t>Авторы: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Кияева</a:t>
            </a:r>
            <a:r>
              <a:rPr lang="ru-RU" sz="2400" dirty="0" smtClean="0"/>
              <a:t> Елена Алексеевна, учитель  информатики, </a:t>
            </a:r>
            <a:br>
              <a:rPr lang="ru-RU" sz="2400" dirty="0" smtClean="0"/>
            </a:br>
            <a:r>
              <a:rPr lang="ru-RU" sz="2400" dirty="0" smtClean="0"/>
              <a:t>Петренко Галина Дмитриевна, </a:t>
            </a:r>
            <a:br>
              <a:rPr lang="ru-RU" sz="2400" dirty="0" smtClean="0"/>
            </a:br>
            <a:r>
              <a:rPr lang="ru-RU" sz="2400" dirty="0" err="1" smtClean="0"/>
              <a:t>Матюшева</a:t>
            </a:r>
            <a:r>
              <a:rPr lang="ru-RU" sz="2400" dirty="0" smtClean="0"/>
              <a:t> </a:t>
            </a:r>
            <a:r>
              <a:rPr lang="ru-RU" sz="2400" smtClean="0"/>
              <a:t>Вера Ивановн</a:t>
            </a:r>
            <a:r>
              <a:rPr lang="ru-RU" sz="2400" smtClean="0"/>
              <a:t>а</a:t>
            </a:r>
            <a:r>
              <a:rPr lang="ru-RU" sz="2400" dirty="0" smtClean="0"/>
              <a:t>, </a:t>
            </a:r>
            <a:br>
              <a:rPr lang="ru-RU" sz="2400" dirty="0" smtClean="0"/>
            </a:br>
            <a:r>
              <a:rPr lang="ru-RU" sz="2400" dirty="0" smtClean="0"/>
              <a:t>учителя математики МАОУ «СОШ № 24»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E6E34C-7C54-4A4D-80CA-6660986008B1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9691723">
            <a:off x="102145" y="2193889"/>
            <a:ext cx="7285832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cs typeface="+mn-cs"/>
              </a:rPr>
              <a:t>ШИРЕ КРУГ!</a:t>
            </a:r>
          </a:p>
        </p:txBody>
      </p:sp>
      <p:sp>
        <p:nvSpPr>
          <p:cNvPr id="7" name="Солнце 6"/>
          <p:cNvSpPr/>
          <p:nvPr/>
        </p:nvSpPr>
        <p:spPr>
          <a:xfrm>
            <a:off x="6804025" y="981075"/>
            <a:ext cx="1655763" cy="151130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олнце 7"/>
          <p:cNvSpPr/>
          <p:nvPr/>
        </p:nvSpPr>
        <p:spPr>
          <a:xfrm>
            <a:off x="4284663" y="3213100"/>
            <a:ext cx="1655762" cy="1512888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олнце 9"/>
          <p:cNvSpPr/>
          <p:nvPr/>
        </p:nvSpPr>
        <p:spPr>
          <a:xfrm>
            <a:off x="755650" y="404813"/>
            <a:ext cx="1655763" cy="151130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476250"/>
            <a:ext cx="8291512" cy="56499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altLang="ru-RU" smtClean="0"/>
          </a:p>
          <a:p>
            <a:pPr algn="ctr" eaLnBrk="1" hangingPunct="1">
              <a:buFont typeface="Arial" charset="0"/>
              <a:buNone/>
            </a:pPr>
            <a:r>
              <a:rPr lang="ru-RU" altLang="ru-RU" sz="3600" b="1" smtClean="0">
                <a:solidFill>
                  <a:srgbClr val="0000CC"/>
                </a:solidFill>
              </a:rPr>
              <a:t>  </a:t>
            </a:r>
            <a:r>
              <a:rPr lang="ru-RU" altLang="ru-RU" sz="3600" b="1" smtClean="0">
                <a:solidFill>
                  <a:srgbClr val="0000CC"/>
                </a:solidFill>
                <a:latin typeface="Comic Sans MS" pitchFamily="66" charset="0"/>
              </a:rPr>
              <a:t>1. </a:t>
            </a:r>
            <a:r>
              <a:rPr lang="ru-RU" altLang="ru-RU" sz="3600" i="1" smtClean="0"/>
              <a:t>Чему равно число, одна треть которого составляет 6? </a:t>
            </a:r>
            <a:endParaRPr lang="ru-RU" altLang="ru-RU" sz="3600" b="1" smtClean="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57250" y="4000500"/>
            <a:ext cx="75120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3200" b="1">
                <a:solidFill>
                  <a:srgbClr val="0000CC"/>
                </a:solidFill>
                <a:latin typeface="Comic Sans MS" pitchFamily="66" charset="0"/>
                <a:cs typeface="Times New Roman" pitchFamily="18" charset="0"/>
              </a:rPr>
              <a:t>2. </a:t>
            </a:r>
            <a:r>
              <a:rPr lang="ru-RU" altLang="ru-RU" sz="3200" i="1">
                <a:latin typeface="Calibri" pitchFamily="34" charset="0"/>
              </a:rPr>
              <a:t>Сколько надо сделать распилов, </a:t>
            </a:r>
          </a:p>
          <a:p>
            <a:pPr eaLnBrk="0" hangingPunct="0"/>
            <a:r>
              <a:rPr lang="ru-RU" altLang="ru-RU" sz="3200" i="1">
                <a:latin typeface="Calibri" pitchFamily="34" charset="0"/>
              </a:rPr>
              <a:t>чтобы бревно распилить на 10 частей? </a:t>
            </a:r>
            <a:endParaRPr lang="ru-RU" altLang="ru-RU" sz="3200" b="1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924300" y="5516563"/>
            <a:ext cx="469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4000" b="1">
                <a:solidFill>
                  <a:srgbClr val="FF0000"/>
                </a:solidFill>
                <a:cs typeface="Times New Roman" pitchFamily="18" charset="0"/>
              </a:rPr>
              <a:t>9</a:t>
            </a:r>
            <a:endParaRPr lang="ru-RU" altLang="ru-RU" sz="40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708400" y="2492375"/>
            <a:ext cx="696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3600" b="1">
                <a:solidFill>
                  <a:srgbClr val="FF0000"/>
                </a:solidFill>
                <a:cs typeface="Times New Roman" pitchFamily="18" charset="0"/>
              </a:rPr>
              <a:t>18</a:t>
            </a:r>
            <a:endParaRPr lang="ru-RU" altLang="ru-RU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611188" y="5661025"/>
            <a:ext cx="792162" cy="100806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476250"/>
            <a:ext cx="8497887" cy="56499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marL="742950" indent="-742950" algn="ctr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sz="3600" i="1" dirty="0" smtClean="0"/>
              <a:t>Сколько всего квадратов на рисунке ?</a:t>
            </a:r>
            <a:endParaRPr lang="ru-RU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43808" y="1700808"/>
            <a:ext cx="320795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067175" y="5516563"/>
            <a:ext cx="6985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3600" b="1">
                <a:solidFill>
                  <a:srgbClr val="FF0000"/>
                </a:solidFill>
                <a:cs typeface="Times New Roman" pitchFamily="18" charset="0"/>
              </a:rPr>
              <a:t>14</a:t>
            </a:r>
            <a:endParaRPr lang="ru-RU" altLang="ru-RU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539750" y="5805488"/>
            <a:ext cx="647700" cy="7921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27AD66-86AA-4389-B561-DD3AE11B742F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143000" y="714375"/>
            <a:ext cx="78581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3200" b="1">
                <a:latin typeface="Comic Sans MS" pitchFamily="66" charset="0"/>
                <a:cs typeface="Times New Roman" pitchFamily="18" charset="0"/>
              </a:rPr>
              <a:t>1.</a:t>
            </a:r>
            <a:r>
              <a:rPr lang="ru-RU" altLang="ru-RU" sz="3200" b="1">
                <a:solidFill>
                  <a:srgbClr val="0000CC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altLang="ru-RU" sz="3200" b="1">
                <a:latin typeface="Calibri" pitchFamily="34" charset="0"/>
              </a:rPr>
              <a:t>Как на Руси в </a:t>
            </a:r>
            <a:r>
              <a:rPr lang="en-US" altLang="ru-RU" sz="3200" b="1">
                <a:latin typeface="Calibri" pitchFamily="34" charset="0"/>
              </a:rPr>
              <a:t>XVIII </a:t>
            </a:r>
            <a:r>
              <a:rPr lang="ru-RU" altLang="ru-RU" sz="3200" b="1">
                <a:latin typeface="Calibri" pitchFamily="34" charset="0"/>
              </a:rPr>
              <a:t>веке называли нуль?</a:t>
            </a:r>
          </a:p>
          <a:p>
            <a:pPr eaLnBrk="0" hangingPunct="0"/>
            <a:endParaRPr lang="ru-RU" altLang="ru-RU" sz="3200" b="1">
              <a:solidFill>
                <a:srgbClr val="0000CC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143250" y="1714500"/>
            <a:ext cx="1573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FF0000"/>
                </a:solidFill>
                <a:cs typeface="Times New Roman" pitchFamily="18" charset="0"/>
              </a:rPr>
              <a:t>Цифра</a:t>
            </a:r>
            <a:endParaRPr lang="ru-RU" altLang="ru-RU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971550" y="2967038"/>
            <a:ext cx="74882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>
                <a:latin typeface="Calibri" pitchFamily="34" charset="0"/>
              </a:rPr>
              <a:t>2.   Как древние греки называли часть математики, в которой изучаются пропорции?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987675" y="5229225"/>
            <a:ext cx="1736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FF0000"/>
                </a:solidFill>
                <a:cs typeface="Times New Roman" pitchFamily="18" charset="0"/>
              </a:rPr>
              <a:t>Музыка</a:t>
            </a:r>
            <a:endParaRPr lang="ru-RU" altLang="ru-RU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611188" y="5876925"/>
            <a:ext cx="865187" cy="79216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713788" cy="1873250"/>
          </a:xfrm>
        </p:spPr>
        <p:txBody>
          <a:bodyPr rtlCol="0">
            <a:normAutofit fontScale="8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000" dirty="0" smtClean="0">
              <a:latin typeface="Comic Sans MS" pitchFamily="66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latin typeface="Comic Sans MS" pitchFamily="66" charset="0"/>
              </a:rPr>
              <a:t>1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. </a:t>
            </a:r>
            <a:r>
              <a:rPr lang="ru-RU" sz="4000" b="1" dirty="0" smtClean="0"/>
              <a:t>Что  в переводе  с греческого  языка означает </a:t>
            </a:r>
            <a:br>
              <a:rPr lang="ru-RU" sz="4000" b="1" dirty="0" smtClean="0"/>
            </a:br>
            <a:r>
              <a:rPr lang="ru-RU" sz="4000" b="1" dirty="0" smtClean="0"/>
              <a:t>слово «математика»?</a:t>
            </a:r>
            <a:endParaRPr lang="ru-RU" sz="4000" b="1" dirty="0" smtClean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348038" y="2420938"/>
            <a:ext cx="1854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eaLnBrk="0" hangingPunct="0"/>
            <a:r>
              <a:rPr lang="ru-RU" altLang="ru-RU" sz="2800" b="1">
                <a:solidFill>
                  <a:srgbClr val="FF0000"/>
                </a:solidFill>
                <a:cs typeface="Times New Roman" pitchFamily="18" charset="0"/>
              </a:rPr>
              <a:t>НАУКА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900113" y="3716338"/>
            <a:ext cx="770572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742950">
              <a:buFontTx/>
              <a:buAutoNum type="arabicPeriod" startAt="2"/>
            </a:pPr>
            <a:r>
              <a:rPr lang="ru-RU" altLang="ru-RU" sz="3200" b="1">
                <a:latin typeface="Calibri" pitchFamily="34" charset="0"/>
              </a:rPr>
              <a:t>Как</a:t>
            </a:r>
            <a:r>
              <a:rPr lang="ru-RU" altLang="ru-RU" sz="3600" b="1">
                <a:latin typeface="Calibri" pitchFamily="34" charset="0"/>
              </a:rPr>
              <a:t> в древней Руси называлось</a:t>
            </a:r>
          </a:p>
          <a:p>
            <a:pPr marL="742950" indent="-742950"/>
            <a:r>
              <a:rPr lang="ru-RU" altLang="ru-RU" sz="3600" b="1">
                <a:latin typeface="Calibri" pitchFamily="34" charset="0"/>
              </a:rPr>
              <a:t> число 100000</a:t>
            </a:r>
            <a:r>
              <a:rPr lang="ru-RU" altLang="ru-RU" b="1">
                <a:latin typeface="Calibri" pitchFamily="34" charset="0"/>
              </a:rPr>
              <a:t>?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76600" y="5661025"/>
            <a:ext cx="2136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eaLnBrk="0" hangingPunct="0"/>
            <a:r>
              <a:rPr lang="ru-RU" altLang="ru-RU" sz="2800" b="1">
                <a:solidFill>
                  <a:srgbClr val="FF0000"/>
                </a:solidFill>
                <a:cs typeface="Times New Roman" pitchFamily="18" charset="0"/>
              </a:rPr>
              <a:t>ЛЕГИОН</a:t>
            </a: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684213" y="5732463"/>
            <a:ext cx="792162" cy="7921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83D46-DCC2-4E55-B19F-8E534760544B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16387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14282" y="1714488"/>
            <a:ext cx="8715404" cy="2928958"/>
          </a:xfrm>
          <a:prstGeom prst="rect">
            <a:avLst/>
          </a:prstGeo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ngl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7100" b="1" dirty="0">
                <a:ln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cs typeface="+mn-cs"/>
              </a:rPr>
              <a:t>И то, и другое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7100" b="1" dirty="0">
                <a:ln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cs typeface="+mn-cs"/>
              </a:rPr>
              <a:t> – что это такое?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27088" y="5805488"/>
            <a:ext cx="720725" cy="6477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D674A9-AB2F-4A93-8CDD-79D355C669FC}" type="slidenum">
              <a:rPr lang="ru-RU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17411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395288" y="5949950"/>
            <a:ext cx="720725" cy="7191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4" name="Прямоугольник 3"/>
          <p:cNvSpPr>
            <a:spLocks noChangeArrowheads="1"/>
          </p:cNvSpPr>
          <p:nvPr/>
        </p:nvSpPr>
        <p:spPr bwMode="auto">
          <a:xfrm>
            <a:off x="539750" y="765175"/>
            <a:ext cx="85058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rgbClr val="FF0000"/>
                </a:solidFill>
                <a:latin typeface="Comic Sans MS" pitchFamily="66" charset="0"/>
              </a:rPr>
              <a:t>Исправление ошибок в тексте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916238" y="1700213"/>
            <a:ext cx="4114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000">
                <a:latin typeface="Comic Sans MS" pitchFamily="66" charset="0"/>
              </a:rPr>
              <a:t>Редактирование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852488" y="3141663"/>
            <a:ext cx="788035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>
                <a:solidFill>
                  <a:srgbClr val="FF0000"/>
                </a:solidFill>
                <a:latin typeface="Comic Sans MS" pitchFamily="66" charset="0"/>
              </a:rPr>
              <a:t>Оно есть как у файла, так и </a:t>
            </a:r>
          </a:p>
          <a:p>
            <a:pPr algn="ctr"/>
            <a:r>
              <a:rPr lang="ru-RU" altLang="ru-RU" sz="4000">
                <a:solidFill>
                  <a:srgbClr val="FF0000"/>
                </a:solidFill>
                <a:latin typeface="Comic Sans MS" pitchFamily="66" charset="0"/>
              </a:rPr>
              <a:t>у человека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067175" y="4979988"/>
            <a:ext cx="1204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000">
                <a:latin typeface="Comic Sans MS" pitchFamily="66" charset="0"/>
              </a:rPr>
              <a:t>Имя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786214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семейный, </a:t>
            </a:r>
          </a:p>
          <a:p>
            <a:pPr marL="1143000" indent="20638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военный, </a:t>
            </a:r>
          </a:p>
          <a:p>
            <a:pPr marL="1143000" indent="20638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файловый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BB0C0C-FA2B-449C-A501-E0792763AE7C}" type="slidenum">
              <a:rPr lang="ru-RU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1843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АРХИВ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87628" y="4967398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395288" y="5661025"/>
            <a:ext cx="647700" cy="9096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643338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eaLnBrk="1" fontAlgn="auto" hangingPunct="1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нота, и язык программирования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812EB8-1EA4-4616-B87A-69DB3CA7ECB9}" type="slidenum">
              <a:rPr lang="ru-RU"/>
              <a:pPr>
                <a:defRPr/>
              </a:pPr>
              <a:t>17</a:t>
            </a:fld>
            <a:endParaRPr lang="ru-RU" dirty="0"/>
          </a:p>
        </p:txBody>
      </p:sp>
      <p:pic>
        <p:nvPicPr>
          <p:cNvPr id="19460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СИ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133322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395288" y="5949950"/>
            <a:ext cx="576262" cy="6477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4.    В трапеции, и у памятника.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C2F04C-9AEE-46FD-AFFF-FE037B8DE983}" type="slidenum">
              <a:rPr lang="ru-RU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20484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основание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4687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611188" y="5805488"/>
            <a:ext cx="647700" cy="8636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9398848" cy="392909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нота, и язык программирования</a:t>
            </a:r>
          </a:p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в месте символом «+»</a:t>
            </a:r>
          </a:p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6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804987-572D-494D-ABAC-3B6644E58D74}" type="slidenum">
              <a:rPr lang="ru-RU"/>
              <a:pPr>
                <a:defRPr/>
              </a:pPr>
              <a:t>19</a:t>
            </a:fld>
            <a:endParaRPr lang="ru-RU" dirty="0"/>
          </a:p>
        </p:txBody>
      </p:sp>
      <p:pic>
        <p:nvPicPr>
          <p:cNvPr id="21508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си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619672" y="508518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539750" y="5949950"/>
            <a:ext cx="647700" cy="7191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AEB923-37FC-43DB-9AAE-045C9C363B5B}" type="slidenum">
              <a:rPr lang="ru-RU"/>
              <a:pPr>
                <a:defRPr/>
              </a:pPr>
              <a:t>2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750" y="1484313"/>
          <a:ext cx="7907337" cy="33337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9394"/>
                <a:gridCol w="951266"/>
                <a:gridCol w="928724"/>
                <a:gridCol w="992651"/>
                <a:gridCol w="992651"/>
                <a:gridCol w="992651"/>
              </a:tblGrid>
              <a:tr h="59301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00CC"/>
                          </a:solidFill>
                        </a:rPr>
                        <a:t>ШИРЕ КРУГ</a:t>
                      </a:r>
                      <a:endParaRPr lang="ru-RU" sz="1800" b="1" dirty="0">
                        <a:solidFill>
                          <a:srgbClr val="0000CC"/>
                        </a:solidFill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2" action="ppaction://hlinksldjump"/>
                        </a:rPr>
                        <a:t>10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3" action="ppaction://hlinksldjump"/>
                        </a:rPr>
                        <a:t>20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4" action="ppaction://hlinksldjump"/>
                        </a:rPr>
                        <a:t>30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5" action="ppaction://hlinksldjump"/>
                        </a:rPr>
                        <a:t>40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6" action="ppaction://hlinksldjump"/>
                        </a:rPr>
                        <a:t>50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301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6600"/>
                          </a:solidFill>
                        </a:rPr>
                        <a:t>САМОЕ, САМОЕ,</a:t>
                      </a:r>
                      <a:r>
                        <a:rPr lang="ru-RU" sz="1800" b="1" baseline="0" dirty="0" smtClean="0">
                          <a:solidFill>
                            <a:srgbClr val="006600"/>
                          </a:solidFill>
                        </a:rPr>
                        <a:t> САМОЕ</a:t>
                      </a:r>
                      <a:r>
                        <a:rPr lang="en-US" sz="1800" b="1" baseline="0" dirty="0" smtClean="0">
                          <a:solidFill>
                            <a:srgbClr val="006600"/>
                          </a:solidFill>
                        </a:rPr>
                        <a:t>…..</a:t>
                      </a:r>
                      <a:endParaRPr lang="ru-RU" sz="1800" b="1" dirty="0">
                        <a:solidFill>
                          <a:srgbClr val="006600"/>
                        </a:solidFill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7" action="ppaction://hlinksldjump"/>
                        </a:rPr>
                        <a:t>10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8" action="ppaction://hlinksldjump"/>
                        </a:rPr>
                        <a:t>20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9" action="ppaction://hlinksldjump"/>
                        </a:rPr>
                        <a:t>30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0" action="ppaction://hlinksldjump"/>
                        </a:rPr>
                        <a:t>40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1" action="ppaction://hlinksldjump"/>
                        </a:rPr>
                        <a:t>50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145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CC00FF"/>
                          </a:solidFill>
                        </a:rPr>
                        <a:t>ПУТЕШЕСТВИЕ В ЗАЗЕРКАЛЬЕ</a:t>
                      </a:r>
                    </a:p>
                    <a:p>
                      <a:pPr algn="ctr"/>
                      <a:endParaRPr lang="ru-RU" sz="1800" b="1" dirty="0">
                        <a:solidFill>
                          <a:srgbClr val="CC00FF"/>
                        </a:solidFill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2" action="ppaction://hlinksldjump"/>
                        </a:rPr>
                        <a:t>10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3" action="ppaction://hlinksldjump"/>
                        </a:rPr>
                        <a:t>20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4" action="ppaction://hlinksldjump"/>
                        </a:rPr>
                        <a:t>30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5" action="ppaction://hlinksldjump"/>
                        </a:rPr>
                        <a:t>40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6" action="ppaction://hlinksldjump"/>
                        </a:rPr>
                        <a:t>50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016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И  ТО , И ДРУГОЕ - ЧТО ЭТО ТАКОЕ…… 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7" action="ppaction://hlinksldjump"/>
                        </a:rPr>
                        <a:t>10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8" action="ppaction://hlinksldjump"/>
                        </a:rPr>
                        <a:t>20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19" action="ppaction://hlinksldjump"/>
                        </a:rPr>
                        <a:t>30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20" action="ppaction://hlinksldjump"/>
                        </a:rPr>
                        <a:t>40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21" action="ppaction://hlinksldjump"/>
                        </a:rPr>
                        <a:t>50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301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НАДО  ЖЕ!!!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22" action="ppaction://hlinksldjump"/>
                        </a:rPr>
                        <a:t>10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23" action="ppaction://hlinksldjump"/>
                        </a:rPr>
                        <a:t>20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24" action="ppaction://hlinksldjump"/>
                        </a:rPr>
                        <a:t>30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25" action="ppaction://hlinksldjump"/>
                        </a:rPr>
                        <a:t>40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hlinkClick r:id="rId26" action="ppaction://hlinksldjump"/>
                        </a:rPr>
                        <a:t>50</a:t>
                      </a:r>
                      <a:endParaRPr lang="ru-RU" sz="1800" dirty="0"/>
                    </a:p>
                  </a:txBody>
                  <a:tcPr marL="91443" marR="91443" marT="45726" marB="45726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6.   И город в Англии, </a:t>
            </a:r>
          </a:p>
          <a:p>
            <a:pPr marL="1143000" indent="17463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разговорное название жесткого диска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24DCC2-34B1-472B-8C85-0188C1D801E1}" type="slidenum">
              <a:rPr lang="ru-RU"/>
              <a:pPr>
                <a:defRPr/>
              </a:pPr>
              <a:t>20</a:t>
            </a:fld>
            <a:endParaRPr lang="ru-RU" dirty="0"/>
          </a:p>
        </p:txBody>
      </p:sp>
      <p:pic>
        <p:nvPicPr>
          <p:cNvPr id="22532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винчестер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47664" y="508518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395288" y="5805488"/>
            <a:ext cx="576262" cy="7921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7.    И медицинская, и в компьютерной программе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75FD9F-3347-4161-AFDB-1CB230162F5D}" type="slidenum">
              <a:rPr lang="ru-RU"/>
              <a:pPr>
                <a:defRPr/>
              </a:pPr>
              <a:t>21</a:t>
            </a:fld>
            <a:endParaRPr lang="ru-RU" dirty="0"/>
          </a:p>
        </p:txBody>
      </p:sp>
      <p:pic>
        <p:nvPicPr>
          <p:cNvPr id="2355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процедура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47664" y="508518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395288" y="5805488"/>
            <a:ext cx="720725" cy="7921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8.  И  искусственное русло, наполненное водой, и  линия связи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FB34B1-EDFB-47F9-88BD-FAA40B83FBBE}" type="slidenum">
              <a:rPr lang="ru-RU"/>
              <a:pPr>
                <a:defRPr/>
              </a:pPr>
              <a:t>22</a:t>
            </a:fld>
            <a:endParaRPr lang="ru-RU" dirty="0"/>
          </a:p>
        </p:txBody>
      </p:sp>
      <p:pic>
        <p:nvPicPr>
          <p:cNvPr id="24580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канал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47664" y="508518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323850" y="5876925"/>
            <a:ext cx="719138" cy="7651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352928" cy="392909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2857500" lvl="4" indent="-114300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человек – информатик, и программа.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3A025-6092-40E4-9887-FEBC92463403}" type="slidenum">
              <a:rPr lang="ru-RU"/>
              <a:pPr>
                <a:defRPr/>
              </a:pPr>
              <a:t>23</a:t>
            </a:fld>
            <a:endParaRPr lang="ru-RU" dirty="0"/>
          </a:p>
        </p:txBody>
      </p:sp>
      <p:pic>
        <p:nvPicPr>
          <p:cNvPr id="25604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Касперский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323850" y="5876925"/>
            <a:ext cx="719138" cy="79216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1475656" y="508518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15404" cy="3929090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10.И движение ногой при ходьбе, и величина изменения  параметра цикла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60CCBD-2A04-4D83-89BE-FD4901115E90}" type="slidenum">
              <a:rPr lang="ru-RU"/>
              <a:pPr>
                <a:defRPr/>
              </a:pPr>
              <a:t>24</a:t>
            </a:fld>
            <a:endParaRPr lang="ru-RU" dirty="0"/>
          </a:p>
        </p:txBody>
      </p:sp>
      <p:pic>
        <p:nvPicPr>
          <p:cNvPr id="26628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5072063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6" descr="mishia-2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200" y="5072063"/>
            <a:ext cx="1193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шаг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475656" y="508518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468313" y="6021388"/>
            <a:ext cx="790575" cy="6477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AD275-B5F7-4CE8-94C8-8FAF5E679549}" type="slidenum">
              <a:rPr lang="ru-RU"/>
              <a:pPr>
                <a:defRPr/>
              </a:pPr>
              <a:t>25</a:t>
            </a:fld>
            <a:endParaRPr lang="ru-RU"/>
          </a:p>
        </p:txBody>
      </p:sp>
      <p:pic>
        <p:nvPicPr>
          <p:cNvPr id="3" name="Рисунок 2" descr="cheer0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3000396" cy="2857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heer0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643570" y="3857628"/>
            <a:ext cx="3214710" cy="2786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19476453">
            <a:off x="1867287" y="2337256"/>
            <a:ext cx="6163943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5400" b="1" dirty="0">
                <a:ln>
                  <a:prstDash val="solid"/>
                </a:ln>
                <a:solidFill>
                  <a:srgbClr val="9A027D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cs typeface="+mn-cs"/>
              </a:rPr>
              <a:t>Путешествие зазеркалье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323850" y="5805488"/>
            <a:ext cx="863600" cy="936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343071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Анаграммы</a:t>
            </a:r>
            <a:r>
              <a:rPr lang="ru-RU" sz="3600" b="1" dirty="0" smtClean="0"/>
              <a:t> </a:t>
            </a:r>
            <a:r>
              <a:rPr lang="ru-RU" sz="3600" dirty="0" smtClean="0"/>
              <a:t>- это головоломки, в которых переставляются буквы в словах. </a:t>
            </a:r>
            <a:endParaRPr lang="ru-RU" sz="6000" dirty="0" smtClean="0"/>
          </a:p>
          <a:p>
            <a:pPr marL="1143000" indent="174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79B94-7F1F-421A-BA43-A69D846969CE}" type="slidenum">
              <a:rPr lang="ru-RU"/>
              <a:pPr>
                <a:defRPr/>
              </a:pPr>
              <a:t>26</a:t>
            </a:fld>
            <a:endParaRPr lang="ru-RU" dirty="0"/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285720" y="285729"/>
            <a:ext cx="8229600" cy="1271063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>
                <a:latin typeface="+mn-lt"/>
                <a:cs typeface="+mn-cs"/>
              </a:rPr>
              <a:t>Анаграммы</a:t>
            </a:r>
            <a:r>
              <a:rPr lang="ru-RU" sz="3600" b="1" dirty="0">
                <a:latin typeface="+mn-lt"/>
                <a:cs typeface="+mn-cs"/>
              </a:rPr>
              <a:t> </a:t>
            </a:r>
            <a:r>
              <a:rPr lang="ru-RU" sz="3600" dirty="0">
                <a:latin typeface="+mn-lt"/>
                <a:cs typeface="+mn-cs"/>
              </a:rPr>
              <a:t>- это головоломки, в которых переставляются буквы в словах.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err="1">
                <a:latin typeface="+mn-lt"/>
                <a:cs typeface="+mn-cs"/>
              </a:rPr>
              <a:t>авираклату</a:t>
            </a:r>
            <a:endParaRPr lang="ru-RU" sz="6000" dirty="0"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6000" dirty="0"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err="1">
                <a:latin typeface="+mn-lt"/>
                <a:cs typeface="+mn-cs"/>
              </a:rPr>
              <a:t>Тернпри</a:t>
            </a:r>
            <a:endParaRPr lang="ru-RU" sz="6000" dirty="0"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>
                <a:latin typeface="+mn-lt"/>
                <a:cs typeface="+mn-cs"/>
              </a:rPr>
              <a:t> </a:t>
            </a:r>
            <a:r>
              <a:rPr lang="ru-RU" sz="6000" dirty="0" err="1">
                <a:latin typeface="+mn-lt"/>
                <a:cs typeface="+mn-cs"/>
              </a:rPr>
              <a:t>укбноту</a:t>
            </a:r>
            <a:endParaRPr lang="ru-RU" sz="6000" dirty="0">
              <a:latin typeface="+mn-lt"/>
              <a:cs typeface="+mn-cs"/>
            </a:endParaRPr>
          </a:p>
          <a:p>
            <a:pPr marL="1143000" indent="17463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5438775" y="1779588"/>
            <a:ext cx="3816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tabLst>
                <a:tab pos="457200" algn="l"/>
              </a:tabLst>
            </a:pP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Клавиатура</a:t>
            </a:r>
            <a:endParaRPr lang="ru-RU" altLang="ru-RU" sz="4000" b="1">
              <a:solidFill>
                <a:srgbClr val="FF0000"/>
              </a:solidFill>
            </a:endParaRPr>
          </a:p>
        </p:txBody>
      </p:sp>
      <p:sp>
        <p:nvSpPr>
          <p:cNvPr id="28678" name="Rectangle 2"/>
          <p:cNvSpPr>
            <a:spLocks noChangeArrowheads="1"/>
          </p:cNvSpPr>
          <p:nvPr/>
        </p:nvSpPr>
        <p:spPr bwMode="auto">
          <a:xfrm>
            <a:off x="106363" y="2487613"/>
            <a:ext cx="4321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tabLst>
                <a:tab pos="457200" algn="l"/>
              </a:tabLst>
            </a:pPr>
            <a:r>
              <a:rPr lang="ru-RU" altLang="ru-RU" sz="6000">
                <a:latin typeface="Calibri" pitchFamily="34" charset="0"/>
                <a:cs typeface="Times New Roman" pitchFamily="18" charset="0"/>
              </a:rPr>
              <a:t>торнимо</a:t>
            </a:r>
            <a:endParaRPr lang="ru-RU" altLang="ru-RU" sz="6000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649913" y="2843213"/>
            <a:ext cx="3816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tabLst>
                <a:tab pos="457200" algn="l"/>
              </a:tabLst>
            </a:pP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Монитор</a:t>
            </a:r>
            <a:endParaRPr lang="ru-RU" altLang="ru-RU" sz="4000" b="1">
              <a:solidFill>
                <a:srgbClr val="FF0000"/>
              </a:solidFill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468313" y="5805488"/>
            <a:ext cx="863600" cy="10525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297363" y="2133600"/>
            <a:ext cx="1584325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644900" y="3141663"/>
            <a:ext cx="1871663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573463" y="4365625"/>
            <a:ext cx="2016125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563938" y="5445125"/>
            <a:ext cx="1952625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88038" y="4048125"/>
            <a:ext cx="2519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 b="1">
                <a:solidFill>
                  <a:srgbClr val="FF0000"/>
                </a:solidFill>
              </a:rPr>
              <a:t>Принтер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65813" y="5153025"/>
            <a:ext cx="24495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 b="1">
                <a:solidFill>
                  <a:srgbClr val="FF0000"/>
                </a:solidFill>
              </a:rPr>
              <a:t>Ноутбук</a:t>
            </a:r>
          </a:p>
        </p:txBody>
      </p:sp>
      <p:pic>
        <p:nvPicPr>
          <p:cNvPr id="2868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3988" y="5645150"/>
            <a:ext cx="1481137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A2573F-93E8-4A0A-8B9A-AA14A624899A}" type="slidenum">
              <a:rPr lang="ru-RU"/>
              <a:pPr>
                <a:defRPr/>
              </a:pPr>
              <a:t>27</a:t>
            </a:fld>
            <a:endParaRPr lang="ru-RU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79388" y="333375"/>
            <a:ext cx="86772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/>
              <a:t>1.    Вычислительное средство у древних греков и римлян похожее на счеты      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051050" y="2276475"/>
            <a:ext cx="3816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tabLst>
                <a:tab pos="457200" algn="l"/>
              </a:tabLst>
            </a:pP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абак</a:t>
            </a:r>
            <a:endParaRPr lang="ru-RU" altLang="ru-RU" sz="4000" b="1">
              <a:solidFill>
                <a:srgbClr val="FF0000"/>
              </a:solidFill>
            </a:endParaRPr>
          </a:p>
        </p:txBody>
      </p:sp>
      <p:pic>
        <p:nvPicPr>
          <p:cNvPr id="15" name="Рисунок 6" descr="s3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524328" y="5301208"/>
            <a:ext cx="14811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539552" y="2996952"/>
            <a:ext cx="8496944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2.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 В черном ящике находится устройство временного хранения информации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763713" y="5589588"/>
            <a:ext cx="4365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>
                <a:solidFill>
                  <a:srgbClr val="FF0000"/>
                </a:solidFill>
                <a:latin typeface="Calibri" pitchFamily="34" charset="0"/>
              </a:rPr>
              <a:t>Оперативная память</a:t>
            </a: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250825" y="5876925"/>
            <a:ext cx="792163" cy="9810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88640"/>
            <a:ext cx="6696744" cy="1944216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   1.И семейный, </a:t>
            </a:r>
          </a:p>
          <a:p>
            <a:pPr marL="1143000" indent="20638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военный, </a:t>
            </a:r>
          </a:p>
          <a:p>
            <a:pPr marL="1143000" indent="20638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файловый</a:t>
            </a:r>
          </a:p>
          <a:p>
            <a:pPr marL="1143000" indent="174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A4370-B7AB-4F30-9CBF-37854687FA54}" type="slidenum">
              <a:rPr lang="ru-RU"/>
              <a:pPr>
                <a:defRPr/>
              </a:pPr>
              <a:t>28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564904"/>
            <a:ext cx="662473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Архив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899592" y="2564904"/>
            <a:ext cx="6696744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3573016"/>
            <a:ext cx="8136904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43000" indent="-11430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onotype Corsiva" pitchFamily="66" charset="0"/>
                <a:cs typeface="+mn-cs"/>
              </a:rPr>
              <a:t>2.Коллективные счеты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5517232"/>
            <a:ext cx="73570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Персональный компьютер</a:t>
            </a:r>
          </a:p>
        </p:txBody>
      </p:sp>
      <p:sp>
        <p:nvSpPr>
          <p:cNvPr id="11" name="TextBox 10">
            <a:hlinkClick r:id="" action="ppaction://noaction" highlightClick="1"/>
          </p:cNvPr>
          <p:cNvSpPr txBox="1"/>
          <p:nvPr/>
        </p:nvSpPr>
        <p:spPr>
          <a:xfrm>
            <a:off x="1187624" y="5733256"/>
            <a:ext cx="763284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323850" y="5949950"/>
            <a:ext cx="719138" cy="9080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1600" y="188913"/>
            <a:ext cx="1481138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0"/>
            <a:ext cx="7056784" cy="2276872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onotype Corsiva" pitchFamily="66" charset="0"/>
              </a:rPr>
              <a:t>1. Где находится процессор</a:t>
            </a:r>
          </a:p>
          <a:p>
            <a:pPr marL="1143000" indent="174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FAB72-50F7-4AF1-8D54-984BC7CFB213}" type="slidenum">
              <a:rPr lang="ru-RU"/>
              <a:pPr>
                <a:defRPr/>
              </a:pPr>
              <a:t>29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492896"/>
            <a:ext cx="692948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Материнская плата</a:t>
            </a: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827584" y="2492896"/>
            <a:ext cx="692948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861048"/>
            <a:ext cx="59939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71600" indent="-1371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onotype Corsiva" pitchFamily="66" charset="0"/>
                <a:cs typeface="+mn-cs"/>
              </a:rPr>
              <a:t>2.Одеяло для кошки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5445224"/>
            <a:ext cx="66963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Коврик для мышки</a:t>
            </a:r>
          </a:p>
        </p:txBody>
      </p:sp>
      <p:sp>
        <p:nvSpPr>
          <p:cNvPr id="11" name="TextBox 10">
            <a:hlinkClick r:id="" action="ppaction://noaction" highlightClick="1"/>
          </p:cNvPr>
          <p:cNvSpPr txBox="1"/>
          <p:nvPr/>
        </p:nvSpPr>
        <p:spPr>
          <a:xfrm>
            <a:off x="1331640" y="5517232"/>
            <a:ext cx="692948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323850" y="5949950"/>
            <a:ext cx="719138" cy="7191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88" y="188913"/>
            <a:ext cx="1481137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право 12">
            <a:hlinkClick r:id="rId2" action="ppaction://hlinksldjump"/>
          </p:cNvPr>
          <p:cNvSpPr/>
          <p:nvPr/>
        </p:nvSpPr>
        <p:spPr>
          <a:xfrm>
            <a:off x="8027988" y="6092825"/>
            <a:ext cx="576262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3" name="border" descr="моде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981075"/>
            <a:ext cx="84423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779838" y="5661025"/>
            <a:ext cx="18716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>
                <a:latin typeface="Calibri" pitchFamily="34" charset="0"/>
              </a:rPr>
              <a:t> Модем 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539750" y="6021388"/>
            <a:ext cx="792163" cy="6477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C7BEF6-87A8-42D0-B41E-55606608E2BC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539750" y="6021388"/>
            <a:ext cx="576263" cy="6477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772" name="Прямоугольник 1"/>
          <p:cNvSpPr>
            <a:spLocks noChangeArrowheads="1"/>
          </p:cNvSpPr>
          <p:nvPr/>
        </p:nvSpPr>
        <p:spPr bwMode="auto">
          <a:xfrm>
            <a:off x="571500" y="1136650"/>
            <a:ext cx="17827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/>
              <a:t>Рокурс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356225" y="1149350"/>
            <a:ext cx="1819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>
                <a:solidFill>
                  <a:srgbClr val="FF0000"/>
                </a:solidFill>
              </a:rPr>
              <a:t>Курсор</a:t>
            </a:r>
          </a:p>
        </p:txBody>
      </p:sp>
      <p:sp>
        <p:nvSpPr>
          <p:cNvPr id="32774" name="Прямоугольник 7"/>
          <p:cNvSpPr>
            <a:spLocks noChangeArrowheads="1"/>
          </p:cNvSpPr>
          <p:nvPr/>
        </p:nvSpPr>
        <p:spPr bwMode="auto">
          <a:xfrm>
            <a:off x="574675" y="2324100"/>
            <a:ext cx="20812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/>
              <a:t>Фигарак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356225" y="2314575"/>
            <a:ext cx="21415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>
                <a:solidFill>
                  <a:srgbClr val="FF0000"/>
                </a:solidFill>
              </a:rPr>
              <a:t>Графика</a:t>
            </a:r>
          </a:p>
        </p:txBody>
      </p:sp>
      <p:sp>
        <p:nvSpPr>
          <p:cNvPr id="32776" name="Прямоугольник 9"/>
          <p:cNvSpPr>
            <a:spLocks noChangeArrowheads="1"/>
          </p:cNvSpPr>
          <p:nvPr/>
        </p:nvSpPr>
        <p:spPr bwMode="auto">
          <a:xfrm>
            <a:off x="587375" y="3575050"/>
            <a:ext cx="243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/>
              <a:t>Скойджит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965825" y="3575050"/>
            <a:ext cx="2390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>
                <a:solidFill>
                  <a:srgbClr val="FF0000"/>
                </a:solidFill>
              </a:rPr>
              <a:t>Джойстик</a:t>
            </a:r>
          </a:p>
        </p:txBody>
      </p:sp>
      <p:sp>
        <p:nvSpPr>
          <p:cNvPr id="32778" name="Прямоугольник 11"/>
          <p:cNvSpPr>
            <a:spLocks noChangeArrowheads="1"/>
          </p:cNvSpPr>
          <p:nvPr/>
        </p:nvSpPr>
        <p:spPr bwMode="auto">
          <a:xfrm>
            <a:off x="595313" y="4581525"/>
            <a:ext cx="12811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/>
              <a:t>Тайб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5548313" y="4586288"/>
            <a:ext cx="1282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>
                <a:solidFill>
                  <a:srgbClr val="FF0000"/>
                </a:solidFill>
              </a:rPr>
              <a:t>Байт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339975" y="1460500"/>
            <a:ext cx="2879725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32774" idx="3"/>
          </p:cNvCxnSpPr>
          <p:nvPr/>
        </p:nvCxnSpPr>
        <p:spPr>
          <a:xfrm>
            <a:off x="2655888" y="2646363"/>
            <a:ext cx="2420937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025775" y="3898900"/>
            <a:ext cx="2673350" cy="1588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908175" y="4908550"/>
            <a:ext cx="3448050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8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6825" y="115888"/>
            <a:ext cx="1481138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AA114A-7C3F-4A75-B98B-FA546935AB76}" type="slidenum">
              <a:rPr lang="ru-RU"/>
              <a:pPr>
                <a:defRPr/>
              </a:pPr>
              <a:t>31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15436" y="2967335"/>
            <a:ext cx="371313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НАДО ЖЕ!!!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395288" y="5732463"/>
            <a:ext cx="1008062" cy="865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476250"/>
            <a:ext cx="8291512" cy="56499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altLang="ru-RU" sz="4000" smtClean="0"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4000" smtClean="0"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4000" b="1" smtClean="0">
                <a:solidFill>
                  <a:srgbClr val="0000CC"/>
                </a:solidFill>
                <a:latin typeface="Comic Sans MS" pitchFamily="66" charset="0"/>
              </a:rPr>
              <a:t>Кто должен употреблять больше белков: учитель или ученик? Почему?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ru-RU" sz="4000" smtClean="0"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4000" b="1" smtClean="0">
                <a:solidFill>
                  <a:srgbClr val="FF0000"/>
                </a:solidFill>
                <a:latin typeface="Comic Sans MS" pitchFamily="66" charset="0"/>
              </a:rPr>
              <a:t>ученик, потому что он растёт активно до 20 лет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468313" y="5661025"/>
            <a:ext cx="719137" cy="100806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476250"/>
            <a:ext cx="8291512" cy="56499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altLang="ru-RU" sz="4000" smtClean="0"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4000" b="1" smtClean="0"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altLang="ru-RU" sz="4000" b="1" smtClean="0"/>
              <a:t>Как переводится с английского языка </a:t>
            </a:r>
            <a:r>
              <a:rPr lang="en-US" altLang="ru-RU" sz="4000" b="1" smtClean="0"/>
              <a:t>Microsoft</a:t>
            </a:r>
            <a:r>
              <a:rPr lang="ru-RU" altLang="ru-RU" sz="4000" b="1" smtClean="0"/>
              <a:t>?</a:t>
            </a:r>
            <a:endParaRPr lang="ru-RU" altLang="ru-RU" sz="4000" b="1" smtClean="0"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4000" smtClean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771775" y="4292600"/>
            <a:ext cx="3246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000" b="1">
                <a:solidFill>
                  <a:srgbClr val="C00000"/>
                </a:solidFill>
                <a:latin typeface="Calibri" pitchFamily="34" charset="0"/>
              </a:rPr>
              <a:t>Мелко мягко.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539750" y="5589588"/>
            <a:ext cx="647700" cy="10080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BC90AA-CB86-4AC2-9C70-1108EF986426}" type="slidenum">
              <a:rPr lang="ru-RU"/>
              <a:pPr>
                <a:defRPr/>
              </a:pPr>
              <a:t>34</a:t>
            </a:fld>
            <a:endParaRPr lang="ru-RU"/>
          </a:p>
        </p:txBody>
      </p:sp>
      <p:sp>
        <p:nvSpPr>
          <p:cNvPr id="36867" name="Прямоугольник 2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altLang="ru-RU" b="1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323850" y="6021388"/>
            <a:ext cx="647700" cy="7207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869" name="Прямоугольник 9"/>
          <p:cNvSpPr>
            <a:spLocks noChangeArrowheads="1"/>
          </p:cNvSpPr>
          <p:nvPr/>
        </p:nvSpPr>
        <p:spPr bwMode="auto">
          <a:xfrm>
            <a:off x="1979613" y="549275"/>
            <a:ext cx="567848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4400" b="1">
                <a:solidFill>
                  <a:srgbClr val="0000CC"/>
                </a:solidFill>
              </a:rPr>
              <a:t>Животное, которое </a:t>
            </a:r>
          </a:p>
          <a:p>
            <a:pPr algn="ctr"/>
            <a:r>
              <a:rPr lang="ru-RU" altLang="ru-RU" sz="4400" b="1">
                <a:solidFill>
                  <a:srgbClr val="0000CC"/>
                </a:solidFill>
              </a:rPr>
              <a:t>никогда не спит. 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941763" y="3244850"/>
            <a:ext cx="17605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000" b="1">
                <a:solidFill>
                  <a:srgbClr val="006600"/>
                </a:solidFill>
              </a:rPr>
              <a:t>(акула)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C1CB6-FF5D-482E-93E2-77AD89B1C2EA}" type="slidenum">
              <a:rPr lang="ru-RU"/>
              <a:pPr>
                <a:defRPr/>
              </a:pPr>
              <a:t>35</a:t>
            </a:fld>
            <a:endParaRPr lang="ru-RU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395288" y="5732463"/>
            <a:ext cx="792162" cy="936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3" y="1268413"/>
            <a:ext cx="8828087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628775"/>
            <a:ext cx="8272462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83DA82-7669-4ED0-A805-68A5FEF52823}" type="slidenum">
              <a:rPr lang="ru-RU"/>
              <a:pPr>
                <a:defRPr/>
              </a:pPr>
              <a:t>36</a:t>
            </a:fld>
            <a:endParaRPr lang="ru-RU"/>
          </a:p>
        </p:txBody>
      </p:sp>
      <p:sp>
        <p:nvSpPr>
          <p:cNvPr id="38915" name="Прямоугольник 2"/>
          <p:cNvSpPr>
            <a:spLocks noChangeArrowheads="1"/>
          </p:cNvSpPr>
          <p:nvPr/>
        </p:nvSpPr>
        <p:spPr bwMode="auto">
          <a:xfrm>
            <a:off x="1285875" y="1285875"/>
            <a:ext cx="62865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>
                <a:solidFill>
                  <a:srgbClr val="0000CC"/>
                </a:solidFill>
                <a:latin typeface="Comic Sans MS" pitchFamily="66" charset="0"/>
              </a:rPr>
              <a:t>Она может отыскивать других животных того же вида на расстоянии до 10 км</a:t>
            </a:r>
          </a:p>
          <a:p>
            <a:pPr algn="ctr"/>
            <a:endParaRPr lang="ru-RU" altLang="ru-RU">
              <a:latin typeface="Comic Sans MS" pitchFamily="66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606800" y="4429125"/>
            <a:ext cx="1541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2800" b="1">
                <a:solidFill>
                  <a:srgbClr val="FF0000"/>
                </a:solidFill>
                <a:latin typeface="Comic Sans MS" pitchFamily="66" charset="0"/>
              </a:rPr>
              <a:t>бабочка</a:t>
            </a:r>
            <a:endParaRPr lang="ru-RU" altLang="ru-RU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468313" y="5445125"/>
            <a:ext cx="790575" cy="100806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право 12">
            <a:hlinkClick r:id="rId2" action="ppaction://hlinksldjump"/>
          </p:cNvPr>
          <p:cNvSpPr/>
          <p:nvPr/>
        </p:nvSpPr>
        <p:spPr>
          <a:xfrm>
            <a:off x="8027988" y="6092825"/>
            <a:ext cx="576262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7" name="border" descr="клавиш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549275"/>
            <a:ext cx="76644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132138" y="4941888"/>
            <a:ext cx="25923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>
                <a:latin typeface="Calibri" pitchFamily="34" charset="0"/>
              </a:rPr>
              <a:t>Клавиатура 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27088" y="5732463"/>
            <a:ext cx="792162" cy="865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право 12">
            <a:hlinkClick r:id="rId2" action="ppaction://hlinksldjump"/>
          </p:cNvPr>
          <p:cNvSpPr/>
          <p:nvPr/>
        </p:nvSpPr>
        <p:spPr>
          <a:xfrm>
            <a:off x="8027988" y="6092825"/>
            <a:ext cx="576262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1" name="border" descr="программис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88913"/>
            <a:ext cx="795655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492500" y="5013325"/>
            <a:ext cx="3121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000">
                <a:latin typeface="Calibri" pitchFamily="34" charset="0"/>
              </a:rPr>
              <a:t>Программист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684213" y="5732463"/>
            <a:ext cx="792162" cy="865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право 12">
            <a:hlinkClick r:id="rId2" action="ppaction://hlinksldjump"/>
          </p:cNvPr>
          <p:cNvSpPr/>
          <p:nvPr/>
        </p:nvSpPr>
        <p:spPr>
          <a:xfrm>
            <a:off x="8027988" y="6092825"/>
            <a:ext cx="576262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195" name="border" descr="накопите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33375"/>
            <a:ext cx="807243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492500" y="5084763"/>
            <a:ext cx="2484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>
                <a:latin typeface="Calibri" pitchFamily="34" charset="0"/>
              </a:rPr>
              <a:t>Накопитель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611188" y="5805488"/>
            <a:ext cx="865187" cy="7921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трелка вправо 13">
            <a:hlinkClick r:id="rId2" action="ppaction://hlinksldjump"/>
          </p:cNvPr>
          <p:cNvSpPr/>
          <p:nvPr/>
        </p:nvSpPr>
        <p:spPr>
          <a:xfrm>
            <a:off x="8027988" y="6092825"/>
            <a:ext cx="576262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19" name="Рисунок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765175"/>
            <a:ext cx="804068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492500" y="5084763"/>
            <a:ext cx="2378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>
                <a:latin typeface="Calibri" pitchFamily="34" charset="0"/>
              </a:rPr>
              <a:t>Проводник</a:t>
            </a: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611188" y="5876925"/>
            <a:ext cx="792162" cy="7207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066406-FEAB-4C1B-981D-FB79C760633C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3" name="Рисунок 2" descr="cheer0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7166"/>
            <a:ext cx="3143240" cy="350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heer0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857884" y="2928934"/>
            <a:ext cx="3286116" cy="3571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5" name="Прямоугольник 4"/>
          <p:cNvSpPr>
            <a:spLocks noChangeArrowheads="1"/>
          </p:cNvSpPr>
          <p:nvPr/>
        </p:nvSpPr>
        <p:spPr bwMode="auto">
          <a:xfrm rot="-2067111">
            <a:off x="946150" y="2125663"/>
            <a:ext cx="815498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000" b="1">
                <a:solidFill>
                  <a:srgbClr val="CC00FF"/>
                </a:solidFill>
                <a:latin typeface="Calibri" pitchFamily="34" charset="0"/>
              </a:rPr>
              <a:t>САМОЕ, САМОЕ, САМОЕ…..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27088" y="5805488"/>
            <a:ext cx="865187" cy="8636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117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idx="1"/>
          </p:nvPr>
        </p:nvSpPr>
        <p:spPr>
          <a:xfrm>
            <a:off x="323850" y="188913"/>
            <a:ext cx="8291513" cy="1727200"/>
          </a:xfrm>
        </p:spPr>
        <p:txBody>
          <a:bodyPr rtlCol="0">
            <a:normAutofit fontScale="77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000" dirty="0" smtClean="0">
              <a:latin typeface="Comic Sans MS" pitchFamily="66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latin typeface="Comic Sans MS" pitchFamily="66" charset="0"/>
              </a:rPr>
              <a:t>1.</a:t>
            </a:r>
            <a:r>
              <a:rPr lang="ru-RU" sz="4000" dirty="0" smtClean="0">
                <a:solidFill>
                  <a:srgbClr val="0000CC"/>
                </a:solidFill>
                <a:latin typeface="Comic Sans MS" pitchFamily="66" charset="0"/>
              </a:rPr>
              <a:t>           </a:t>
            </a:r>
            <a:r>
              <a:rPr lang="ru-RU" sz="4700" i="1" dirty="0" smtClean="0"/>
              <a:t>Если в прямоугольнике один угол срезать, сколько будет углов? </a:t>
            </a:r>
            <a:endParaRPr lang="ru-RU" sz="4700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000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000" dirty="0" smtClean="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924300" y="2205038"/>
            <a:ext cx="382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0000CC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68313" y="3429000"/>
            <a:ext cx="84248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i="1">
                <a:latin typeface="Calibri" pitchFamily="34" charset="0"/>
              </a:rPr>
              <a:t>2.    У девочки было целое яблоко, 2 половинки и 4 четвертинки. Сколько яблок было у девочки? </a:t>
            </a:r>
            <a:endParaRPr lang="ru-RU" altLang="ru-RU" sz="4000">
              <a:latin typeface="Calibri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924300" y="5732463"/>
            <a:ext cx="382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0000CC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468313" y="6021388"/>
            <a:ext cx="719137" cy="7207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build="p"/>
      <p:bldP spid="6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1900</TotalTime>
  <Words>461</Words>
  <Application>Microsoft Office PowerPoint</Application>
  <PresentationFormat>Экран (4:3)</PresentationFormat>
  <Paragraphs>172</Paragraphs>
  <Slides>36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logrus</dc:creator>
  <cp:lastModifiedBy>Ксюша</cp:lastModifiedBy>
  <cp:revision>170</cp:revision>
  <dcterms:created xsi:type="dcterms:W3CDTF">2010-11-17T18:40:01Z</dcterms:created>
  <dcterms:modified xsi:type="dcterms:W3CDTF">2019-10-15T16:43:39Z</dcterms:modified>
</cp:coreProperties>
</file>