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7" r:id="rId3"/>
    <p:sldId id="300" r:id="rId4"/>
    <p:sldId id="260" r:id="rId5"/>
    <p:sldId id="314" r:id="rId6"/>
    <p:sldId id="257" r:id="rId7"/>
    <p:sldId id="261" r:id="rId8"/>
    <p:sldId id="278" r:id="rId9"/>
    <p:sldId id="302" r:id="rId10"/>
    <p:sldId id="262" r:id="rId11"/>
    <p:sldId id="277" r:id="rId12"/>
    <p:sldId id="301" r:id="rId13"/>
    <p:sldId id="303" r:id="rId14"/>
    <p:sldId id="281" r:id="rId15"/>
    <p:sldId id="304" r:id="rId16"/>
    <p:sldId id="305" r:id="rId17"/>
    <p:sldId id="306" r:id="rId18"/>
    <p:sldId id="307" r:id="rId19"/>
    <p:sldId id="282" r:id="rId20"/>
    <p:sldId id="316" r:id="rId21"/>
    <p:sldId id="284" r:id="rId22"/>
    <p:sldId id="285" r:id="rId23"/>
    <p:sldId id="320" r:id="rId24"/>
    <p:sldId id="283" r:id="rId25"/>
    <p:sldId id="317" r:id="rId26"/>
    <p:sldId id="318" r:id="rId27"/>
    <p:sldId id="263" r:id="rId28"/>
    <p:sldId id="264" r:id="rId29"/>
    <p:sldId id="290" r:id="rId30"/>
    <p:sldId id="286" r:id="rId31"/>
    <p:sldId id="287" r:id="rId32"/>
    <p:sldId id="288" r:id="rId33"/>
    <p:sldId id="322" r:id="rId34"/>
    <p:sldId id="325" r:id="rId35"/>
    <p:sldId id="326" r:id="rId36"/>
    <p:sldId id="309" r:id="rId37"/>
    <p:sldId id="265" r:id="rId38"/>
    <p:sldId id="321" r:id="rId39"/>
    <p:sldId id="323" r:id="rId40"/>
    <p:sldId id="324" r:id="rId41"/>
    <p:sldId id="310" r:id="rId42"/>
    <p:sldId id="311" r:id="rId43"/>
    <p:sldId id="312" r:id="rId44"/>
    <p:sldId id="313" r:id="rId45"/>
    <p:sldId id="289" r:id="rId46"/>
    <p:sldId id="296" r:id="rId47"/>
    <p:sldId id="294" r:id="rId48"/>
    <p:sldId id="291" r:id="rId49"/>
    <p:sldId id="292" r:id="rId50"/>
    <p:sldId id="258" r:id="rId51"/>
    <p:sldId id="268" r:id="rId52"/>
    <p:sldId id="295" r:id="rId53"/>
    <p:sldId id="279" r:id="rId54"/>
    <p:sldId id="276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0.23</c:v>
                </c:pt>
                <c:pt idx="1">
                  <c:v>0.6500000000000008</c:v>
                </c:pt>
                <c:pt idx="2">
                  <c:v>0.12000000000000002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0.42</c:v>
                </c:pt>
                <c:pt idx="1">
                  <c:v>0.54</c:v>
                </c:pt>
                <c:pt idx="2">
                  <c:v>0.04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nasledie27.ru/uploads/posts/2016-03/1456969121_vechnyy-ogon.jpg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g"/><Relationship Id="rId4" Type="http://schemas.openxmlformats.org/officeDocument/2006/relationships/image" Target="../media/image76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gif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atic.panoramio.com/photos/large/395179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48679"/>
            <a:ext cx="8784976" cy="2556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kern="1800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Опыт </a:t>
            </a:r>
            <a:r>
              <a:rPr lang="ru-RU" sz="3200" b="1" kern="18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работы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kern="18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Тема: Воспитание патриотических чувств и любви к родному городу, краю, семье у детей дошкольного возраста. 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</a:t>
            </a:r>
            <a:endParaRPr lang="ru-RU" sz="2400" dirty="0">
              <a:solidFill>
                <a:srgbClr val="C0000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0246" y="3933056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Слышишь песенку ручья?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Это - Родина твоя!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Слышишь трели соловья?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Это – Родина твоя!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матери твоей,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Звон дождей и шум ветвей,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И в лесу смородина – </a:t>
            </a: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Это тоже Родина!  </a:t>
            </a:r>
            <a:endParaRPr lang="ru-RU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8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6/06/29/191406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43974"/>
            <a:ext cx="4496572" cy="442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4/01/18/716797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88" y="217803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playcast.ru/uploads/2014/01/18/716797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988" y="352586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cast.ru/uploads/2014/01/18/716797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2913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playcast.ru/uploads/2014/01/18/716797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1" y="428851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playcast.ru/uploads/2014/01/18/716797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034" y="191683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8708" y="1156498"/>
            <a:ext cx="49557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гражданских чувств, чувства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любви, уважения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гордости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родному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городу, краю,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Родине, к семье.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дошкольников к истории и культуре родного города Хабаровска, местным достопримечательностям.</a:t>
            </a:r>
          </a:p>
        </p:txBody>
      </p:sp>
      <p:pic>
        <p:nvPicPr>
          <p:cNvPr id="1040" name="Picture 16" descr="http://www.playcast.ru/uploads/2017/11/02/2379975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3288"/>
            <a:ext cx="9032534" cy="78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http://www.playcast.ru/uploads/2017/11/02/2379975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2" y="332656"/>
            <a:ext cx="8866366" cy="77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6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847" y="864916"/>
            <a:ext cx="855610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восприятия сведений об историческом прошлом 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культурном облике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родного города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Осуществлять ознакомление дошкольников с историческим, культурным, географическим,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-экологическим своеобразием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родного края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бережное отношение к городу, его достопримечательностям,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культурным ценностям, природе;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связную речь детей; обогащать и активизировать словарь детей, учить свободно мыслить, фантазировать;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чувство гордости за своих земляков, эмоционально-ценностное отношение к округу, стране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активному вовлечению родителей в совместную деятельность с ребенком в условиях семьи и ДОУ.</a:t>
            </a: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-Обеспечить предметно-развивающую среду по знакомству детей с родным городом.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4" name="Picture 6" descr="https://otvet.imgsmail.ru/download/u_5c3bb5f17d86b2d84591aeccc900f455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661" y="5292039"/>
            <a:ext cx="4138093" cy="147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://img0.liveinternet.ru/images/attach/c/4/122/931/122931390_oie_28162829ATFoJW7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1" y="6121759"/>
            <a:ext cx="476250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img0.liveinternet.ru/images/attach/c/4/122/931/122931390_oie_28162829ATFoJW7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22" y="6095132"/>
            <a:ext cx="476250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img0.liveinternet.ru/images/attach/c/4/122/931/122931390_oie_28162829ATFoJW7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8" y="188640"/>
            <a:ext cx="476250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://img0.liveinternet.ru/images/attach/c/4/122/931/122931390_oie_28162829ATFoJW7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988" y="242244"/>
            <a:ext cx="476250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6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ÐÐ°ÑÑÐ¸Ð½ÐºÐ¸ Ð¿Ð¾ Ð·Ð°Ð¿ÑÐ¾ÑÑ Ð°Ð½Ð¸Ð¼Ð¸ÑÐ¾Ð²Ð°Ð½Ð½ÑÐµ Ð´ÐµÑÐ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4852025"/>
            <a:ext cx="1728192" cy="170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ÐÐ°ÑÑÐ¸Ð½ÐºÐ¸ Ð¿Ð¾ Ð·Ð°Ð¿ÑÐ¾ÑÑ Ð°Ð½Ð¸Ð¼Ð¸ÑÐ¾Ð²Ð°Ð½Ð½ÑÐµ Ð²Ð¾ÑÐ¿Ð¸ÑÐ°ÑÐµÐ»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9781"/>
            <a:ext cx="1385470" cy="129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025" y="332656"/>
            <a:ext cx="1334734" cy="122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16618"/>
            <a:ext cx="3109386" cy="187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1\Desktop\Дети картинка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52025"/>
            <a:ext cx="2304256" cy="171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088" y="5319448"/>
            <a:ext cx="2016224" cy="153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1403647" y="1196752"/>
            <a:ext cx="6862685" cy="1848774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itchFamily="49" charset="0"/>
              <a:buChar char="o"/>
            </a:pPr>
            <a:r>
              <a:rPr lang="ru-RU" dirty="0" smtClean="0"/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 возрасте от 5-7 лет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Воспитатели группы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Музыкальный руководитель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Инструктор по физической культуре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Родители воспитанников</a:t>
            </a:r>
          </a:p>
          <a:p>
            <a:pPr>
              <a:buFont typeface="Courier New" pitchFamily="49" charset="0"/>
              <a:buChar char="o"/>
            </a:pPr>
            <a:endParaRPr lang="ru-RU" dirty="0" smtClean="0"/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15660" y="332656"/>
            <a:ext cx="7239000" cy="742087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vert="horz" lIns="45720" tIns="0" rIns="45720" bIns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endParaRPr kumimoji="0" lang="ru-RU" sz="3200" b="1" i="0" u="none" strike="noStrike" kern="1200" cap="all" spc="0" normalizeH="0" baseline="0" noProof="0" dirty="0">
              <a:ln w="500">
                <a:solidFill>
                  <a:srgbClr val="B13F9A">
                    <a:shade val="20000"/>
                    <a:satMod val="120000"/>
                  </a:srgbClr>
                </a:solidFill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30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9591" y="25121"/>
            <a:ext cx="707289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Планируемые результаты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778325"/>
              </p:ext>
            </p:extLst>
          </p:nvPr>
        </p:nvGraphicFramePr>
        <p:xfrm>
          <a:off x="323529" y="692696"/>
          <a:ext cx="8640959" cy="5846440"/>
        </p:xfrm>
        <a:graphic>
          <a:graphicData uri="http://schemas.openxmlformats.org/drawingml/2006/table">
            <a:tbl>
              <a:tblPr/>
              <a:tblGrid>
                <a:gridCol w="3528392"/>
                <a:gridCol w="2016223"/>
                <a:gridCol w="3096344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Дети</a:t>
                      </a: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Воспитатели</a:t>
                      </a: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Родители</a:t>
                      </a: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2857">
                <a:tc>
                  <a:txBody>
                    <a:bodyPr/>
                    <a:lstStyle/>
                    <a:p>
                      <a:pPr lvl="0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--Расширение знаний об истории родного города, ответственное отношение к общественно-значимым местам города, достопримечательностям.</a:t>
                      </a:r>
                    </a:p>
                    <a:p>
                      <a:pPr lvl="0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Развитие инициативы, активности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любознательности при освещении данной темы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lvl="0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Развитие связной речи, обогащение словаря (ребёнок-экскурсовод-проведение экскурсий в уголке по краеведению, мини-музея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города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).</a:t>
                      </a:r>
                    </a:p>
                    <a:p>
                      <a:pPr lvl="0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Формирование заботливого отношения к родному городу,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бережного отношения к  природе родного края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5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Разработка конспектов НОД, бесед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5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15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сбор практического материала по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направлению: природа родного края, достопримечательности города</a:t>
                      </a:r>
                      <a:r>
                        <a:rPr lang="ru-RU" sz="15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500" b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составление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перспективного плана работы по теме;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каталога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дидактических,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развивающих игр</a:t>
                      </a:r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 папки-передвижки о Хабаровске 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и Хабаровском крае, стихи, музыка,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песни, видеофильмы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 о родном крае, методическая копилка консультаций для родителей, воспитателей</a:t>
                      </a:r>
                      <a:endParaRPr lang="ru-RU" sz="15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повышение интереса к работе ДОУ;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активное участие в конкурсах, родительских собраниях</a:t>
                      </a:r>
                      <a:r>
                        <a:rPr lang="ru-RU" sz="1600" b="0" i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; совместных мероприятиях;</a:t>
                      </a:r>
                      <a:endParaRPr lang="ru-RU" sz="1600" b="0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укрепление взаимоотношений между детьми и родителями, между родителями и ДОУ, самореализация, повышение родительской компетентности по данной проблеме, участие семьи в учебно-воспитательном процессе.</a:t>
                      </a:r>
                    </a:p>
                    <a:p>
                      <a:pPr lvl="0"/>
                      <a:r>
                        <a:rPr lang="ru-RU" sz="160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Помощь в проведении экскурсий и целевых прогулок.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465" marR="584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78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677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964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Малая Родина каждого человека – это, </a:t>
            </a:r>
            <a:r>
              <a:rPr lang="ru-RU" sz="2400" dirty="0" smtClean="0">
                <a:solidFill>
                  <a:schemeClr val="tx2"/>
                </a:solidFill>
              </a:rPr>
              <a:t>прежде всего, его </a:t>
            </a:r>
            <a:r>
              <a:rPr lang="ru-RU" sz="2400" dirty="0" smtClean="0">
                <a:solidFill>
                  <a:srgbClr val="FFC000"/>
                </a:solidFill>
              </a:rPr>
              <a:t>семья, дом, детский сад, природа, </a:t>
            </a:r>
            <a:r>
              <a:rPr lang="ru-RU" sz="2400" dirty="0" smtClean="0">
                <a:solidFill>
                  <a:schemeClr val="tx2"/>
                </a:solidFill>
              </a:rPr>
              <a:t>которая его окружает, </a:t>
            </a:r>
            <a:r>
              <a:rPr lang="ru-RU" sz="2400" dirty="0" smtClean="0">
                <a:solidFill>
                  <a:srgbClr val="FFC000"/>
                </a:solidFill>
              </a:rPr>
              <a:t>культурные и исторические центры, </a:t>
            </a:r>
            <a:r>
              <a:rPr lang="ru-RU" sz="2400" dirty="0" smtClean="0">
                <a:solidFill>
                  <a:schemeClr val="accent1"/>
                </a:solidFill>
              </a:rPr>
              <a:t>улицы, известные люди,</a:t>
            </a:r>
          </a:p>
          <a:p>
            <a:r>
              <a:rPr lang="ru-RU" sz="2400" dirty="0">
                <a:solidFill>
                  <a:srgbClr val="FFC000"/>
                </a:solidFill>
              </a:rPr>
              <a:t>к</a:t>
            </a:r>
            <a:r>
              <a:rPr lang="ru-RU" sz="2400" dirty="0" smtClean="0">
                <a:solidFill>
                  <a:srgbClr val="FFC000"/>
                </a:solidFill>
              </a:rPr>
              <a:t>оторыми гордятся горожане. </a:t>
            </a:r>
            <a:r>
              <a:rPr lang="ru-RU" sz="2400" dirty="0" smtClean="0">
                <a:solidFill>
                  <a:schemeClr val="tx2"/>
                </a:solidFill>
              </a:rPr>
              <a:t>Но беседы и мониторинги </a:t>
            </a:r>
            <a:r>
              <a:rPr lang="ru-RU" sz="2400" dirty="0" smtClean="0">
                <a:solidFill>
                  <a:srgbClr val="FFC000"/>
                </a:solidFill>
              </a:rPr>
              <a:t>показывают, что знания детей </a:t>
            </a:r>
            <a:r>
              <a:rPr lang="ru-RU" sz="2400" dirty="0" smtClean="0">
                <a:solidFill>
                  <a:schemeClr val="tx2"/>
                </a:solidFill>
              </a:rPr>
              <a:t>в этой области недостаточны </a:t>
            </a:r>
            <a:r>
              <a:rPr lang="ru-RU" sz="2400" dirty="0" smtClean="0">
                <a:solidFill>
                  <a:srgbClr val="FFC000"/>
                </a:solidFill>
              </a:rPr>
              <a:t>и поверхностны. 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92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57200" y="571488"/>
            <a:ext cx="7242048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320040" marR="0" lvl="0" indent="-32004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01053726"/>
              </p:ext>
            </p:extLst>
          </p:nvPr>
        </p:nvGraphicFramePr>
        <p:xfrm>
          <a:off x="1259632" y="2060848"/>
          <a:ext cx="6143668" cy="4300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576" y="665934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диагностика на проверку знаний у детей о Хабаровском крае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45028" y="445122"/>
            <a:ext cx="8472518" cy="21431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Дети: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интерес к изучению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истории родного города, края, природе, семье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самостоятельность и творческая активность, гражданская позиция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связная речь, обогащается словарь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Проявляются нравственно-патриотические чувства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3068960"/>
            <a:ext cx="7239000" cy="1857388"/>
          </a:xfrm>
          <a:prstGeom prst="rect">
            <a:avLst/>
          </a:prstGeom>
        </p:spPr>
        <p:txBody>
          <a:bodyPr/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Педагоги: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конспекты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НОД, бесед, консультаций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Собрана картотека практического материала 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перспективный план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0130" y="4926348"/>
            <a:ext cx="7239000" cy="1643074"/>
          </a:xfrm>
          <a:prstGeom prst="rect">
            <a:avLst/>
          </a:prstGeom>
        </p:spPr>
        <p:txBody>
          <a:bodyPr/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Родители: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интереса к работе ДОУ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в выставках, собраниях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Tx/>
              <a:buChar char="-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помощи в проведении экскурсий, прогулок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21429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 формированию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357166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результатов проекта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83568" y="1609416"/>
            <a:ext cx="7239000" cy="1891022"/>
          </a:xfrm>
          <a:prstGeom prst="rect">
            <a:avLst/>
          </a:prstGeom>
        </p:spPr>
        <p:txBody>
          <a:bodyPr/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Размещение презентации на сайте учреждения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Выступление на городском  методическом объединении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Выступление с опытом работы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 педагогическом совете ДОУ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Публикация на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интернет-ресурсах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Дошколёнок.ру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маам.ру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педагогическая копилка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57166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источники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72480" y="944230"/>
            <a:ext cx="7859216" cy="57971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marR="0" lvl="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endParaRPr kumimoji="0" lang="ru-RU" sz="7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начал экологической культуры </a:t>
            </a:r>
          </a:p>
          <a:p>
            <a:pPr marL="45720" marR="0" lvl="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через ознакомление с природой </a:t>
            </a:r>
          </a:p>
          <a:p>
            <a:pPr marL="45720" marR="0" lvl="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Дальнего Востока. Составили: Чистякова З.М., </a:t>
            </a:r>
          </a:p>
          <a:p>
            <a:pPr marL="45720" marR="0" lvl="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Орищенко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Н.Г.,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Клинкова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И.А.,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Негина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О.М.</a:t>
            </a:r>
          </a:p>
          <a:p>
            <a:pPr marL="45720" marR="0" lvl="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tabLst/>
              <a:defRPr/>
            </a:pP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Деркунская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В. Воспитание гражданской позиции старших дошкольников /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Деркунская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// Ребенок в детском саду. – 2010. – № 4.</a:t>
            </a:r>
          </a:p>
          <a:p>
            <a:pPr marL="388620" marR="0" lvl="0" indent="-342900" algn="l" defTabSz="914400" rtl="0" eaLnBrk="1" fontAlgn="auto" latinLnBrk="0" hangingPunct="1">
              <a:lnSpc>
                <a:spcPct val="100000"/>
              </a:lnSpc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Якушева Т.А. Воспитание гражданско-патриотических чувств 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ребенка старшего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дошкольного возраста / Т.А. Якушева // Дошкольная педагогика.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2006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№ 6.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Courier New" pitchFamily="49" charset="0"/>
              <a:buChar char="o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Воротынцева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О. Как научить детей любить Родину / О.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Воротынцева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ositime.ru/wp-content/uploads/2013/09/021-800x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9498" y="548680"/>
            <a:ext cx="70614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детской деятельности: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познавательно-исследовательская;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коммуникативная;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игровая;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двигательная;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изобразительная;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восприятие художественной литературы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20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22" y="260648"/>
            <a:ext cx="3064942" cy="2298706"/>
          </a:xfrm>
          <a:prstGeom prst="rect">
            <a:avLst/>
          </a:prstGeom>
        </p:spPr>
      </p:pic>
      <p:pic>
        <p:nvPicPr>
          <p:cNvPr id="6" name="Рисунок 5" descr="D:\image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908" y="2507687"/>
            <a:ext cx="5004556" cy="3945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3068960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наш город Хабаровск родной-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Сердцам бесконечно ты дорог.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стал нашей жизнью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гордой судьбой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дивный и солнечный город!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Колодин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308260" y="291383"/>
            <a:ext cx="5832648" cy="14700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91628" y="291383"/>
            <a:ext cx="55625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воспитатель Назаренко Л.А.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г. Хабаровска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 № 145»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 старший дошкольный</a:t>
            </a:r>
          </a:p>
        </p:txBody>
      </p:sp>
    </p:spTree>
    <p:extLst>
      <p:ext uri="{BB962C8B-B14F-4D97-AF65-F5344CB8AC3E}">
        <p14:creationId xmlns:p14="http://schemas.microsoft.com/office/powerpoint/2010/main" val="21521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785794"/>
            <a:ext cx="89644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Этапы реализации проекта: </a:t>
            </a:r>
          </a:p>
          <a:p>
            <a:endParaRPr lang="ru-RU" sz="1000" dirty="0"/>
          </a:p>
          <a:p>
            <a:pPr marL="457200" indent="-457200">
              <a:buAutoNum type="arabicPeriod"/>
            </a:pPr>
            <a:r>
              <a:rPr lang="ru-RU" sz="2400" dirty="0" smtClean="0"/>
              <a:t>Подготовительный </a:t>
            </a:r>
          </a:p>
          <a:p>
            <a:endParaRPr lang="ru-RU" sz="2400" dirty="0"/>
          </a:p>
          <a:p>
            <a:r>
              <a:rPr lang="ru-RU" sz="2400" dirty="0" smtClean="0"/>
              <a:t>     Цель: Определить основные направления работы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Задачи: Подготовить материально-техническую базу</a:t>
            </a:r>
          </a:p>
          <a:p>
            <a:endParaRPr lang="ru-RU" sz="2400" dirty="0"/>
          </a:p>
        </p:txBody>
      </p:sp>
      <p:pic>
        <p:nvPicPr>
          <p:cNvPr id="3075" name="Picture 3" descr="F:\Анимашки\Анимашки\Анимашки трансформеры\sm_full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4429132"/>
            <a:ext cx="2102957" cy="210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Анимашки\Анимашки\Анимашки трансформеры\15528815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85852" y="5429264"/>
            <a:ext cx="1548403" cy="99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Анимашки\Анимашки\Анимашки трансформеры\c165e2c61c5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183564"/>
            <a:ext cx="4139780" cy="4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1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Организационно-практический 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в процессе знакомства с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историей родного края, города, семьи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тем местам, где ребенок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живет;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у детей видеть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красоту окружающей жизни, желание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об особенностях края, природы, истории;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культурному наследию, праздникам, традициям, народно- прикладному искусству, устному народному творчеству, музыкальному фольклору и т.д.;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трагическими и героическими событиями минувшей войны, с выдающимися горожанами прошлого и настоящего времени;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ответственности и гордости за культурно исторические достопримечательности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и края.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:\Анимашки\Анимашки\Анимашки трансформеры\c165e2c61c59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183564"/>
            <a:ext cx="4139780" cy="4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Анимашки\Анимашки\Анимашки трансформеры\15528815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1538" y="5572140"/>
            <a:ext cx="1548403" cy="99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Анимашки\Анимашки\Анимашки трансформеры\sm_full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755043"/>
            <a:ext cx="2102957" cy="210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обобщение полученного опыта.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развивающую среду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 педагогов и родителей в области исторического прошлого родного края,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дошкольного образовательного учреждения с социальными партнерами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(музей истории города Хабаровска, дальневосточный военно-исторический музей, Краеведческий музей, художественный музей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библиотека, школа)</a:t>
            </a:r>
          </a:p>
        </p:txBody>
      </p:sp>
      <p:pic>
        <p:nvPicPr>
          <p:cNvPr id="5122" name="Picture 2" descr="https://ds04.infourok.ru/uploads/ex/0a6d/00017d84-7c35f2fd/img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682" y="4015522"/>
            <a:ext cx="3645493" cy="273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89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98343872"/>
              </p:ext>
            </p:extLst>
          </p:nvPr>
        </p:nvGraphicFramePr>
        <p:xfrm>
          <a:off x="1403648" y="1916832"/>
          <a:ext cx="600079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340054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Итоговая диагностика </a:t>
            </a:r>
          </a:p>
          <a:p>
            <a:pPr algn="ctr"/>
            <a:r>
              <a:rPr lang="ru-RU" sz="2800" b="1" dirty="0" smtClean="0"/>
              <a:t>на проверку знаний у детей </a:t>
            </a:r>
          </a:p>
          <a:p>
            <a:pPr algn="ctr"/>
            <a:r>
              <a:rPr lang="ru-RU" sz="2800" b="1" dirty="0" smtClean="0"/>
              <a:t>о Хабаровском крае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1976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8678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         Перспективный план реализации проекта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362863"/>
              </p:ext>
            </p:extLst>
          </p:nvPr>
        </p:nvGraphicFramePr>
        <p:xfrm>
          <a:off x="449780" y="461665"/>
          <a:ext cx="8064896" cy="6107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2016224"/>
                <a:gridCol w="2016224"/>
                <a:gridCol w="2016224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Этапы работы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Мероприятия</a:t>
                      </a:r>
                      <a:endParaRPr lang="ru-RU" sz="133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9262">
                <a:tc rowSpan="4">
                  <a:txBody>
                    <a:bodyPr/>
                    <a:lstStyle/>
                    <a:p>
                      <a:pPr marL="342900" marR="71755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romanUcPeriod"/>
                      </a:pPr>
                      <a:r>
                        <a:rPr lang="ru-RU" sz="133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Подготовительный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Анкетирование родителей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33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Выявление представлений родителей о родном </a:t>
                      </a:r>
                      <a:r>
                        <a:rPr lang="ru-RU" sz="133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городе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 знаний детей о родном городе</a:t>
                      </a:r>
                      <a:endParaRPr lang="ru-RU" sz="133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Сентябрь</a:t>
                      </a:r>
                      <a:endParaRPr lang="ru-RU" sz="133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Выявление знаний и представлений детей о родном городе</a:t>
                      </a:r>
                      <a:endParaRPr lang="ru-RU" sz="133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9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Изучение литературы по теме.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Постановка целей и задач, определение методов и приемов.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Составление перспективного, тематического плана.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оборудования и материалов.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Оснащение предметно – развивающей среды.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Составление конспектов тематических занятий по разделам программы.</a:t>
                      </a:r>
                    </a:p>
                    <a:p>
                      <a:pPr lvl="0"/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Разработка дидактических игр по теме.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Сентябрь</a:t>
                      </a:r>
                      <a:endParaRPr lang="ru-RU" sz="133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компетентности по данной проблеме.</a:t>
                      </a:r>
                      <a:endParaRPr lang="ru-RU" sz="133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Составление информационных листов для родителей.</a:t>
                      </a:r>
                      <a:endParaRPr lang="ru-RU" sz="133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3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Сентябрь</a:t>
                      </a:r>
                      <a:endParaRPr lang="ru-RU" sz="133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33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компетентности представлений родителей о родном городе.</a:t>
                      </a:r>
                      <a:endParaRPr lang="ru-RU" sz="133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1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864445"/>
              </p:ext>
            </p:extLst>
          </p:nvPr>
        </p:nvGraphicFramePr>
        <p:xfrm>
          <a:off x="251520" y="19178"/>
          <a:ext cx="8643997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5884"/>
                <a:gridCol w="2571768"/>
                <a:gridCol w="1571636"/>
                <a:gridCol w="3214709"/>
              </a:tblGrid>
              <a:tr h="1142419">
                <a:tc rowSpan="5">
                  <a:txBody>
                    <a:bodyPr/>
                    <a:lstStyle/>
                    <a:p>
                      <a:pPr algn="ctr"/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Основной</a:t>
                      </a:r>
                      <a:endParaRPr lang="ru-RU" sz="15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Непосредственно образовательная деятельность с детьми в соответствии с перспективным планом «Родной свой край – люби и знай!»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Сентябрь- май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Обогащенные и систематизированные знания детей об истории города и его культурных ценностях. </a:t>
                      </a:r>
                    </a:p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Сформирован устойчивый интерес к изучению данной проблемы.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Совместные мероприятия с семьями воспитанников.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Сентябрь- май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детской и родительской компетентности.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Экскурсии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Сентябрь- май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детской компетентности, устойчивый интерес к истории и культуре города.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Краеведческие мини – центры в группах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Постоянно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Пополнение развивающей среды.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5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Выставки: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«Осень в Хабаровске».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«Дальневосточная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природа зимой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Коллаж «Наши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семейные традиции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«Наши папы – Защитники Отечества».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«Наши мамы самые красивые».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Открытка к празднику «Пасха».</a:t>
                      </a:r>
                    </a:p>
                    <a:p>
                      <a:pPr lvl="0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Открытка для ветерана.</a:t>
                      </a:r>
                    </a:p>
                    <a:p>
                      <a:pPr lvl="0"/>
                      <a:endParaRPr lang="ru-RU" sz="15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Ежеквартально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Выставки детских работ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47312"/>
              </p:ext>
            </p:extLst>
          </p:nvPr>
        </p:nvGraphicFramePr>
        <p:xfrm>
          <a:off x="285720" y="285728"/>
          <a:ext cx="8572560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1570"/>
                <a:gridCol w="2857520"/>
                <a:gridCol w="2571768"/>
                <a:gridCol w="2071702"/>
              </a:tblGrid>
              <a:tr h="1415080">
                <a:tc rowSpan="4"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Итоговый</a:t>
                      </a:r>
                      <a:endParaRPr lang="ru-RU" sz="16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Анализ результативности реализации проекта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Выявление 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уровня знаний и представлений детей о родном городе для корректировки  работы по данной проблеме.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6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Систематизация практического материала (конспекты, фото, игры, детская продуктивная деятельность).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Май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Систематизация практического материала.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8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Педагогический анализ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сформированности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знаний и представлений детей о родном городе,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крае, семье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Выявление знаний и представлений детей о родном городе,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крае, семье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7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результатов.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Май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Систематизация методического материала, обобщение опыта по данной проблеме.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670853"/>
              </p:ext>
            </p:extLst>
          </p:nvPr>
        </p:nvGraphicFramePr>
        <p:xfrm>
          <a:off x="277091" y="1690255"/>
          <a:ext cx="1122218" cy="365760"/>
        </p:xfrm>
        <a:graphic>
          <a:graphicData uri="http://schemas.openxmlformats.org/drawingml/2006/table">
            <a:tbl>
              <a:tblPr/>
              <a:tblGrid>
                <a:gridCol w="1122218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91880" y="4131078"/>
            <a:ext cx="3321788" cy="24913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544" y="215062"/>
            <a:ext cx="8892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 дидактических игр, пальчиковых игр, подвижных игр, конспекты НОД, конспекты бесед, папки-раскладушки о Хабаровске и Хабаровском крае, стихи о родном крае, методическая копилка консультаций для родителей, педагогов, представление опыта работы на педсовете ДОУ, рисунки, аппликации, поделки, плакаты, тематические родительские собрания, коллажи.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29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Хабаровск - Фото №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«Человеку никак нельзя жить без Родины, как нельзя жить без сердца».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К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Паустовский</a:t>
            </a:r>
          </a:p>
        </p:txBody>
      </p:sp>
    </p:spTree>
    <p:extLst>
      <p:ext uri="{BB962C8B-B14F-4D97-AF65-F5344CB8AC3E}">
        <p14:creationId xmlns:p14="http://schemas.microsoft.com/office/powerpoint/2010/main" val="242715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Фото\Фото Лучшая группа ДОУ\IMG_3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60" y="837549"/>
            <a:ext cx="7789057" cy="5841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3793" y="71046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Патриотического уголка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3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116632"/>
            <a:ext cx="55446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 к родному краю,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культуре, к родному городу,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речи – задача первостепенной важности, и нет необходимости это доказывать.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воспитать эту любовь?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с малого – с любви к своей семье, к своему дому, школе. Постоянно расширяясь, эта любовь к родному переходит в любовь к своему государству, к его истории, его прошлому и настоящему, а затем ко всему человечеству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://www.lihachev.ru/upload/iblock/fd4/172_101_Image00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32856"/>
            <a:ext cx="2160240" cy="30283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4368762"/>
            <a:ext cx="165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Д.С.Лихачёв</a:t>
            </a:r>
          </a:p>
        </p:txBody>
      </p:sp>
    </p:spTree>
    <p:extLst>
      <p:ext uri="{BB962C8B-B14F-4D97-AF65-F5344CB8AC3E}">
        <p14:creationId xmlns:p14="http://schemas.microsoft.com/office/powerpoint/2010/main" val="26232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61014_095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34" y="404664"/>
            <a:ext cx="4354293" cy="24546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61026_100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51" y="3789040"/>
            <a:ext cx="4674861" cy="2635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61026_1031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829" y="2044690"/>
            <a:ext cx="4637366" cy="26142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23011" y="620688"/>
            <a:ext cx="4126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в библиотеку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  Н.Д.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Наволочкина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57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61014_1001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853966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61012_101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789040"/>
            <a:ext cx="4853965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70113_111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36712"/>
            <a:ext cx="2991286" cy="5306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3" y="3212976"/>
            <a:ext cx="5256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 Художественного музе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4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20170208_102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4989"/>
            <a:ext cx="3734533" cy="64543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44479" y="692696"/>
            <a:ext cx="4575993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800" b="1" dirty="0" smtClean="0"/>
              <a:t>Занятие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 краеведческого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                   музея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047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99" y="3109130"/>
            <a:ext cx="5364909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470917" y="188640"/>
            <a:ext cx="7817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к Мемориальному комплексу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«Вечный огонь»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воинов-земляков, погибших в годы Великой Отечественной войны, 1985г</a:t>
            </a:r>
            <a:r>
              <a:rPr lang="ru-RU" sz="2800" b="1" dirty="0"/>
              <a:t>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http://nasledie27.ru/uploads/posts/2016-03/thumbs/1456969121_vechnyy-ogon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890" y="2315324"/>
            <a:ext cx="3282215" cy="24580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01.ru/files/users/images/9e/8b/9e8b2dfa6eb6c3db3153870ffcd5c25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47" y="3846604"/>
            <a:ext cx="2857500" cy="22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content.foto.my.mail.ru/mail/tatias55/_blogs/i-116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95623"/>
            <a:ext cx="1596657" cy="106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0143"/>
            <a:ext cx="3635896" cy="2726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701" y="857271"/>
            <a:ext cx="3641764" cy="27313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3635896" cy="2726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930414"/>
            <a:ext cx="3639419" cy="27295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0" y="158032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0070C0"/>
                </a:solidFill>
              </a:rPr>
              <a:t> Экскурсия в Военно-исторический музей Хабаровска</a:t>
            </a:r>
            <a:endParaRPr lang="ru-RU" sz="2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420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15" y="3953444"/>
            <a:ext cx="3564335" cy="2662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14" y="1081669"/>
            <a:ext cx="3564335" cy="26732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81669"/>
            <a:ext cx="3111349" cy="5648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11559" y="260648"/>
            <a:ext cx="7992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Встреча с Ветеранами в честь Дня Победы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245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Новье\2015-04-28\DSC02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65" y="4288799"/>
            <a:ext cx="2945548" cy="22091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179512" y="260648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Э к с к у р с и я  в  к р а е в е д ч  е с к и й  м у з е й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и м е н и   Н. И. Г р о д е к о в 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323528" y="260648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3528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748464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23528" y="6669360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C:\Users\1\Desktop\Новье\2015-04-28\DSC01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3143169" cy="23573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Picture 2" descr="C:\Users\1\Desktop\Новье\2015-04-28\DSC019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9816" y="4151241"/>
            <a:ext cx="2973449" cy="22300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Picture 2" descr="C:\Users\1\Desktop\Новье\2015-04-28\DSC019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6086" y="2215093"/>
            <a:ext cx="2939819" cy="2204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Picture 2" descr="C:\Users\1\Desktop\Новье\2015-04-28\DSC019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752370"/>
            <a:ext cx="2939819" cy="2204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442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Фото\Музей Истории Хабаровска\IMG_3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8" y="1172447"/>
            <a:ext cx="3334307" cy="25006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F:\Фото\Музей Истории Хабаровска\IMG_38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72447"/>
            <a:ext cx="3371252" cy="25283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8864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Экскурсия в музей города Хабаровска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8" y="4025547"/>
            <a:ext cx="3467877" cy="26009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F:\Фото\Музей Истории Хабаровска\IMG_38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86" y="3853329"/>
            <a:ext cx="2208908" cy="2945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9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163" y="866212"/>
            <a:ext cx="3358837" cy="1893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653136"/>
            <a:ext cx="3327014" cy="18755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1" y="4611442"/>
            <a:ext cx="3358837" cy="1893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59674"/>
            <a:ext cx="3358837" cy="1893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0" y="866212"/>
            <a:ext cx="3358837" cy="1893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1763688" y="143054"/>
            <a:ext cx="5479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Прогулка по городу  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683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35716" y="3058242"/>
            <a:ext cx="4439718" cy="25027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9396" y="3058242"/>
            <a:ext cx="4439718" cy="25027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40" y="2060847"/>
            <a:ext cx="2502783" cy="44397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179512" y="260648"/>
            <a:ext cx="852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Прогулка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к достопримечательностям Хабаровска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742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5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6872"/>
            <a:ext cx="2190750" cy="3886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956812"/>
            <a:ext cx="3886200" cy="2190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556792"/>
            <a:ext cx="3886200" cy="2190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58502"/>
            <a:ext cx="2208522" cy="39045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754460" y="46424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Занятия о родном Хабаровском крае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7132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родит. собрание 27.03.2015г\SAM_2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555" y="3878127"/>
            <a:ext cx="3407148" cy="25553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F:\родит. собрание 27.03.2015г\SAM_2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2500" y="3878127"/>
            <a:ext cx="3384376" cy="25382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F:\родит. собрание 27.03.2015г\SAM_23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2500" y="1050920"/>
            <a:ext cx="3407149" cy="25553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F:\родит. собрание 27.03.2015г\SAM_23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050921"/>
            <a:ext cx="3413928" cy="24500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8244408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«Мой родной город Хабаровск»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323528" y="260648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23528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748464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23528" y="6669360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Новье\2015-04-22\DSC01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124744"/>
            <a:ext cx="3698179" cy="23402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43708" y="260648"/>
            <a:ext cx="5580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а щ и т а   к о л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ж е й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1\Desktop\Новье\2015-04-22\DSC01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841" y="1099537"/>
            <a:ext cx="3174607" cy="2380955"/>
          </a:xfrm>
          <a:prstGeom prst="rect">
            <a:avLst/>
          </a:prstGeom>
          <a:noFill/>
        </p:spPr>
      </p:pic>
      <p:pic>
        <p:nvPicPr>
          <p:cNvPr id="5" name="Picture 2" descr="C:\Users\1\Desktop\Новье\2015-04-29\DSC02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033" y="3645024"/>
            <a:ext cx="3648405" cy="2736304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748464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3528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23528" y="260648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23528" y="6669360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Users\1\Desktop\Новье\2015-04-29\DSC02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6365" y="3626322"/>
            <a:ext cx="3673342" cy="2755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528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   В ы с т а в к а   д е т с к и х    р а б о т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 descr="F:\работыы\DSC0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60067"/>
            <a:ext cx="3528392" cy="2646294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323528" y="186052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F:\работыы\DSC0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72108"/>
            <a:ext cx="3528392" cy="2646294"/>
          </a:xfrm>
          <a:prstGeom prst="rect">
            <a:avLst/>
          </a:prstGeom>
          <a:noFill/>
        </p:spPr>
      </p:pic>
      <p:pic>
        <p:nvPicPr>
          <p:cNvPr id="6" name="Picture 2" descr="F:\работыы\DSC00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789040"/>
            <a:ext cx="3552394" cy="2664296"/>
          </a:xfrm>
          <a:prstGeom prst="rect">
            <a:avLst/>
          </a:prstGeom>
          <a:noFill/>
        </p:spPr>
      </p:pic>
      <p:pic>
        <p:nvPicPr>
          <p:cNvPr id="7" name="Picture 2" descr="F:\работыы\DSC00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3" y="3789040"/>
            <a:ext cx="3552395" cy="2664296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23528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748464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23528" y="6669360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23528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flipH="1">
            <a:off x="323528" y="6669360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323528" y="260648"/>
            <a:ext cx="8424936" cy="0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8748464" y="260648"/>
            <a:ext cx="0" cy="6408712"/>
          </a:xfrm>
          <a:prstGeom prst="line">
            <a:avLst/>
          </a:prstGeom>
          <a:ln w="76200" cmpd="tri">
            <a:solidFill>
              <a:srgbClr val="0070C0">
                <a:alpha val="48000"/>
              </a:srgb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F:\работыы\DSC0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90768"/>
            <a:ext cx="3563888" cy="26729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260648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 н а к о м с т в о   с   Х а б а р о в с к и м     к  р а е м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F:\работыы\DSC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992" y="890768"/>
            <a:ext cx="3563888" cy="2672916"/>
          </a:xfrm>
          <a:prstGeom prst="rect">
            <a:avLst/>
          </a:prstGeom>
          <a:noFill/>
        </p:spPr>
      </p:pic>
      <p:pic>
        <p:nvPicPr>
          <p:cNvPr id="9" name="Picture 2" descr="F:\работыы\DSC0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3563888" cy="2672916"/>
          </a:xfrm>
          <a:prstGeom prst="rect">
            <a:avLst/>
          </a:prstGeom>
          <a:noFill/>
        </p:spPr>
      </p:pic>
      <p:pic>
        <p:nvPicPr>
          <p:cNvPr id="11" name="Picture 2" descr="F:\работыы\DSC00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968" y="3783601"/>
            <a:ext cx="3595936" cy="26969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896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ПРОЕКТ ДЛЯ КОНКУРСА ВЫГОДСКОГО ЛЮБИ И ЗНАЙ СВОЙ КРАЙ РОДНОЙ\Материалы для проекта и Родительское собрание 14 апреля 2017\Материал для проекта\Фото\Разное\15097979124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94" y="864452"/>
            <a:ext cx="2558916" cy="45392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9868" y="26492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 р а з д н о в а н и е   м а с л е н и ц 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:\Праздники\масленица 2016г\SAM_32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0" y="1180060"/>
            <a:ext cx="2931057" cy="1954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Праздники\масленица 2016г\SAM_33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0" y="4258933"/>
            <a:ext cx="2931057" cy="1954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90577"/>
            <a:ext cx="3065282" cy="20435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481822"/>
            <a:ext cx="3065282" cy="20435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452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878" y="3792192"/>
            <a:ext cx="3617946" cy="27134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27" y="3747566"/>
            <a:ext cx="3736950" cy="2802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66" y="764647"/>
            <a:ext cx="3489770" cy="2617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85189" y="67234"/>
            <a:ext cx="7902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 П р о г у л к а    в    п а р к    Д и н а м о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F:\кросс\DSC_15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54" y="735125"/>
            <a:ext cx="3816423" cy="25277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1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хабаровск.объявления.su/media/advert_images/i_3_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84" y="1196752"/>
            <a:ext cx="8491778" cy="53285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600325" y="225251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достопримечательностями Хабаровска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3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абаровский край. Социально-экономическое положение РИА Новост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8829"/>
            <a:ext cx="3104077" cy="3502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Дальневосточный Лос-Анджелес (Хабаровск, Россия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682" y="178535"/>
            <a:ext cx="2643206" cy="36433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Г Хабаровск Товары Оптом Куплю Авто :: chinasal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04" y="3978700"/>
            <a:ext cx="3104077" cy="26906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Инфодосье / Организации / Компания Sollers / Упоминания / Выставки и представления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93" y="3973974"/>
            <a:ext cx="2920591" cy="26953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371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боу впо &quot;Дальневосточный государственный медицинский университет&quot; Минздравсоцразвития Росси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13" y="308827"/>
            <a:ext cx="3960440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Конференция 6-8 октября в Хабаровске!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41" y="3284984"/>
            <a:ext cx="3427784" cy="33487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Виртуальный гид по городу - Интересные памятники Хабаровск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168352" cy="33487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Приморская краевая общественная организация ветеранов боевых действий &quot;Контингент&quot; Прощание со Славянкой!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4851"/>
            <a:ext cx="3168352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7996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571480"/>
            <a:ext cx="9296391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К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онституция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Российской Федерации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25 декабря 1993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года,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 изменениями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 декабря 2008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Федеральный закон Российской Федерации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29 декабря 2012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года № 273-ФЗ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образовании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Российской Федерации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Федеральный закон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внесении изменений в отдельные законодательные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акты Российской Федерации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связи с принятием Федерального закона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"Об образовании в Российской Федерации"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№ 185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02 июля 2013 года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 Правительства РФ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 декабря 2015 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N 1493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"О государственной программе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"Патриотическое воспитание граждан Российской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Федерации на 2016-2020 годы"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Закон РФ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образовании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Распоряжение Правительства РФ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февраля 2011 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№ 163-р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Концепции  Федеральной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целевой программы развития образования на 2011 - 2015 годы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Приказ Министерства образования и науки Российской Федерации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 октября 2013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 N 1155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утверждении федерального государственного образовательного стандарта дошкольного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332656"/>
            <a:ext cx="8760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с флорой и фауной Хабаровского края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 descr="https://im0-tub-ru.yandex.net/i?id=4dd3ff436471baf39d8c10cc38584a77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71" y="980728"/>
            <a:ext cx="3826256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rus-globus.ru/images/ussuri/ussuri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866" y="980727"/>
            <a:ext cx="3456385" cy="25922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www.taimentour.ru/sites/default/files/gallery/ryzhaya_plutovka_2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93" y="4005064"/>
            <a:ext cx="3886413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www.taimentour.ru/sites/default/files/imagecache/watermark/gallery/izyubr_2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084" y="3799171"/>
            <a:ext cx="3697681" cy="27261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21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0-tub-ru.yandex.net/i?id=3ce25926a6c01609b12c176bdff6672e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905"/>
            <a:ext cx="4167468" cy="3188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maam.ru/upload/blogs/detsad-103876-14619230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578" y="240886"/>
            <a:ext cx="4060801" cy="30440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sorokainfo.com/_nw/17/s866348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51" y="3789040"/>
            <a:ext cx="4167468" cy="2755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img0.liveinternet.ru/images/attach/c/6/91/167/91167388_1415710__1jpg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10" y="3789040"/>
            <a:ext cx="4137431" cy="2755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82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aam.ru/upload/blogs/detsad-103876-1461925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638"/>
            <a:ext cx="384232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11.fotocdn.net/s18/64/gallery_m/166/25078428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638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img.tourister.ru/files/3/4/5/8/7/1/5/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31" y="3501008"/>
            <a:ext cx="3929137" cy="261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photo.qip.ru/photo/99sa/475273/xlarge/93662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91637"/>
            <a:ext cx="3648900" cy="281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45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7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multiurok/1/f/e/1fec0ede56efdacc5fdc8c3ad68913219a0c8bd0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05"/>
            <a:ext cx="9179785" cy="68848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tars.ru/img-q5y5x5n4g4041456w4t4q2z5m506b4p4i4j5o4v2c4l4/gifs/images/animaux/1223222422_gifs_animaux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1440160" cy="91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5527" y="132733"/>
            <a:ext cx="64601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9767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15" y="260648"/>
            <a:ext cx="9144000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детей: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дошкольный возраст</a:t>
            </a:r>
          </a:p>
          <a:p>
            <a:pPr algn="ctr"/>
            <a:endParaRPr lang="ru-RU" sz="1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 2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года</a:t>
            </a:r>
          </a:p>
          <a:p>
            <a:pPr algn="ctr"/>
            <a:endParaRPr lang="ru-RU" sz="1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Групповой,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нформационно-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ориентированный</a:t>
            </a:r>
          </a:p>
          <a:p>
            <a:pPr algn="ctr"/>
            <a:endParaRPr lang="ru-RU" sz="11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проекта: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</a:t>
            </a:r>
          </a:p>
          <a:p>
            <a:pPr algn="ctr"/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области: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«Речевое развитие», «Познавательное развитие»,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«Социально-коммуникативное развитие»,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«Художественно-эстетическое развитие»,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«Физическое развитие"</a:t>
            </a: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9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playcast.ru/uploads/2016/01/23/169447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55063"/>
            <a:ext cx="5381625" cy="68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12845"/>
            <a:ext cx="4320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оспитания любви к Родине,  родным краям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подрастающего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 сегодня одна из наиболее актуальных. Исторически сложилось, так, что любовь к Родине, патриотизм во все времена в Российском государстве были чертой национального характера. Но в силу последних перемен все более заметной стала утрата нашим обществом традиционного российского патриотического сознания. В связи с этим очевидна неотложность решения острейших проблем воспитания патриотизма в работе с детьми дошкольного возраста. Патриотизм - сложное и высокое человеческое чувство, оно так многогранно по своему содержанию, что неопределимо несколькими словами.    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 descr="E:\ПРОЕКТ ДЛЯ КОНКУРСА ВЫГОДСКОГО ЛЮБИ И ЗНАЙ СВОЙ КРАЙ РОДНОЙ\0_109083_fe48e120_ori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9031" flipV="1">
            <a:off x="1225490" y="107788"/>
            <a:ext cx="731038" cy="75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E:\ПРОЕКТ ДЛЯ КОНКУРСА ВЫГОДСКОГО ЛЮБИ И ЗНАЙ СВОЙ КРАЙ РОДНОЙ\0_109083_fe48e120_ori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7211" flipH="1">
            <a:off x="714845" y="-67555"/>
            <a:ext cx="824440" cy="59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ПРОЕКТ ДЛЯ КОНКУРСА ВЫГОДСКОГО ЛЮБИ И ЗНАЙ СВОЙ КРАЙ РОДНОЙ\0_109083_fe48e120_ori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5262" flipH="1">
            <a:off x="-9602" y="187617"/>
            <a:ext cx="1049370" cy="36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E:\ПРОЕКТ ДЛЯ КОНКУРСА ВЫГОДСКОГО ЛЮБИ И ЗНАЙ СВОЙ КРАЙ РОДНОЙ\0_109083_fe48e120_ori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4490" flipH="1">
            <a:off x="249268" y="303643"/>
            <a:ext cx="1267220" cy="27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ПРОЕКТ ДЛЯ КОНКУРСА ВЫГОДСКОГО ЛЮБИ И ЗНАЙ СВОЙ КРАЙ РОДНОЙ\0_109083_fe48e120_orig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96093" flipV="1">
            <a:off x="1124936" y="39403"/>
            <a:ext cx="1513562" cy="51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81052" y="160337"/>
            <a:ext cx="3907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темы:</a:t>
            </a:r>
          </a:p>
        </p:txBody>
      </p:sp>
    </p:spTree>
    <p:extLst>
      <p:ext uri="{BB962C8B-B14F-4D97-AF65-F5344CB8AC3E}">
        <p14:creationId xmlns:p14="http://schemas.microsoft.com/office/powerpoint/2010/main" val="67637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будущее нашей страны. И от того как мы их воспитаем, зависит будут ли они знать и любить свою родную страну, свой край, свой город, своих родных, нас, свои корни.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Родина, Отечество. …В корнях этих слов близкие каждому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мать и отец, родители, те, кто дает жизнь новому существу. Воспитание чувства патриотизма у дошкольников – процесс сложный и длительный. Любовь к близким людям, к детскому саду, к родному городу,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стране играют огромную роль в становлении личности ребенка. Воспитание чувства патриотизма и любви к Родине традиционно решалось в детском саду, но результаты исследования показали, что необходимо усилить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направлении. Поэтому мной было принято решение о создании проекта на тему «Люби и знай свой край» </a:t>
            </a:r>
          </a:p>
          <a:p>
            <a:endParaRPr lang="ru-RU" dirty="0"/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http://www.dombayclub.ru/uploads/gallery/album_233/med_gallery_3587_233_10456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951" y="4094667"/>
            <a:ext cx="3992945" cy="27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ПРОЕКТ ДЛЯ КОНКУРСА ВЫГОДСКОГО ЛЮБИ И ЗНАЙ СВОЙ КРАЙ РОДНОЙ\660059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20698"/>
            <a:ext cx="1711478" cy="190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50" y="5923919"/>
            <a:ext cx="479053" cy="79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522" y="5667375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897" y="5771519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92" y="6057636"/>
            <a:ext cx="542705" cy="90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25870">
            <a:off x="4696616" y="6090912"/>
            <a:ext cx="457071" cy="76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348" y="6366831"/>
            <a:ext cx="448628" cy="74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04879">
            <a:off x="2519668" y="5992170"/>
            <a:ext cx="572227" cy="95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20685" y="6056120"/>
            <a:ext cx="533771" cy="88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F:\Анимашки\Анимашки\Анимашки к 23 февраля\fon_aed02c5f104101b7e2dddc294ba43382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01">
            <a:off x="7708277" y="5667790"/>
            <a:ext cx="509355" cy="169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E:\ПРОЕКТ ДЛЯ КОНКУРСА ВЫГОДСКОГО ЛЮБИ И ЗНАЙ СВОЙ КРАЙ РОДНОЙ\Анимашки\11239126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086801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E:\ПРОЕКТ ДЛЯ КОНКУРСА ВЫГОДСКОГО ЛЮБИ И ЗНАЙ СВОЙ КРАЙ РОДНОЙ\Анимашки\11239126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675224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E:\ПРОЕКТ ДЛЯ КОНКУРСА ВЫГОДСКОГО ЛЮБИ И ЗНАЙ СВОЙ КРАЙ РОДНОЙ\Анимашки\11239126[1]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70" y="3843484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980" y="3819967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51" y="1528704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694" y="5500321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51" y="7937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0" y="3943496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http://mynew-year.ru/_ph/1/1/594552761.jpg?149537351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5" y="5923919"/>
            <a:ext cx="65722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92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18279" y="2924944"/>
            <a:ext cx="4356422" cy="36575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263" y="260648"/>
            <a:ext cx="8866455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для себя определила, что необходимо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воспитательно-образовательную работу ввести систему мероприятий по расширению  знаний детей о ближайшем окружении ребенка, родном городе и родном крае,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позволит значительно повысить их осведомление в этой области, а также будет способствовать эффективному  формированию нравственно-патриотических чувств, взаимоотношений со сверстниками и взрослыми, бережному отношению к природе, городу, традициям, культуре и быту родного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88924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2015</TotalTime>
  <Words>2181</Words>
  <Application>Microsoft Office PowerPoint</Application>
  <PresentationFormat>Экран (4:3)</PresentationFormat>
  <Paragraphs>275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Людмила</cp:lastModifiedBy>
  <cp:revision>174</cp:revision>
  <dcterms:created xsi:type="dcterms:W3CDTF">2018-01-05T08:02:35Z</dcterms:created>
  <dcterms:modified xsi:type="dcterms:W3CDTF">2018-11-18T00:01:26Z</dcterms:modified>
</cp:coreProperties>
</file>