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8" r:id="rId4"/>
    <p:sldId id="269" r:id="rId5"/>
    <p:sldId id="275" r:id="rId6"/>
    <p:sldId id="265" r:id="rId7"/>
    <p:sldId id="266" r:id="rId8"/>
    <p:sldId id="270" r:id="rId9"/>
    <p:sldId id="259" r:id="rId10"/>
    <p:sldId id="257" r:id="rId11"/>
    <p:sldId id="276" r:id="rId12"/>
    <p:sldId id="272" r:id="rId13"/>
    <p:sldId id="271" r:id="rId14"/>
    <p:sldId id="273" r:id="rId15"/>
    <p:sldId id="264" r:id="rId16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5C512-04D3-4B0E-AC2A-D2E4D7FEDFA6}" type="datetimeFigureOut">
              <a:rPr lang="ru-RU"/>
              <a:pPr>
                <a:defRPr/>
              </a:pPr>
              <a:t>08.09.2019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B59A0-E248-43B2-BE73-1090277B94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CF5EA-CA9E-4272-AE45-A20D2890AFAE}" type="datetimeFigureOut">
              <a:rPr lang="ru-RU"/>
              <a:pPr>
                <a:defRPr/>
              </a:pPr>
              <a:t>08.09.2019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A7D51-4ACE-492A-83EA-374C05FA7F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3FF34-AE96-4790-B766-765775620603}" type="datetimeFigureOut">
              <a:rPr lang="ru-RU"/>
              <a:pPr>
                <a:defRPr/>
              </a:pPr>
              <a:t>08.09.2019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C2F99-D130-4782-B8A4-C0E8F4DBD8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FBD18-0A0F-4B6D-8EF5-C0FA548C5EDE}" type="datetimeFigureOut">
              <a:rPr lang="ru-RU"/>
              <a:pPr>
                <a:defRPr/>
              </a:pPr>
              <a:t>08.09.2019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92FC1-7542-40E8-AFC9-3898D4E2F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ED9E7-A95A-4854-82D7-0F9B34C74AB4}" type="datetimeFigureOut">
              <a:rPr lang="ru-RU"/>
              <a:pPr>
                <a:defRPr/>
              </a:pPr>
              <a:t>08.09.2019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1A621-A099-47D3-B0A0-A96373FF15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BF3E6-79F2-4FF1-AC3E-20109B3078FE}" type="datetimeFigureOut">
              <a:rPr lang="ru-RU"/>
              <a:pPr>
                <a:defRPr/>
              </a:pPr>
              <a:t>08.09.2019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345A0-5D39-4886-9B48-CD10D8CBF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C9CE7-BB1A-4394-AA5A-11DE20A0042C}" type="datetimeFigureOut">
              <a:rPr lang="ru-RU"/>
              <a:pPr>
                <a:defRPr/>
              </a:pPr>
              <a:t>08.09.2019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903C9-9FE6-4A07-9A7B-6C33E2D1D5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8D8E7-00B5-4D23-BD6E-412C176F0DCB}" type="datetimeFigureOut">
              <a:rPr lang="ru-RU"/>
              <a:pPr>
                <a:defRPr/>
              </a:pPr>
              <a:t>08.09.2019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62A25-A0BD-41DB-840A-67CD8AC90B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2D8BC-6DC0-48A7-8B3E-1B344ED00D2F}" type="datetimeFigureOut">
              <a:rPr lang="ru-RU"/>
              <a:pPr>
                <a:defRPr/>
              </a:pPr>
              <a:t>08.09.2019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09DC3-6022-45BB-A369-F97FD30F1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BD894-4FE1-469C-8CE5-3B5B890E79BC}" type="datetimeFigureOut">
              <a:rPr lang="ru-RU"/>
              <a:pPr>
                <a:defRPr/>
              </a:pPr>
              <a:t>08.09.2019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2DF27-BD84-4001-88F8-05FAC65677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5F212-3121-43C3-AE04-96D46B1BE227}" type="datetimeFigureOut">
              <a:rPr lang="ru-RU"/>
              <a:pPr>
                <a:defRPr/>
              </a:pPr>
              <a:t>08.09.2019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8ECCF-6A03-46B8-B2C9-587122C04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4C6834-56C2-4ECC-8738-19F73748A526}" type="datetimeFigureOut">
              <a:rPr lang="ru-RU"/>
              <a:pPr>
                <a:defRPr/>
              </a:pPr>
              <a:t>08.09.2019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7D16B4-41A2-4DEF-BC4D-B06F56A213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search/?text=%D0%BC%D1%83%D0%BB%D1%8C%D1%82%D1%84%D0%B8%D0%BB%D1%8C%D0%BC%20%D0%BE%20%D1%81%D0%BE%D0%BB%D0%B8%20%D0%B4%D0%BB%D1%8F%20%D0%B4%D0%B5%D1%82%D0%B5%D0%B9&amp;lr=5&amp;clid=2256434-306&amp;win=280#/videowiz?filmId=8744177648952021109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o-ymy.ru/zagadki-pro-sol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hkolala.ru/podelki/iz-podruchnyih-materialov/kak-pokrasit-sol-v-raznyie-tsveta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nashi-de-ti.ru/more-i-ozero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kprosto.ru/kak-12563-kak-vyrastit-kristall-v-domashnih-usloviyah-iz-soli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2" descr="bg-cat-produits-peugeot-v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5600" y="4581525"/>
            <a:ext cx="3359150" cy="1752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ru-RU" sz="1500" b="1" smtClean="0">
                <a:solidFill>
                  <a:schemeClr val="tx1"/>
                </a:solidFill>
              </a:rPr>
              <a:t>Подготовила: </a:t>
            </a:r>
          </a:p>
          <a:p>
            <a:pPr algn="l" eaLnBrk="1" hangingPunct="1">
              <a:lnSpc>
                <a:spcPct val="80000"/>
              </a:lnSpc>
            </a:pPr>
            <a:r>
              <a:rPr lang="ru-RU" sz="1500" b="1" smtClean="0">
                <a:solidFill>
                  <a:schemeClr val="tx1"/>
                </a:solidFill>
              </a:rPr>
              <a:t>Большакова Татьяна Вадимовна,</a:t>
            </a:r>
          </a:p>
          <a:p>
            <a:pPr algn="l" eaLnBrk="1" hangingPunct="1">
              <a:lnSpc>
                <a:spcPct val="80000"/>
              </a:lnSpc>
            </a:pPr>
            <a:r>
              <a:rPr lang="ru-RU" sz="1500" b="1" smtClean="0">
                <a:solidFill>
                  <a:schemeClr val="tx1"/>
                </a:solidFill>
              </a:rPr>
              <a:t>Воспитатель подготовителной группы МБДОУ «Центр развития</a:t>
            </a:r>
          </a:p>
          <a:p>
            <a:pPr algn="l" eaLnBrk="1" hangingPunct="1">
              <a:lnSpc>
                <a:spcPct val="80000"/>
              </a:lnSpc>
            </a:pPr>
            <a:r>
              <a:rPr lang="ru-RU" sz="1500" b="1" smtClean="0">
                <a:solidFill>
                  <a:schemeClr val="tx1"/>
                </a:solidFill>
              </a:rPr>
              <a:t> ребенка – Детский сад №149», </a:t>
            </a:r>
          </a:p>
          <a:p>
            <a:pPr algn="l" eaLnBrk="1" hangingPunct="1">
              <a:lnSpc>
                <a:spcPct val="80000"/>
              </a:lnSpc>
            </a:pPr>
            <a:r>
              <a:rPr lang="ru-RU" sz="1500" b="1" smtClean="0">
                <a:solidFill>
                  <a:schemeClr val="tx1"/>
                </a:solidFill>
              </a:rPr>
              <a:t>юридический адрес ДОУ: г. Иваново,</a:t>
            </a:r>
          </a:p>
          <a:p>
            <a:pPr algn="l" eaLnBrk="1" hangingPunct="1">
              <a:lnSpc>
                <a:spcPct val="80000"/>
              </a:lnSpc>
            </a:pPr>
            <a:r>
              <a:rPr lang="ru-RU" sz="1500" b="1" smtClean="0">
                <a:solidFill>
                  <a:schemeClr val="tx1"/>
                </a:solidFill>
              </a:rPr>
              <a:t> ул. Юношеская, д.8</a:t>
            </a:r>
          </a:p>
        </p:txBody>
      </p:sp>
      <p:sp>
        <p:nvSpPr>
          <p:cNvPr id="13315" name="Text Box 6"/>
          <p:cNvSpPr txBox="1">
            <a:spLocks noChangeArrowheads="1"/>
          </p:cNvSpPr>
          <p:nvPr/>
        </p:nvSpPr>
        <p:spPr bwMode="auto">
          <a:xfrm>
            <a:off x="2700338" y="1125538"/>
            <a:ext cx="6237287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hlink"/>
                </a:solidFill>
              </a:rPr>
              <a:t>Проект </a:t>
            </a:r>
          </a:p>
          <a:p>
            <a:pPr algn="ctr"/>
            <a:r>
              <a:rPr lang="ru-RU" sz="4400" b="1">
                <a:solidFill>
                  <a:schemeClr val="hlink"/>
                </a:solidFill>
              </a:rPr>
              <a:t>« Соль – солонушка »</a:t>
            </a:r>
          </a:p>
        </p:txBody>
      </p:sp>
      <p:pic>
        <p:nvPicPr>
          <p:cNvPr id="13316" name="Picture 10" descr="195529e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549275"/>
            <a:ext cx="2079625" cy="584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8" descr="butterscotch-yellow-paper-tex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1116013" y="620713"/>
            <a:ext cx="76327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70C0"/>
                </a:solidFill>
                <a:latin typeface="Calibri" pitchFamily="34" charset="0"/>
              </a:rPr>
              <a:t>Практический этап:</a:t>
            </a:r>
          </a:p>
          <a:p>
            <a:r>
              <a:rPr lang="ru-RU" sz="2000">
                <a:latin typeface="Calibri" pitchFamily="34" charset="0"/>
              </a:rPr>
              <a:t>1. Знакомство </a:t>
            </a:r>
            <a:r>
              <a:rPr lang="ru-RU" sz="2000"/>
              <a:t>с </a:t>
            </a:r>
            <a:r>
              <a:rPr lang="ru-RU" sz="2000">
                <a:latin typeface="Calibri" pitchFamily="34" charset="0"/>
              </a:rPr>
              <a:t>солью, ее видами, ее цветом, запахом, структурой.</a:t>
            </a:r>
          </a:p>
          <a:p>
            <a:endParaRPr lang="ru-RU" sz="2000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1.1. Отгадывание загадок.</a:t>
            </a:r>
          </a:p>
          <a:p>
            <a:r>
              <a:rPr lang="ru-RU">
                <a:latin typeface="Calibri" pitchFamily="34" charset="0"/>
              </a:rPr>
              <a:t>1.2. Беседа и просмотр презентации о добыче соли, об истории ее появления в жизни человека.</a:t>
            </a:r>
          </a:p>
          <a:p>
            <a:r>
              <a:rPr lang="ru-RU">
                <a:latin typeface="Calibri" pitchFamily="34" charset="0"/>
              </a:rPr>
              <a:t>1.3. просмотр мультфильма «Принцесса и соль»</a:t>
            </a:r>
          </a:p>
          <a:p>
            <a:endParaRPr lang="ru-RU" sz="2400" b="1">
              <a:solidFill>
                <a:srgbClr val="0070C0"/>
              </a:solidFill>
              <a:latin typeface="Calibri" pitchFamily="34" charset="0"/>
            </a:endParaRPr>
          </a:p>
          <a:p>
            <a:endParaRPr lang="ru-RU" sz="2400" b="1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2531" name="Прямоугольник 5"/>
          <p:cNvSpPr>
            <a:spLocks noChangeArrowheads="1"/>
          </p:cNvSpPr>
          <p:nvPr/>
        </p:nvSpPr>
        <p:spPr bwMode="auto">
          <a:xfrm>
            <a:off x="250825" y="5876925"/>
            <a:ext cx="86121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">
                <a:latin typeface="Calibri" pitchFamily="34" charset="0"/>
              </a:rPr>
              <a:t>Ресурсы: </a:t>
            </a:r>
            <a:r>
              <a:rPr lang="ru-RU" sz="800">
                <a:hlinkClick r:id="rId3"/>
              </a:rPr>
              <a:t>https://yandex.ru/search/?text=%D0%BC%D1%83%D0%BB%D1%8C%D1%82%D1%84%D0%B8%D0%BB%D1%8C%D0%BC%20%D0%BE%20%D1%81%D0%BE%D0%BB%D0%B8%20%D0%B4%D0%BB%D1%8F%20%D0%B4%D0%B5%D1%82%D0%B5%D0%B9&amp;lr=5&amp;clid=2256434-306&amp;win=280#/videowiz?filmId=8744177648952021109</a:t>
            </a:r>
            <a:r>
              <a:rPr lang="ru-RU" sz="800"/>
              <a:t> </a:t>
            </a:r>
          </a:p>
        </p:txBody>
      </p:sp>
      <p:pic>
        <p:nvPicPr>
          <p:cNvPr id="22532" name="Picture 10" descr="15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3573463"/>
            <a:ext cx="29622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8" descr="butterscotch-yellow-paper-tex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9"/>
          <p:cNvSpPr>
            <a:spLocks noChangeArrowheads="1"/>
          </p:cNvSpPr>
          <p:nvPr/>
        </p:nvSpPr>
        <p:spPr bwMode="auto">
          <a:xfrm>
            <a:off x="395288" y="1412875"/>
            <a:ext cx="3671887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r>
              <a:rPr lang="ru-RU" sz="1400"/>
              <a:t>Этот белый минерал, </a:t>
            </a:r>
          </a:p>
          <a:p>
            <a:r>
              <a:rPr lang="ru-RU" sz="1400"/>
              <a:t>Он на кухне генерал. </a:t>
            </a:r>
          </a:p>
          <a:p>
            <a:r>
              <a:rPr lang="ru-RU" sz="1400"/>
              <a:t>Без него супы и каша,</a:t>
            </a:r>
          </a:p>
          <a:p>
            <a:r>
              <a:rPr lang="ru-RU" sz="1400"/>
              <a:t>Не понравятся нам даже… (Соль)</a:t>
            </a:r>
          </a:p>
          <a:p>
            <a:endParaRPr lang="ru-RU" sz="1400"/>
          </a:p>
          <a:p>
            <a:r>
              <a:rPr lang="ru-RU" sz="1400"/>
              <a:t> Этот камень можно есть,</a:t>
            </a:r>
          </a:p>
          <a:p>
            <a:r>
              <a:rPr lang="ru-RU" sz="1400"/>
              <a:t> Он в слезах и поте есть. </a:t>
            </a:r>
          </a:p>
          <a:p>
            <a:r>
              <a:rPr lang="ru-RU" sz="1400"/>
              <a:t>Не вкусна в борще фасоль, </a:t>
            </a:r>
          </a:p>
          <a:p>
            <a:r>
              <a:rPr lang="ru-RU" sz="1400"/>
              <a:t>Если пожалели соль… </a:t>
            </a:r>
          </a:p>
          <a:p>
            <a:endParaRPr lang="ru-RU" sz="1400"/>
          </a:p>
          <a:p>
            <a:r>
              <a:rPr lang="ru-RU" sz="1400"/>
              <a:t>В воде она родится, </a:t>
            </a:r>
          </a:p>
          <a:p>
            <a:r>
              <a:rPr lang="ru-RU" sz="1400"/>
              <a:t>Но странная судьба-</a:t>
            </a:r>
          </a:p>
          <a:p>
            <a:r>
              <a:rPr lang="ru-RU" sz="1400"/>
              <a:t> Воды она боится, </a:t>
            </a:r>
          </a:p>
          <a:p>
            <a:r>
              <a:rPr lang="ru-RU" sz="1400"/>
              <a:t>И гибнет в ней всегда…</a:t>
            </a:r>
          </a:p>
          <a:p>
            <a:endParaRPr lang="ru-RU" sz="1400"/>
          </a:p>
          <a:p>
            <a:r>
              <a:rPr lang="ru-RU" sz="1400"/>
              <a:t> Все ребята знать должны,</a:t>
            </a:r>
          </a:p>
          <a:p>
            <a:r>
              <a:rPr lang="ru-RU" sz="1400"/>
              <a:t> Из чего пекут блины! </a:t>
            </a:r>
          </a:p>
          <a:p>
            <a:r>
              <a:rPr lang="ru-RU" sz="1400"/>
              <a:t>Ты не знаешь что ли?</a:t>
            </a:r>
          </a:p>
          <a:p>
            <a:r>
              <a:rPr lang="ru-RU" sz="1400"/>
              <a:t> Молоко, мука, яйцо и щепотка…</a:t>
            </a:r>
          </a:p>
          <a:p>
            <a:endParaRPr lang="ru-RU" sz="1400"/>
          </a:p>
          <a:p>
            <a:r>
              <a:rPr lang="ru-RU" sz="1400"/>
              <a:t> </a:t>
            </a:r>
          </a:p>
        </p:txBody>
      </p:sp>
      <p:sp>
        <p:nvSpPr>
          <p:cNvPr id="23555" name="Rectangle 10"/>
          <p:cNvSpPr>
            <a:spLocks noChangeArrowheads="1"/>
          </p:cNvSpPr>
          <p:nvPr/>
        </p:nvSpPr>
        <p:spPr bwMode="auto">
          <a:xfrm>
            <a:off x="4356100" y="981075"/>
            <a:ext cx="4572000" cy="562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Меня не едят, </a:t>
            </a:r>
          </a:p>
          <a:p>
            <a:r>
              <a:rPr lang="ru-RU" sz="1400"/>
              <a:t>Но и без меня мало едят.</a:t>
            </a:r>
          </a:p>
          <a:p>
            <a:r>
              <a:rPr lang="ru-RU" sz="1400"/>
              <a:t> Что за странный порошок,</a:t>
            </a:r>
          </a:p>
          <a:p>
            <a:r>
              <a:rPr lang="ru-RU" sz="1400"/>
              <a:t> С виду неприметный. </a:t>
            </a:r>
          </a:p>
          <a:p>
            <a:r>
              <a:rPr lang="ru-RU" sz="1400"/>
              <a:t>Но любое блюдо он, </a:t>
            </a:r>
          </a:p>
          <a:p>
            <a:r>
              <a:rPr lang="ru-RU" sz="1400"/>
              <a:t>Делает отменным..(Соль)</a:t>
            </a:r>
          </a:p>
          <a:p>
            <a:endParaRPr lang="ru-RU" sz="1400"/>
          </a:p>
          <a:p>
            <a:r>
              <a:rPr lang="ru-RU" sz="1400"/>
              <a:t> Мясо любит и капуста, </a:t>
            </a:r>
          </a:p>
          <a:p>
            <a:r>
              <a:rPr lang="ru-RU" sz="1400"/>
              <a:t>Помидор, арбуз и сало, </a:t>
            </a:r>
          </a:p>
          <a:p>
            <a:r>
              <a:rPr lang="ru-RU" sz="1400"/>
              <a:t>Огурец, растёт что густо. </a:t>
            </a:r>
          </a:p>
          <a:p>
            <a:r>
              <a:rPr lang="ru-RU" sz="1400"/>
              <a:t>Может хватит или мало?..(Соль)</a:t>
            </a:r>
          </a:p>
          <a:p>
            <a:endParaRPr lang="ru-RU" sz="1400"/>
          </a:p>
          <a:p>
            <a:r>
              <a:rPr lang="ru-RU" sz="1400"/>
              <a:t> Одну меня — Не съешь никогда. </a:t>
            </a:r>
          </a:p>
          <a:p>
            <a:r>
              <a:rPr lang="ru-RU" sz="1400"/>
              <a:t>А без меня — Не вкусна еда.</a:t>
            </a:r>
          </a:p>
          <a:p>
            <a:r>
              <a:rPr lang="ru-RU" sz="1400"/>
              <a:t> В воде родится, </a:t>
            </a:r>
          </a:p>
          <a:p>
            <a:r>
              <a:rPr lang="ru-RU" sz="1400"/>
              <a:t>А воды боится…(Соль) </a:t>
            </a:r>
          </a:p>
          <a:p>
            <a:endParaRPr lang="ru-RU" sz="1400"/>
          </a:p>
          <a:p>
            <a:r>
              <a:rPr lang="ru-RU" sz="1400"/>
              <a:t>Этот слон белоголовый </a:t>
            </a:r>
          </a:p>
          <a:p>
            <a:r>
              <a:rPr lang="ru-RU" sz="1400"/>
              <a:t>На столе живёт в столовой. </a:t>
            </a:r>
          </a:p>
          <a:p>
            <a:r>
              <a:rPr lang="ru-RU" sz="1400"/>
              <a:t>(Солонка) </a:t>
            </a:r>
          </a:p>
          <a:p>
            <a:endParaRPr lang="ru-RU" sz="1400"/>
          </a:p>
          <a:p>
            <a:r>
              <a:rPr lang="ru-RU" sz="1400"/>
              <a:t>С солью бочонок</a:t>
            </a:r>
          </a:p>
          <a:p>
            <a:r>
              <a:rPr lang="ru-RU" sz="1400"/>
              <a:t> Приучен с пеленок </a:t>
            </a:r>
          </a:p>
          <a:p>
            <a:r>
              <a:rPr lang="ru-RU" sz="1400"/>
              <a:t>Всегда и везде </a:t>
            </a:r>
          </a:p>
          <a:p>
            <a:r>
              <a:rPr lang="ru-RU" sz="1400"/>
              <a:t>Кланяться еде. (Солонка)</a:t>
            </a:r>
            <a:br>
              <a:rPr lang="ru-RU" sz="1400"/>
            </a:br>
            <a:r>
              <a:rPr lang="ru-RU" sz="1400"/>
              <a:t>Подробней: </a:t>
            </a:r>
            <a:r>
              <a:rPr lang="ru-RU" sz="1400">
                <a:hlinkClick r:id="rId3"/>
              </a:rPr>
              <a:t>https://po-ymy.ru/zagadki-pro-sol.html</a:t>
            </a:r>
            <a:endParaRPr lang="ru-RU" sz="1400"/>
          </a:p>
        </p:txBody>
      </p:sp>
      <p:sp>
        <p:nvSpPr>
          <p:cNvPr id="23556" name="Text Box 11"/>
          <p:cNvSpPr txBox="1">
            <a:spLocks noChangeArrowheads="1"/>
          </p:cNvSpPr>
          <p:nvPr/>
        </p:nvSpPr>
        <p:spPr bwMode="auto">
          <a:xfrm>
            <a:off x="468313" y="404813"/>
            <a:ext cx="32242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chemeClr val="accent1"/>
                </a:solidFill>
              </a:rPr>
              <a:t>Загадки о соли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7" descr="butterscotch-yellow-paper-tex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468313" y="476250"/>
            <a:ext cx="813593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ru-RU">
                <a:latin typeface="Calibri" pitchFamily="34" charset="0"/>
              </a:rPr>
              <a:t>2. Опыты</a:t>
            </a:r>
          </a:p>
          <a:p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2.1. Экспериментирование с окрашиванием соли</a:t>
            </a:r>
          </a:p>
          <a:p>
            <a:r>
              <a:rPr lang="ru-RU" sz="1200">
                <a:latin typeface="Calibri" pitchFamily="34" charset="0"/>
              </a:rPr>
              <a:t>Для опыта нам понадобится:</a:t>
            </a:r>
          </a:p>
          <a:p>
            <a:r>
              <a:rPr lang="ru-RU" sz="1200">
                <a:latin typeface="Calibri" pitchFamily="34" charset="0"/>
              </a:rPr>
              <a:t>Соль мелкая «Экстра», гуашь, емкость для смешивания, ложечка.</a:t>
            </a:r>
          </a:p>
          <a:p>
            <a:r>
              <a:rPr lang="ru-RU" sz="1200" i="1">
                <a:latin typeface="Calibri" pitchFamily="34" charset="0"/>
              </a:rPr>
              <a:t>Ход опыта</a:t>
            </a:r>
            <a:endParaRPr lang="ru-RU" sz="1200">
              <a:latin typeface="Calibri" pitchFamily="34" charset="0"/>
            </a:endParaRPr>
          </a:p>
          <a:p>
            <a:r>
              <a:rPr lang="ru-RU" sz="1200">
                <a:latin typeface="Calibri" pitchFamily="34" charset="0"/>
              </a:rPr>
              <a:t>Соль насыпаем в емкость.</a:t>
            </a:r>
          </a:p>
          <a:p>
            <a:r>
              <a:rPr lang="ru-RU" sz="1200">
                <a:latin typeface="Calibri" pitchFamily="34" charset="0"/>
              </a:rPr>
              <a:t>Добавляем  мерную ложечку гуаши (гуашь должна быть консистенции сметаны)</a:t>
            </a:r>
          </a:p>
          <a:p>
            <a:r>
              <a:rPr lang="ru-RU" sz="1200">
                <a:latin typeface="Calibri" pitchFamily="34" charset="0"/>
              </a:rPr>
              <a:t>Тщательно смешиваем ингридиенты до однородного окрашиванияю</a:t>
            </a:r>
          </a:p>
          <a:p>
            <a:r>
              <a:rPr lang="ru-RU" sz="1200">
                <a:latin typeface="Calibri" pitchFamily="34" charset="0"/>
              </a:rPr>
              <a:t>Источник: </a:t>
            </a:r>
            <a:r>
              <a:rPr lang="ru-RU" sz="900">
                <a:hlinkClick r:id="rId3"/>
              </a:rPr>
              <a:t>http://shkolala.ru/podelki/iz-podruchnyih-materialov/kak-pokrasit-sol-v-raznyie-tsveta/</a:t>
            </a:r>
            <a:r>
              <a:rPr lang="ru-RU" sz="900"/>
              <a:t> </a:t>
            </a:r>
            <a:r>
              <a:rPr lang="ru-RU" sz="900">
                <a:latin typeface="Calibri" pitchFamily="34" charset="0"/>
              </a:rPr>
              <a:t/>
            </a:r>
            <a:br>
              <a:rPr lang="ru-RU" sz="900">
                <a:latin typeface="Calibri" pitchFamily="34" charset="0"/>
              </a:rPr>
            </a:br>
            <a:endParaRPr lang="ru-RU" sz="900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</p:txBody>
      </p:sp>
      <p:pic>
        <p:nvPicPr>
          <p:cNvPr id="24579" name="Picture 38" descr="D:\для работы доу 2016\фотографии сентябрь2017\новоселье\WP_20170908_1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115685">
            <a:off x="250825" y="4198938"/>
            <a:ext cx="327660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9" descr="D:\для работы доу 2016\фотографии сентябрь2017\новоселье\WP_20170908_12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836823">
            <a:off x="4584700" y="3978275"/>
            <a:ext cx="39243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7" descr="butterscotch-yellow-paper-tex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Прямоугольник 4"/>
          <p:cNvSpPr>
            <a:spLocks noChangeArrowheads="1"/>
          </p:cNvSpPr>
          <p:nvPr/>
        </p:nvSpPr>
        <p:spPr bwMode="auto">
          <a:xfrm>
            <a:off x="395288" y="333375"/>
            <a:ext cx="82089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2.2. Опыт с водой и яйцом</a:t>
            </a:r>
          </a:p>
        </p:txBody>
      </p:sp>
      <p:sp>
        <p:nvSpPr>
          <p:cNvPr id="25603" name="Прямоугольник 3"/>
          <p:cNvSpPr>
            <a:spLocks noChangeArrowheads="1"/>
          </p:cNvSpPr>
          <p:nvPr/>
        </p:nvSpPr>
        <p:spPr bwMode="auto">
          <a:xfrm>
            <a:off x="387350" y="796925"/>
            <a:ext cx="4572000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latin typeface="Calibri" pitchFamily="34" charset="0"/>
              </a:rPr>
              <a:t>Для опыта нам понадобится:</a:t>
            </a:r>
          </a:p>
          <a:p>
            <a:r>
              <a:rPr lang="ru-RU" sz="1200">
                <a:latin typeface="Calibri" pitchFamily="34" charset="0"/>
              </a:rPr>
              <a:t>Две банки с водой; два яйца; соль; ложка.</a:t>
            </a:r>
          </a:p>
          <a:p>
            <a:r>
              <a:rPr lang="ru-RU" sz="1200" i="1">
                <a:latin typeface="Calibri" pitchFamily="34" charset="0"/>
              </a:rPr>
              <a:t>Ход опыта</a:t>
            </a:r>
            <a:endParaRPr lang="ru-RU" sz="1200">
              <a:latin typeface="Calibri" pitchFamily="34" charset="0"/>
            </a:endParaRPr>
          </a:p>
          <a:p>
            <a:r>
              <a:rPr lang="ru-RU" sz="1200">
                <a:latin typeface="Calibri" pitchFamily="34" charset="0"/>
              </a:rPr>
              <a:t>Помещаем в каждую банку с водой по одному яйцу. В первой банке у нас будет пресная вода – это озеро. Опускаем в банку с пресной водой яйцо. Пока ничего удивительного: яйцо тонет.  Во вторую банку начинаем добавлять соль. Это у нас будет море. Здесь яйцо всплывает и держится на поверхности. При попытках утопить яйцо, оно снова поднимается вверх.</a:t>
            </a:r>
          </a:p>
          <a:p>
            <a:r>
              <a:rPr lang="ru-RU" sz="1200">
                <a:latin typeface="Calibri" pitchFamily="34" charset="0"/>
              </a:rPr>
              <a:t>Соленая вода тяжелее пресной, потому и выталкивает на поверхность более легкие предметы. Чем больше соли в воде, тем она плотнее и тем труднее в ней утонуть. Источник: </a:t>
            </a:r>
            <a:r>
              <a:rPr lang="ru-RU" sz="1200" u="sng">
                <a:latin typeface="Calibri" pitchFamily="34" charset="0"/>
                <a:hlinkClick r:id="rId3"/>
              </a:rPr>
              <a:t>http://nashi-de-ti.ru/more-i-ozero/</a:t>
            </a:r>
            <a:r>
              <a:rPr lang="ru-RU" sz="1200">
                <a:latin typeface="Calibri" pitchFamily="34" charset="0"/>
              </a:rPr>
              <a:t> </a:t>
            </a:r>
          </a:p>
        </p:txBody>
      </p:sp>
      <p:pic>
        <p:nvPicPr>
          <p:cNvPr id="25604" name="Picture 2" descr="D:\для работы доу 2016\фотографии сентябрь2017\опыт с яйцом\WP_20170911_0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352425"/>
            <a:ext cx="3155950" cy="560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3" descr="D:\для работы доу 2016\фотографии сентябрь2017\опыт с яйцом\WP_20170911_02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463" y="3789363"/>
            <a:ext cx="4995862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8" descr="butterscotch-yellow-paper-tex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Box 4"/>
          <p:cNvSpPr txBox="1">
            <a:spLocks noChangeArrowheads="1"/>
          </p:cNvSpPr>
          <p:nvPr/>
        </p:nvSpPr>
        <p:spPr bwMode="auto">
          <a:xfrm>
            <a:off x="755650" y="990600"/>
            <a:ext cx="7561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 </a:t>
            </a:r>
          </a:p>
        </p:txBody>
      </p:sp>
      <p:sp>
        <p:nvSpPr>
          <p:cNvPr id="26627" name="Прямоугольник 3"/>
          <p:cNvSpPr>
            <a:spLocks noChangeArrowheads="1"/>
          </p:cNvSpPr>
          <p:nvPr/>
        </p:nvSpPr>
        <p:spPr bwMode="auto">
          <a:xfrm>
            <a:off x="468313" y="188913"/>
            <a:ext cx="7991475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2.3. Выращивание кристалов</a:t>
            </a:r>
          </a:p>
          <a:p>
            <a:endParaRPr lang="ru-RU">
              <a:latin typeface="Calibri" pitchFamily="34" charset="0"/>
            </a:endParaRPr>
          </a:p>
          <a:p>
            <a:r>
              <a:rPr lang="ru-RU" sz="1200" i="1">
                <a:latin typeface="Calibri" pitchFamily="34" charset="0"/>
              </a:rPr>
              <a:t>Для опыта нам понадобится:</a:t>
            </a:r>
          </a:p>
          <a:p>
            <a:r>
              <a:rPr lang="ru-RU" sz="1200">
                <a:latin typeface="Calibri" pitchFamily="34" charset="0"/>
              </a:rPr>
              <a:t>Стеклянная банка с водой; соль; веточка или нить, палочка для помешивания, салфетки.</a:t>
            </a:r>
          </a:p>
          <a:p>
            <a:r>
              <a:rPr lang="ru-RU" sz="1200" i="1">
                <a:latin typeface="Calibri" pitchFamily="34" charset="0"/>
              </a:rPr>
              <a:t>Ход опыта: </a:t>
            </a:r>
            <a:r>
              <a:rPr lang="ru-RU" sz="1200">
                <a:latin typeface="Calibri" pitchFamily="34" charset="0"/>
              </a:rPr>
              <a:t>Горячую воду охладить до комнатной температуры.</a:t>
            </a:r>
          </a:p>
          <a:p>
            <a:r>
              <a:rPr lang="ru-RU" sz="1200">
                <a:latin typeface="Calibri" pitchFamily="34" charset="0"/>
              </a:rPr>
              <a:t>Добавить в воду соль в таком количестве, в котором она перестанет растворяться.</a:t>
            </a:r>
          </a:p>
          <a:p>
            <a:r>
              <a:rPr lang="ru-RU" sz="1200">
                <a:latin typeface="Calibri" pitchFamily="34" charset="0"/>
              </a:rPr>
              <a:t>К карандашу привязать нитку или веточку и опустить в воду.</a:t>
            </a:r>
          </a:p>
          <a:p>
            <a:r>
              <a:rPr lang="ru-RU" sz="1200">
                <a:latin typeface="Calibri" pitchFamily="34" charset="0"/>
              </a:rPr>
              <a:t>На выращивание кристалла потребуется примерно 10 дней.</a:t>
            </a:r>
          </a:p>
          <a:p>
            <a:r>
              <a:rPr lang="ru-RU" sz="1200">
                <a:latin typeface="Calibri" pitchFamily="34" charset="0"/>
              </a:rPr>
              <a:t>Через 10 дней слить воду. Кристалл можно увидеть на нитке или веточки (в зависимости о того, что использовали).</a:t>
            </a:r>
          </a:p>
          <a:p>
            <a:endParaRPr lang="ru-RU" sz="1200">
              <a:latin typeface="Calibri" pitchFamily="34" charset="0"/>
            </a:endParaRPr>
          </a:p>
          <a:p>
            <a:r>
              <a:rPr lang="ru-RU" sz="1200">
                <a:latin typeface="Calibri" pitchFamily="34" charset="0"/>
              </a:rPr>
              <a:t>  Ресурс: </a:t>
            </a:r>
            <a:r>
              <a:rPr lang="ru-RU" sz="1200">
                <a:hlinkClick r:id="rId3"/>
              </a:rPr>
              <a:t>https://www.kakprosto.ru/kak-12563-kak-vyrastit-kristall-v-domashnih-usloviyah-iz-soli</a:t>
            </a:r>
            <a:r>
              <a:rPr lang="ru-RU"/>
              <a:t> </a:t>
            </a:r>
          </a:p>
        </p:txBody>
      </p:sp>
      <p:pic>
        <p:nvPicPr>
          <p:cNvPr id="26629" name="Рисунок 5"/>
          <p:cNvPicPr>
            <a:picLocks noChangeAspect="1"/>
          </p:cNvPicPr>
          <p:nvPr/>
        </p:nvPicPr>
        <p:blipFill>
          <a:blip r:embed="rId4"/>
          <a:srcRect b="19418"/>
          <a:stretch>
            <a:fillRect/>
          </a:stretch>
        </p:blipFill>
        <p:spPr bwMode="auto">
          <a:xfrm>
            <a:off x="2627313" y="3573463"/>
            <a:ext cx="3563937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5" descr="butterscotch-yellow-paper-tex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850" y="260350"/>
            <a:ext cx="8496300" cy="7381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+mn-lt"/>
                <a:cs typeface="+mn-cs"/>
              </a:rPr>
              <a:t>Итоговый этап: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самооценка, рефлексия деятельности, обобщение мероприятий проекта.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2349" y="3027660"/>
            <a:ext cx="773391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Благодарю за внимание!</a:t>
            </a:r>
          </a:p>
        </p:txBody>
      </p:sp>
      <p:sp>
        <p:nvSpPr>
          <p:cNvPr id="31748" name="Rectangle 6"/>
          <p:cNvSpPr>
            <a:spLocks noChangeArrowheads="1"/>
          </p:cNvSpPr>
          <p:nvPr/>
        </p:nvSpPr>
        <p:spPr bwMode="auto">
          <a:xfrm>
            <a:off x="468313" y="5445125"/>
            <a:ext cx="459263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/>
              <a:t>Список литературы</a:t>
            </a:r>
            <a:endParaRPr lang="ru-RU"/>
          </a:p>
          <a:p>
            <a:r>
              <a:rPr lang="ru-RU"/>
              <a:t>1 Детская энциклопедия «Всё обо всём».</a:t>
            </a:r>
          </a:p>
          <a:p>
            <a:r>
              <a:rPr lang="ru-RU"/>
              <a:t>2 Интернет ресурс.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5" descr="butterscotch-yellow-paper-tex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971550" y="981075"/>
            <a:ext cx="7129463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Calibri" pitchFamily="34" charset="0"/>
              </a:rPr>
              <a:t>Актуальность темы проекта: </a:t>
            </a:r>
          </a:p>
          <a:p>
            <a:pPr algn="just"/>
            <a:r>
              <a:rPr lang="ru-RU">
                <a:latin typeface="Calibri" pitchFamily="34" charset="0"/>
              </a:rPr>
              <a:t>Развитие личности детей дошкольного возраста происходит в различных видах  деятельности, в том числе в экспериментальной деятельности, с учетом их возрастных, индивидуальных психологических и физиологических особенностей. Экспериментирование помогает детям развивать логическое мышление, умение рассуждать и делать выводы. Очень важно создать </a:t>
            </a:r>
            <a:r>
              <a:rPr lang="ru-RU"/>
              <a:t>условия для формирования у детей готовности самостоятельно изучать окружающий мир, решать задачи в процессе поисковой деятельности.  Данный проект знакомит детей с необычными свойствами соли, дети узнают как она попадает к нам на стол, где еще применяется соль.</a:t>
            </a:r>
          </a:p>
        </p:txBody>
      </p:sp>
      <p:pic>
        <p:nvPicPr>
          <p:cNvPr id="14339" name="Picture 9" descr="Ukraine-Natural-Edible-White-Salt-At-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4581525"/>
            <a:ext cx="1698625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 descr="butterscotch-yellow-paper-tex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2286000" y="474663"/>
            <a:ext cx="4572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971550" y="301625"/>
            <a:ext cx="7632700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Calibri" pitchFamily="34" charset="0"/>
              </a:rPr>
              <a:t> </a:t>
            </a:r>
            <a:r>
              <a:rPr lang="ru-RU" b="1"/>
              <a:t>Цель проекта: </a:t>
            </a:r>
            <a:endParaRPr lang="ru-RU"/>
          </a:p>
          <a:p>
            <a:r>
              <a:rPr lang="ru-RU"/>
              <a:t>Создание условий для формирования у детей готовности самостоятельно изучать окружающий мир, решать задачи в процессе поисковой деятельности.  Познакомить их с необычными свойствами соли, как она попадает к нам на стол. Выяснить области применения соли.</a:t>
            </a:r>
            <a:endParaRPr lang="ru-RU" b="1"/>
          </a:p>
          <a:p>
            <a:endParaRPr lang="ru-RU" b="1"/>
          </a:p>
          <a:p>
            <a:endParaRPr lang="ru-RU" b="1"/>
          </a:p>
          <a:p>
            <a:r>
              <a:rPr lang="ru-RU" b="1"/>
              <a:t>Задачи:</a:t>
            </a:r>
            <a:endParaRPr lang="ru-RU"/>
          </a:p>
          <a:p>
            <a:r>
              <a:rPr lang="ru-RU"/>
              <a:t>1 Вызвать интерес к исследованию соли, её свойств и качеств.</a:t>
            </a:r>
          </a:p>
          <a:p>
            <a:r>
              <a:rPr lang="ru-RU"/>
              <a:t>2 Исследовать свойства соли опытным путём.</a:t>
            </a:r>
          </a:p>
          <a:p>
            <a:r>
              <a:rPr lang="ru-RU"/>
              <a:t>3 Расширить представления о добыче соли.</a:t>
            </a:r>
          </a:p>
          <a:p>
            <a:r>
              <a:rPr lang="ru-RU"/>
              <a:t>4 Развивать у детей стремление к поисково- познавательной  деятельности.</a:t>
            </a:r>
          </a:p>
          <a:p>
            <a:r>
              <a:rPr lang="ru-RU"/>
              <a:t>5 Развивать мыслительную активность и творческие способности детей.</a:t>
            </a:r>
          </a:p>
          <a:p>
            <a:r>
              <a:rPr lang="ru-RU"/>
              <a:t>6 Развивать любознательность, уверенность в своих силах.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butterscotch-yellow-paper-tex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323850" y="981075"/>
            <a:ext cx="84248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Участники проекта:</a:t>
            </a:r>
          </a:p>
          <a:p>
            <a:r>
              <a:rPr lang="ru-RU"/>
              <a:t>Дети подготовительной к школе группы</a:t>
            </a:r>
          </a:p>
          <a:p>
            <a:r>
              <a:rPr lang="ru-RU"/>
              <a:t>Воспитатель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3779838" y="5589588"/>
            <a:ext cx="51133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Сроки реализации проекта: </a:t>
            </a:r>
          </a:p>
          <a:p>
            <a:r>
              <a:rPr lang="ru-RU">
                <a:latin typeface="Calibri" pitchFamily="34" charset="0"/>
              </a:rPr>
              <a:t>1 месяц</a:t>
            </a:r>
          </a:p>
          <a:p>
            <a:r>
              <a:rPr lang="ru-RU">
                <a:latin typeface="Calibri" pitchFamily="34" charset="0"/>
              </a:rPr>
              <a:t> </a:t>
            </a:r>
          </a:p>
        </p:txBody>
      </p:sp>
      <p:pic>
        <p:nvPicPr>
          <p:cNvPr id="16388" name="Picture 19" descr="i_0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2060575"/>
            <a:ext cx="4411662" cy="3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butterscotch-yellow-paper-tex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250825" y="333375"/>
            <a:ext cx="8642350" cy="531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Ожидаемые результаты проекта:</a:t>
            </a:r>
          </a:p>
          <a:p>
            <a:pPr algn="just">
              <a:buFontTx/>
              <a:buChar char="•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родители  вовлечены  в образовательную деятельность группы и имеют потребность развивать ребенка в повседневной жизни;  </a:t>
            </a:r>
          </a:p>
          <a:p>
            <a:pPr algn="just">
              <a:buFontTx/>
              <a:buChar char="•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повысилась педагогическая   компетентность родителей за счет актуализации и развития их образовательных потребностей и  стимулирования образовательных инициатив;</a:t>
            </a:r>
          </a:p>
          <a:p>
            <a:pPr algn="just">
              <a:buFontTx/>
              <a:buChar char="•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создан благоприятный  эмоциональный фон сотрудничества детей с близкими взрослыми;  </a:t>
            </a:r>
          </a:p>
          <a:p>
            <a:pPr algn="just">
              <a:buFontTx/>
              <a:buChar char="•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насыщена развивающая предметно-пространственная  среда группы по теме проекта.</a:t>
            </a:r>
          </a:p>
          <a:p>
            <a:pPr algn="just">
              <a:buFontTx/>
              <a:buChar char="•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Созданы условия для развития сюжетно-ролевой игры детей;</a:t>
            </a:r>
          </a:p>
          <a:p>
            <a:pPr algn="just">
              <a:buFontTx/>
              <a:buChar char="•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Повысилась профессиональная компетентность педагогов;</a:t>
            </a:r>
          </a:p>
          <a:p>
            <a:pPr algn="just">
              <a:buFontTx/>
              <a:buChar char="•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Сформировано первичное представление о свойствах соли у воспитанников группы, а также бережное отношение воспитанников к природе;</a:t>
            </a:r>
          </a:p>
          <a:p>
            <a:pPr algn="just">
              <a:buFontTx/>
              <a:buChar char="•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Обогащен активный словарь воспитанников;</a:t>
            </a:r>
          </a:p>
          <a:p>
            <a:pPr algn="just">
              <a:buFontTx/>
              <a:buChar char="•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Развиты познавательная мотивация, любознательность, воображение воспитанников;</a:t>
            </a:r>
          </a:p>
          <a:p>
            <a:pPr algn="just">
              <a:buFontTx/>
              <a:buChar char="•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Расширен творческий потенциал дошкольников</a:t>
            </a:r>
          </a:p>
          <a:p>
            <a:pPr algn="just">
              <a:buFontTx/>
              <a:buChar char="•"/>
            </a:pPr>
            <a:endParaRPr lang="ru-RU" altLang="ru-RU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•"/>
            </a:pPr>
            <a:endParaRPr lang="ru-RU" altLang="ru-RU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•"/>
            </a:pPr>
            <a:endParaRPr lang="ru-RU" alt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2" descr="butterscotch-yellow-paper-tex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3059113" y="144463"/>
            <a:ext cx="31416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2000" b="1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План мероприятий</a:t>
            </a:r>
            <a:endParaRPr lang="ru-RU" altLang="ru-RU" sz="2000">
              <a:solidFill>
                <a:srgbClr val="0070C0"/>
              </a:solidFill>
              <a:latin typeface="Calibri" pitchFamily="34" charset="0"/>
            </a:endParaRPr>
          </a:p>
        </p:txBody>
      </p:sp>
      <p:graphicFrame>
        <p:nvGraphicFramePr>
          <p:cNvPr id="18479" name="Group 47"/>
          <p:cNvGraphicFramePr>
            <a:graphicFrameLocks noGrp="1"/>
          </p:cNvGraphicFramePr>
          <p:nvPr/>
        </p:nvGraphicFramePr>
        <p:xfrm>
          <a:off x="250825" y="692150"/>
          <a:ext cx="8497888" cy="6007100"/>
        </p:xfrm>
        <a:graphic>
          <a:graphicData uri="http://schemas.openxmlformats.org/drawingml/2006/table">
            <a:tbl>
              <a:tblPr/>
              <a:tblGrid>
                <a:gridCol w="636588"/>
                <a:gridCol w="2762250"/>
                <a:gridCol w="1700212"/>
                <a:gridCol w="1309688"/>
                <a:gridCol w="2089150"/>
              </a:tblGrid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Мероприятие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Участники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Сроки проведения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Предполагаемый результат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Подготовительный этап: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Предложение семьям воспитанников проектной деятельности, опрос родителей.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Педагоги группы; представители семей воспитанников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август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Планирование и содержание мероприятий проекта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378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Организационный этап: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Расширение Предметно-пространственной развивающей среды группы; подготовка необходимых для реализации проекта атрибутов.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Просмотр презентации о добыче соли и ее применении.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Педагоги; представители семей воспитанников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август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расширение развивающей предметно-пространственной среды в группе , оформление группы в соответствии с темой проектной деятельноси.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Подготовка родителями необходимых для реализации проекта атрибутов (одноразовые перчатки, соль, емкости для проведения экспериментов)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Подготовка презентации о соли.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179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Практический этап: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Знакомство с солью, отгадывание загадок о соли, знакомство с историей появления соли в жизни человека. Изучение свойств соли опытным путем (рассматривание темы цвета, запаха, структуры соли; проведение опыта с яйцом, с окрашиванием соли, с выращиванием кристалла).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Педагоги; воспитанники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август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Обогащение развивающей предметно-пространственной среды в группе по теме проекта для организации непрерывной образовательной и самостоятельной деятельности детей.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Закрепление представлений  о соли, ее происхождении, добыче и применении.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9" descr="butterscotch-yellow-paper-tex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492" name="Group 36"/>
          <p:cNvGraphicFramePr>
            <a:graphicFrameLocks noGrp="1"/>
          </p:cNvGraphicFramePr>
          <p:nvPr/>
        </p:nvGraphicFramePr>
        <p:xfrm>
          <a:off x="457200" y="692150"/>
          <a:ext cx="8496300" cy="1673225"/>
        </p:xfrm>
        <a:graphic>
          <a:graphicData uri="http://schemas.openxmlformats.org/drawingml/2006/table">
            <a:tbl>
              <a:tblPr/>
              <a:tblGrid>
                <a:gridCol w="635000"/>
                <a:gridCol w="2763838"/>
                <a:gridCol w="1698625"/>
                <a:gridCol w="1166812"/>
                <a:gridCol w="2232025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Мероприятие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Участники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Сроки проведения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Предполагаемый результат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EB4E3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Дидактические и подвижные игры по теме проекта.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Выполнение коллективных творческих работ : рисование солю.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Итоговый этап: обобщение; выводы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Воспитанники и воспитатель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август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Самооценка, рефлексия. Создание картотеки проведенных опытов.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" descr="butterscotch-yellow-paper-tex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4213" y="620713"/>
            <a:ext cx="7775575" cy="62785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+mn-lt"/>
                <a:cs typeface="+mn-cs"/>
              </a:rPr>
              <a:t>Подготовительный этап: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Проведение родительского собрания с целью выявления заинтересованности и образовательных потребностей родителей в образовательной деятельности детей ( с помощью анкетирования, общения, диспутов); планирование содержания и форм работы.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400" dirty="0">
              <a:latin typeface="+mn-lt"/>
              <a:cs typeface="+mn-cs"/>
            </a:endParaRPr>
          </a:p>
        </p:txBody>
      </p:sp>
      <p:pic>
        <p:nvPicPr>
          <p:cNvPr id="20483" name="Picture 2" descr="C:\Users\joker\Pictures\img0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758901">
            <a:off x="1671638" y="2519363"/>
            <a:ext cx="2652712" cy="349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3" descr="C:\Users\joker\Pictures\img0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15063">
            <a:off x="4441825" y="2573338"/>
            <a:ext cx="2436813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0" descr="butterscotch-yellow-paper-tex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827088" y="260350"/>
            <a:ext cx="734536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70C0"/>
                </a:solidFill>
                <a:latin typeface="Calibri" pitchFamily="34" charset="0"/>
              </a:rPr>
              <a:t>Организационный этап:</a:t>
            </a:r>
          </a:p>
          <a:p>
            <a:pPr algn="just">
              <a:buFontTx/>
              <a:buChar char="-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расширение развивающей предметно-пространственной среды в группе (приобретение мерных стаканчиков, красок, дидактических игр).</a:t>
            </a:r>
          </a:p>
          <a:p>
            <a:pPr algn="just"/>
            <a:r>
              <a:rPr lang="ru-RU" altLang="ru-RU">
                <a:latin typeface="Times New Roman" pitchFamily="18" charset="0"/>
                <a:cs typeface="Times New Roman" pitchFamily="18" charset="0"/>
              </a:rPr>
              <a:t>- Подготовка родителями необходимых для реализации проекта атрибутов (баночек, соли, яиц,  салфеток и т.п.). </a:t>
            </a:r>
          </a:p>
        </p:txBody>
      </p:sp>
      <p:pic>
        <p:nvPicPr>
          <p:cNvPr id="21507" name="Picture 6" descr="http://www.imgcutpng.com/wp-content/uploads/2017/03/food/egg-png-37-1024x89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4340225"/>
            <a:ext cx="2236787" cy="194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8" descr="http://nifiga-sebe.ru/uploads/posts/2009-12/thumbs/1262097784_1.jpg"/>
          <p:cNvPicPr>
            <a:picLocks noChangeAspect="1" noChangeArrowheads="1"/>
          </p:cNvPicPr>
          <p:nvPr/>
        </p:nvPicPr>
        <p:blipFill>
          <a:blip r:embed="rId4"/>
          <a:srcRect r="22993"/>
          <a:stretch>
            <a:fillRect/>
          </a:stretch>
        </p:blipFill>
        <p:spPr bwMode="auto">
          <a:xfrm>
            <a:off x="7308850" y="2060575"/>
            <a:ext cx="1071563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10" descr="http://img-fotki.yandex.ru/get/4913/47407354.26b/0_8d6df_85e9ca74_ori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2988" y="4530725"/>
            <a:ext cx="2481262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2" descr="Ukraine-Natural-Edible-White-Salt-At-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731687">
            <a:off x="1187450" y="2420938"/>
            <a:ext cx="1604963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16" descr="15011112222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48038" y="2349500"/>
            <a:ext cx="27432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</TotalTime>
  <Words>975</Words>
  <Application>Microsoft Office PowerPoint</Application>
  <PresentationFormat>Экран (4:3)</PresentationFormat>
  <Paragraphs>184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joker</dc:creator>
  <cp:lastModifiedBy>-</cp:lastModifiedBy>
  <cp:revision>82</cp:revision>
  <cp:lastPrinted>2018-03-13T21:40:14Z</cp:lastPrinted>
  <dcterms:created xsi:type="dcterms:W3CDTF">2016-04-12T09:37:57Z</dcterms:created>
  <dcterms:modified xsi:type="dcterms:W3CDTF">2019-09-08T10:01:35Z</dcterms:modified>
</cp:coreProperties>
</file>