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62" r:id="rId4"/>
    <p:sldId id="271" r:id="rId5"/>
    <p:sldId id="273" r:id="rId6"/>
    <p:sldId id="272" r:id="rId7"/>
    <p:sldId id="276" r:id="rId8"/>
    <p:sldId id="269" r:id="rId9"/>
    <p:sldId id="277" r:id="rId10"/>
    <p:sldId id="279" r:id="rId11"/>
    <p:sldId id="278" r:id="rId12"/>
    <p:sldId id="281" r:id="rId13"/>
    <p:sldId id="280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ntalpiti.ru/files/99604/knigi.3.png" TargetMode="External"/><Relationship Id="rId2" Type="http://schemas.openxmlformats.org/officeDocument/2006/relationships/hyperlink" Target="http://0701.nccdn.net/1_5/2f0/0b8/0e7/HiRes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054.radikal.ru/1005/2d/09f78a31f0d3.jpg" TargetMode="External"/><Relationship Id="rId5" Type="http://schemas.openxmlformats.org/officeDocument/2006/relationships/hyperlink" Target="http://img-fotki.yandex.ru/get/6610/21197587.29/0_96737_f8268728_L.jpg" TargetMode="External"/><Relationship Id="rId4" Type="http://schemas.openxmlformats.org/officeDocument/2006/relationships/hyperlink" Target="http://img-fotki.yandex.ru/get/6413/136487634.65a/0_a9292_e2d3ddfe_XL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079967">
            <a:off x="732859" y="1953160"/>
            <a:ext cx="3454036" cy="1383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rgbClr val="C00000"/>
                </a:solidFill>
                <a:ea typeface="+mj-ea"/>
                <a:cs typeface="+mj-cs"/>
              </a:rPr>
              <a:t>Словарное слово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21079967">
            <a:off x="4728550" y="2025167"/>
            <a:ext cx="3454036" cy="1383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rgbClr val="C00000"/>
                </a:solidFill>
                <a:ea typeface="+mj-ea"/>
                <a:cs typeface="+mj-cs"/>
              </a:rPr>
              <a:t>Учитель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1908175" y="2781300"/>
            <a:ext cx="4627563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учит</a:t>
            </a:r>
            <a:r>
              <a:rPr lang="ru-RU" sz="7200" b="1" dirty="0">
                <a:solidFill>
                  <a:schemeClr val="bg1"/>
                </a:solidFill>
                <a:latin typeface="Georgia" pitchFamily="18" charset="0"/>
              </a:rPr>
              <a:t>   </a:t>
            </a:r>
            <a:r>
              <a:rPr lang="ru-RU" sz="72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ль</a:t>
            </a:r>
          </a:p>
        </p:txBody>
      </p:sp>
      <p:sp>
        <p:nvSpPr>
          <p:cNvPr id="21507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416300" y="4724400"/>
            <a:ext cx="914400" cy="914400"/>
          </a:xfrm>
          <a:prstGeom prst="actionButtonBlank">
            <a:avLst/>
          </a:prstGeom>
          <a:gradFill rotWithShape="1">
            <a:gsLst>
              <a:gs pos="0">
                <a:srgbClr val="FFFFFF"/>
              </a:gs>
              <a:gs pos="100000">
                <a:srgbClr val="777777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FF0000"/>
                </a:solidFill>
                <a:latin typeface="Verdana" pitchFamily="34" charset="0"/>
              </a:rPr>
              <a:t>И</a:t>
            </a:r>
          </a:p>
        </p:txBody>
      </p:sp>
      <p:sp>
        <p:nvSpPr>
          <p:cNvPr id="1024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87900" y="4724400"/>
            <a:ext cx="914400" cy="914400"/>
          </a:xfrm>
          <a:prstGeom prst="actionButtonBlank">
            <a:avLst/>
          </a:prstGeom>
          <a:gradFill rotWithShape="1">
            <a:gsLst>
              <a:gs pos="0">
                <a:srgbClr val="FFFFFF"/>
              </a:gs>
              <a:gs pos="100000">
                <a:srgbClr val="777777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FF0000"/>
                </a:solidFill>
                <a:latin typeface="Verdana" pitchFamily="34" charset="0"/>
              </a:rPr>
              <a:t>Е</a:t>
            </a:r>
          </a:p>
        </p:txBody>
      </p:sp>
      <p:sp>
        <p:nvSpPr>
          <p:cNvPr id="21509" name="Line 7"/>
          <p:cNvSpPr>
            <a:spLocks noChangeShapeType="1"/>
          </p:cNvSpPr>
          <p:nvPr/>
        </p:nvSpPr>
        <p:spPr bwMode="auto">
          <a:xfrm flipH="1">
            <a:off x="3492500" y="2565400"/>
            <a:ext cx="22860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4211638" y="2636838"/>
            <a:ext cx="9144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800" b="1" u="sng">
                <a:solidFill>
                  <a:srgbClr val="FF0000"/>
                </a:solidFill>
                <a:latin typeface="Georgia" pitchFamily="18" charset="0"/>
              </a:rPr>
              <a:t>е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356100" y="476250"/>
            <a:ext cx="37449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00"/>
                </a:solidFill>
                <a:latin typeface="Algerian" pitchFamily="82" charset="0"/>
              </a:rPr>
              <a:t>Молодец!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</p:childTnLst>
        </p:cTn>
      </p:par>
    </p:tnLst>
    <p:bldLst>
      <p:bldP spid="21509" grpId="0" animBg="1"/>
      <p:bldP spid="10250" grpId="0"/>
      <p:bldP spid="102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Загадка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2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Когда приходим мы в свой класс,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Он встречает первым нас.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Мы учим детишек читать и писать,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Природу любить, стариков уважать. </a:t>
            </a:r>
          </a:p>
          <a:p>
            <a:pPr algn="just"/>
            <a:endParaRPr lang="ru-RU" b="1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771775" y="4437063"/>
            <a:ext cx="2401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УЧИТ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Е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Скругленный прямоугольник 85"/>
          <p:cNvSpPr>
            <a:spLocks noChangeAspect="1"/>
          </p:cNvSpPr>
          <p:nvPr/>
        </p:nvSpPr>
        <p:spPr>
          <a:xfrm>
            <a:off x="6643688" y="1928813"/>
            <a:ext cx="539750" cy="5397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</p:txBody>
      </p:sp>
      <p:sp>
        <p:nvSpPr>
          <p:cNvPr id="87" name="Скругленный прямоугольник 86"/>
          <p:cNvSpPr>
            <a:spLocks noChangeAspect="1"/>
          </p:cNvSpPr>
          <p:nvPr/>
        </p:nvSpPr>
        <p:spPr>
          <a:xfrm>
            <a:off x="7786688" y="1357313"/>
            <a:ext cx="539750" cy="5397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</p:txBody>
      </p:sp>
      <p:sp>
        <p:nvSpPr>
          <p:cNvPr id="88" name="Скругленный прямоугольник 87"/>
          <p:cNvSpPr>
            <a:spLocks noChangeAspect="1"/>
          </p:cNvSpPr>
          <p:nvPr/>
        </p:nvSpPr>
        <p:spPr>
          <a:xfrm>
            <a:off x="7215188" y="1357313"/>
            <a:ext cx="539750" cy="5397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</p:txBody>
      </p:sp>
      <p:sp>
        <p:nvSpPr>
          <p:cNvPr id="89" name="Скругленный прямоугольник 88"/>
          <p:cNvSpPr>
            <a:spLocks noChangeAspect="1"/>
          </p:cNvSpPr>
          <p:nvPr/>
        </p:nvSpPr>
        <p:spPr>
          <a:xfrm>
            <a:off x="6643688" y="785813"/>
            <a:ext cx="539750" cy="5397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</p:txBody>
      </p:sp>
      <p:sp>
        <p:nvSpPr>
          <p:cNvPr id="90" name="Скругленный прямоугольник 89"/>
          <p:cNvSpPr>
            <a:spLocks noChangeAspect="1"/>
          </p:cNvSpPr>
          <p:nvPr/>
        </p:nvSpPr>
        <p:spPr>
          <a:xfrm>
            <a:off x="6643688" y="1357313"/>
            <a:ext cx="539750" cy="5397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</p:txBody>
      </p:sp>
      <p:sp>
        <p:nvSpPr>
          <p:cNvPr id="91" name="Скругленный прямоугольник 90"/>
          <p:cNvSpPr>
            <a:spLocks noChangeAspect="1"/>
          </p:cNvSpPr>
          <p:nvPr/>
        </p:nvSpPr>
        <p:spPr>
          <a:xfrm>
            <a:off x="6072188" y="1357313"/>
            <a:ext cx="539750" cy="5397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</p:txBody>
      </p:sp>
      <p:sp>
        <p:nvSpPr>
          <p:cNvPr id="92" name="Скругленный прямоугольник 91"/>
          <p:cNvSpPr>
            <a:spLocks noChangeAspect="1"/>
          </p:cNvSpPr>
          <p:nvPr/>
        </p:nvSpPr>
        <p:spPr>
          <a:xfrm>
            <a:off x="5500688" y="1357313"/>
            <a:ext cx="539750" cy="5397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</p:txBody>
      </p:sp>
      <p:sp>
        <p:nvSpPr>
          <p:cNvPr id="93" name="Скругленный прямоугольник 92"/>
          <p:cNvSpPr>
            <a:spLocks noChangeAspect="1"/>
          </p:cNvSpPr>
          <p:nvPr/>
        </p:nvSpPr>
        <p:spPr>
          <a:xfrm>
            <a:off x="4929188" y="1357313"/>
            <a:ext cx="539750" cy="5397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</p:txBody>
      </p:sp>
      <p:sp>
        <p:nvSpPr>
          <p:cNvPr id="95" name="Скругленный прямоугольник 94"/>
          <p:cNvSpPr>
            <a:spLocks noChangeAspect="1"/>
          </p:cNvSpPr>
          <p:nvPr/>
        </p:nvSpPr>
        <p:spPr>
          <a:xfrm>
            <a:off x="4357688" y="1357313"/>
            <a:ext cx="539750" cy="5397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</p:txBody>
      </p:sp>
      <p:sp>
        <p:nvSpPr>
          <p:cNvPr id="132" name="TextBox 131"/>
          <p:cNvSpPr txBox="1">
            <a:spLocks noChangeArrowheads="1"/>
          </p:cNvSpPr>
          <p:nvPr/>
        </p:nvSpPr>
        <p:spPr bwMode="auto">
          <a:xfrm>
            <a:off x="6643688" y="1714500"/>
            <a:ext cx="642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  <a:cs typeface="Arial" charset="0"/>
              </a:rPr>
              <a:t>л</a:t>
            </a:r>
          </a:p>
        </p:txBody>
      </p:sp>
      <p:sp>
        <p:nvSpPr>
          <p:cNvPr id="133" name="TextBox 132"/>
          <p:cNvSpPr txBox="1">
            <a:spLocks noChangeArrowheads="1"/>
          </p:cNvSpPr>
          <p:nvPr/>
        </p:nvSpPr>
        <p:spPr bwMode="auto">
          <a:xfrm>
            <a:off x="6643688" y="1143000"/>
            <a:ext cx="642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Calibri" pitchFamily="34" charset="0"/>
                <a:cs typeface="Arial" charset="0"/>
              </a:rPr>
              <a:t>е</a:t>
            </a:r>
          </a:p>
        </p:txBody>
      </p:sp>
      <p:sp>
        <p:nvSpPr>
          <p:cNvPr id="136" name="TextBox 135"/>
          <p:cNvSpPr txBox="1">
            <a:spLocks noChangeArrowheads="1"/>
          </p:cNvSpPr>
          <p:nvPr/>
        </p:nvSpPr>
        <p:spPr bwMode="auto">
          <a:xfrm>
            <a:off x="4929188" y="1143000"/>
            <a:ext cx="642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ч</a:t>
            </a:r>
          </a:p>
        </p:txBody>
      </p:sp>
      <p:sp>
        <p:nvSpPr>
          <p:cNvPr id="144" name="TextBox 143"/>
          <p:cNvSpPr txBox="1">
            <a:spLocks noChangeArrowheads="1"/>
          </p:cNvSpPr>
          <p:nvPr/>
        </p:nvSpPr>
        <p:spPr bwMode="auto">
          <a:xfrm>
            <a:off x="6072188" y="1143000"/>
            <a:ext cx="642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т</a:t>
            </a:r>
          </a:p>
        </p:txBody>
      </p:sp>
      <p:sp>
        <p:nvSpPr>
          <p:cNvPr id="146" name="TextBox 145"/>
          <p:cNvSpPr txBox="1">
            <a:spLocks noChangeArrowheads="1"/>
          </p:cNvSpPr>
          <p:nvPr/>
        </p:nvSpPr>
        <p:spPr bwMode="auto">
          <a:xfrm>
            <a:off x="6572250" y="571500"/>
            <a:ext cx="642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Calibri" pitchFamily="34" charset="0"/>
                <a:cs typeface="Arial" charset="0"/>
              </a:rPr>
              <a:t>м</a:t>
            </a:r>
          </a:p>
        </p:txBody>
      </p:sp>
      <p:sp>
        <p:nvSpPr>
          <p:cNvPr id="155" name="TextBox 154"/>
          <p:cNvSpPr txBox="1">
            <a:spLocks noChangeArrowheads="1"/>
          </p:cNvSpPr>
          <p:nvPr/>
        </p:nvSpPr>
        <p:spPr bwMode="auto">
          <a:xfrm>
            <a:off x="5500688" y="1143000"/>
            <a:ext cx="642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и</a:t>
            </a:r>
          </a:p>
        </p:txBody>
      </p:sp>
      <p:sp>
        <p:nvSpPr>
          <p:cNvPr id="156" name="TextBox 155"/>
          <p:cNvSpPr txBox="1">
            <a:spLocks noChangeArrowheads="1"/>
          </p:cNvSpPr>
          <p:nvPr/>
        </p:nvSpPr>
        <p:spPr bwMode="auto">
          <a:xfrm>
            <a:off x="7786688" y="1143000"/>
            <a:ext cx="642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ь</a:t>
            </a:r>
          </a:p>
        </p:txBody>
      </p:sp>
      <p:sp>
        <p:nvSpPr>
          <p:cNvPr id="157" name="TextBox 156"/>
          <p:cNvSpPr txBox="1">
            <a:spLocks noChangeArrowheads="1"/>
          </p:cNvSpPr>
          <p:nvPr/>
        </p:nvSpPr>
        <p:spPr bwMode="auto">
          <a:xfrm>
            <a:off x="7215188" y="1143000"/>
            <a:ext cx="642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л</a:t>
            </a:r>
          </a:p>
        </p:txBody>
      </p:sp>
      <p:sp>
        <p:nvSpPr>
          <p:cNvPr id="158" name="TextBox 157"/>
          <p:cNvSpPr txBox="1">
            <a:spLocks noChangeArrowheads="1"/>
          </p:cNvSpPr>
          <p:nvPr/>
        </p:nvSpPr>
        <p:spPr bwMode="auto">
          <a:xfrm>
            <a:off x="4357688" y="1143000"/>
            <a:ext cx="642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у</a:t>
            </a:r>
          </a:p>
        </p:txBody>
      </p:sp>
      <p:cxnSp>
        <p:nvCxnSpPr>
          <p:cNvPr id="159" name="Прямая соединительная линия 158"/>
          <p:cNvCxnSpPr/>
          <p:nvPr/>
        </p:nvCxnSpPr>
        <p:spPr>
          <a:xfrm rot="5400000">
            <a:off x="5715000" y="928688"/>
            <a:ext cx="428625" cy="142875"/>
          </a:xfrm>
          <a:prstGeom prst="line">
            <a:avLst/>
          </a:prstGeom>
          <a:ln w="698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410" name="Picture 26" descr="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297112" cy="2520950"/>
          </a:xfrm>
          <a:prstGeom prst="rect">
            <a:avLst/>
          </a:prstGeom>
          <a:noFill/>
        </p:spPr>
      </p:pic>
      <p:sp>
        <p:nvSpPr>
          <p:cNvPr id="24" name="Содержимое 23"/>
          <p:cNvSpPr>
            <a:spLocks noGrp="1"/>
          </p:cNvSpPr>
          <p:nvPr>
            <p:ph idx="1"/>
          </p:nvPr>
        </p:nvSpPr>
        <p:spPr>
          <a:xfrm>
            <a:off x="2051720" y="3068960"/>
            <a:ext cx="6645424" cy="15567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Мелом пишет и рисует,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 с ошибками воюет,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Учит думать, размышлять,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Как его, ребята звать?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 flipH="1">
            <a:off x="0" y="2492896"/>
            <a:ext cx="3527425" cy="4114800"/>
            <a:chOff x="1887" y="864"/>
            <a:chExt cx="1986" cy="2592"/>
          </a:xfrm>
        </p:grpSpPr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3198" y="2886"/>
              <a:ext cx="227" cy="3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1887" y="864"/>
              <a:ext cx="1986" cy="2592"/>
              <a:chOff x="1887" y="864"/>
              <a:chExt cx="1986" cy="2592"/>
            </a:xfrm>
          </p:grpSpPr>
          <p:sp>
            <p:nvSpPr>
              <p:cNvPr id="18441" name="Oval 9"/>
              <p:cNvSpPr>
                <a:spLocks noChangeArrowheads="1"/>
              </p:cNvSpPr>
              <p:nvPr/>
            </p:nvSpPr>
            <p:spPr bwMode="auto">
              <a:xfrm>
                <a:off x="2290" y="2976"/>
                <a:ext cx="363" cy="4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8440" name="Picture 8" descr="Teacher%20readin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87" y="864"/>
                <a:ext cx="1986" cy="2592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251520" y="1052736"/>
            <a:ext cx="32624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Georgia" pitchFamily="18" charset="0"/>
              </a:rPr>
              <a:t>УЧИТЕЛЬ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491880" y="260648"/>
            <a:ext cx="5266928" cy="61206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Кто всегда тебе поможет,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Словом ласковым поддержит,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Что не понял – растолкует,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За успех тебя похвалит?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Кто не любит ссор и шума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Кто вранья не переносит?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Кто сердито хмурит брови,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Коль не выучишь урока?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Кто с улыбкою поставит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Долгожданную пятёрку?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Кто всегда и сам расстроен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Если ты заслужишь двойку</a:t>
            </a:r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7544" y="332656"/>
            <a:ext cx="748883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96752"/>
            <a:ext cx="8208912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http://0701.nccdn.net/1_5/2f0/0b8/0e7/HiRes.jpg</a:t>
            </a:r>
            <a:r>
              <a:rPr lang="ru-RU" dirty="0" smtClean="0"/>
              <a:t>    </a:t>
            </a:r>
          </a:p>
          <a:p>
            <a:r>
              <a:rPr lang="ru-RU" sz="2400" i="1" dirty="0" smtClean="0"/>
              <a:t>сова</a:t>
            </a:r>
          </a:p>
          <a:p>
            <a:endParaRPr lang="ru-RU" sz="600" dirty="0" smtClean="0"/>
          </a:p>
          <a:p>
            <a:r>
              <a:rPr lang="ru-RU" u="sng" dirty="0" smtClean="0">
                <a:hlinkClick r:id="rId3"/>
              </a:rPr>
              <a:t>http://antalpiti.ru/files/99604/knigi.3.png</a:t>
            </a:r>
            <a:endParaRPr lang="ru-RU" u="sng" dirty="0" smtClean="0"/>
          </a:p>
          <a:p>
            <a:r>
              <a:rPr lang="ru-RU" sz="2400" i="1" dirty="0" smtClean="0"/>
              <a:t>книги</a:t>
            </a:r>
          </a:p>
          <a:p>
            <a:endParaRPr lang="ru-RU" sz="600" dirty="0" smtClean="0"/>
          </a:p>
          <a:p>
            <a:r>
              <a:rPr lang="ru-RU" dirty="0" smtClean="0">
                <a:hlinkClick r:id="rId4"/>
              </a:rPr>
              <a:t>http://img-fotki.yandex.ru/get/6413/136487634.65a/0_a9292_e2d3ddfe_XL.png</a:t>
            </a:r>
            <a:endParaRPr lang="ru-RU" dirty="0" smtClean="0"/>
          </a:p>
          <a:p>
            <a:r>
              <a:rPr lang="ru-RU" sz="2400" i="1" dirty="0" smtClean="0"/>
              <a:t>листья внизу</a:t>
            </a:r>
          </a:p>
          <a:p>
            <a:endParaRPr lang="ru-RU" sz="600" i="1" dirty="0" smtClean="0"/>
          </a:p>
          <a:p>
            <a:r>
              <a:rPr lang="ru-RU" u="sng" dirty="0" smtClean="0">
                <a:hlinkClick r:id="rId5"/>
              </a:rPr>
              <a:t>http://img-fotki.yandex.ru/get/6610/21197587.29/0_96737_f8268728_L.jpg</a:t>
            </a:r>
            <a:endParaRPr lang="ru-RU" u="sng" dirty="0" smtClean="0"/>
          </a:p>
          <a:p>
            <a:r>
              <a:rPr lang="ru-RU" sz="2400" i="1" dirty="0" smtClean="0"/>
              <a:t>листья справа</a:t>
            </a:r>
          </a:p>
          <a:p>
            <a:endParaRPr lang="ru-RU" sz="600" i="1" dirty="0" smtClean="0"/>
          </a:p>
          <a:p>
            <a:r>
              <a:rPr lang="en-US" u="sng" dirty="0" smtClean="0">
                <a:hlinkClick r:id="rId6"/>
              </a:rPr>
              <a:t>http://i054.radikal.ru/1005/2d/09f78a31f0d3.jpg</a:t>
            </a:r>
            <a:endParaRPr lang="ru-RU" u="sng" dirty="0" smtClean="0"/>
          </a:p>
          <a:p>
            <a:r>
              <a:rPr lang="ru-RU" sz="2400" i="1" dirty="0" smtClean="0"/>
              <a:t>колокольчик</a:t>
            </a:r>
          </a:p>
          <a:p>
            <a:endParaRPr lang="ru-RU" sz="2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school032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124744"/>
            <a:ext cx="2160588" cy="3744913"/>
          </a:xfrm>
          <a:prstGeom prst="rect">
            <a:avLst/>
          </a:prstGeom>
          <a:noFill/>
        </p:spPr>
      </p:pic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2123728" y="2996952"/>
            <a:ext cx="3598863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Georgia"/>
              </a:rPr>
              <a:t>чит</a:t>
            </a:r>
            <a:endParaRPr lang="ru-RU" sz="60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atin typeface="Georgia"/>
            </a:endParaRPr>
          </a:p>
        </p:txBody>
      </p:sp>
      <p:pic>
        <p:nvPicPr>
          <p:cNvPr id="5" name="Picture 4" descr="`krf4d4d6780e3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196752"/>
            <a:ext cx="2458679" cy="4032448"/>
          </a:xfrm>
          <a:prstGeom prst="rect">
            <a:avLst/>
          </a:prstGeom>
          <a:noFill/>
        </p:spPr>
      </p:pic>
      <p:sp>
        <p:nvSpPr>
          <p:cNvPr id="6" name="WordArt 6"/>
          <p:cNvSpPr>
            <a:spLocks noChangeArrowheads="1" noChangeShapeType="1" noTextEdit="1"/>
          </p:cNvSpPr>
          <p:nvPr/>
        </p:nvSpPr>
        <p:spPr bwMode="auto">
          <a:xfrm>
            <a:off x="2123728" y="404664"/>
            <a:ext cx="4391025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 dirty="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Georgia"/>
              </a:rPr>
              <a:t>уч</a:t>
            </a:r>
            <a:r>
              <a:rPr lang="ru-RU" sz="6000" b="1" kern="10" dirty="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</a:t>
            </a:r>
            <a:r>
              <a:rPr lang="ru-RU" sz="6000" b="1" kern="10" dirty="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Georgia"/>
              </a:rPr>
              <a:t>тель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+mn-lt"/>
              </a:rPr>
              <a:t>Толкование слова</a:t>
            </a:r>
            <a:endParaRPr lang="ru-RU" sz="48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 smtClean="0"/>
              <a:t>УЧИТЕЛЬ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1.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Тот, кто преподаёт какой-либо учебный предмет в школе; преподаватель.</a:t>
            </a:r>
            <a:r>
              <a:rPr lang="ru-RU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Человек, обладающий высоким авторитетом для кого-либо в какой-либо области, имеющий последователей.</a:t>
            </a:r>
            <a:r>
              <a:rPr lang="ru-RU" i="1" dirty="0" smtClean="0"/>
              <a:t> </a:t>
            </a:r>
            <a:r>
              <a:rPr lang="ru-RU" dirty="0" smtClean="0"/>
              <a:t>-</a:t>
            </a:r>
            <a:r>
              <a:rPr lang="ru-RU" dirty="0" err="1" smtClean="0"/>
              <a:t>ы</a:t>
            </a:r>
            <a:r>
              <a:rPr lang="ru-RU" dirty="0" smtClean="0"/>
              <a:t>;</a:t>
            </a:r>
            <a:r>
              <a:rPr lang="ru-RU" i="1" dirty="0" smtClean="0"/>
              <a:t> ж.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99592" y="2625762"/>
            <a:ext cx="568492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984806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984806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984806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984806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AppData\LocalLow\WINZIP_P7c24\teacher_3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869160"/>
            <a:ext cx="471601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Этимология слова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учитель</a:t>
            </a:r>
            <a:r>
              <a:rPr lang="ru-RU" sz="8000" b="1" dirty="0" smtClean="0">
                <a:solidFill>
                  <a:schemeClr val="bg1"/>
                </a:solidFill>
              </a:rPr>
              <a:t> </a:t>
            </a:r>
            <a:endParaRPr lang="ru-RU" sz="8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0"/>
            <a:ext cx="64442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Слово произошло от древнего слова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укъ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«учение». От него же произошли слова наука, привыкать, навык, учить.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24744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Однокоренные слова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276872"/>
            <a:ext cx="3600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УЧИТЕЛЬНИЦА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УЧИТЕЛЬСКАЯ УЧЕНИК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УЧЕНИЦА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УЧЕНИЧЕСКИЙ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НАУЧИТЬСЯ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5004048" y="2276872"/>
            <a:ext cx="34925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УЧЁНЫЙ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УЧЁБА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УЧЕБНИК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УЧЕБНЫЙ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УЧИТЬСЯ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ВЫУЧИТЬ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 Box 16"/>
          <p:cNvSpPr txBox="1">
            <a:spLocks noGrp="1" noChangeArrowheads="1"/>
          </p:cNvSpPr>
          <p:nvPr>
            <p:ph idx="1"/>
          </p:nvPr>
        </p:nvSpPr>
        <p:spPr bwMode="auto">
          <a:xfrm>
            <a:off x="1115616" y="1268760"/>
            <a:ext cx="59618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учит</a:t>
            </a:r>
            <a:r>
              <a:rPr lang="ru-RU" sz="4800" b="1" dirty="0">
                <a:solidFill>
                  <a:srgbClr val="FF0000"/>
                </a:solidFill>
                <a:latin typeface="Georgia" pitchFamily="18" charset="0"/>
              </a:rPr>
              <a:t>е</a:t>
            </a:r>
            <a:r>
              <a:rPr lang="ru-RU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5565304" cy="936104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Синонимы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3568" y="1124744"/>
            <a:ext cx="2952328" cy="3816424"/>
          </a:xfrm>
        </p:spPr>
        <p:txBody>
          <a:bodyPr>
            <a:normAutofit fontScale="92500" lnSpcReduction="10000"/>
          </a:bodyPr>
          <a:lstStyle/>
          <a:p>
            <a:r>
              <a:rPr lang="ru-RU" sz="3800" b="1" dirty="0" smtClean="0">
                <a:solidFill>
                  <a:schemeClr val="accent2">
                    <a:lumMod val="75000"/>
                  </a:schemeClr>
                </a:solidFill>
              </a:rPr>
              <a:t>учитель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наставник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преподаватель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воспитатель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руководитель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гувернер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2050" name="Picture 2" descr="C:\Users\User\AppData\LocalLow\WINZIP_Pab4e\teacher_1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293096"/>
            <a:ext cx="2801744" cy="2348880"/>
          </a:xfrm>
          <a:prstGeom prst="rect">
            <a:avLst/>
          </a:prstGeom>
          <a:noFill/>
        </p:spPr>
      </p:pic>
      <p:sp>
        <p:nvSpPr>
          <p:cNvPr id="5" name="Содержимое 3"/>
          <p:cNvSpPr txBox="1">
            <a:spLocks/>
          </p:cNvSpPr>
          <p:nvPr/>
        </p:nvSpPr>
        <p:spPr>
          <a:xfrm>
            <a:off x="4860032" y="1340768"/>
            <a:ext cx="3960440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едагог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оцент</a:t>
            </a:r>
            <a:endParaRPr lang="ru-RU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профессор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учительница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наставница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предметник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репетитор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548680"/>
            <a:ext cx="4464496" cy="2908920"/>
          </a:xfrm>
        </p:spPr>
        <p:txBody>
          <a:bodyPr>
            <a:noAutofit/>
          </a:bodyPr>
          <a:lstStyle/>
          <a:p>
            <a:r>
              <a:rPr lang="vi-VN" sz="3600" b="1" dirty="0" smtClean="0">
                <a:solidFill>
                  <a:schemeClr val="accent2">
                    <a:lumMod val="75000"/>
                  </a:schemeClr>
                </a:solidFill>
              </a:rPr>
              <a:t>учи́тель 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- 7 б.</a:t>
            </a:r>
          </a:p>
          <a:p>
            <a:r>
              <a:rPr lang="vi-VN" sz="3600" b="1" dirty="0" smtClean="0">
                <a:solidFill>
                  <a:schemeClr val="accent2">
                    <a:lumMod val="75000"/>
                  </a:schemeClr>
                </a:solidFill>
              </a:rPr>
              <a:t>[ уч'ит'ил' ]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– 6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зв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у/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чи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тель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учи-тель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User\Pictures\Рисунок1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4625"/>
            <a:ext cx="5426075" cy="6683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Слова-образы для запоминания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571604" y="285728"/>
            <a:ext cx="5012911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984806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984806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984806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984806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984806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99592" y="2060848"/>
            <a:ext cx="64294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тр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нер - учит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ль</a:t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м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л - учит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ль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Пословицы и поговорки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Дерево и учитель познаются по плоду.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Родители создают тело, учителя создают душу.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Ученику – удача, учителю – радость.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Высоко дело учительства, но и трудно оно.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endParaRPr lang="ru-RU" b="1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261</Words>
  <Application>Microsoft Office PowerPoint</Application>
  <PresentationFormat>Экран (4:3)</PresentationFormat>
  <Paragraphs>116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Толкование слова</vt:lpstr>
      <vt:lpstr>Слайд 4</vt:lpstr>
      <vt:lpstr>Однокоренные слова</vt:lpstr>
      <vt:lpstr>Синонимы </vt:lpstr>
      <vt:lpstr>Слайд 7</vt:lpstr>
      <vt:lpstr>Слова-образы для запоминания</vt:lpstr>
      <vt:lpstr>Пословицы и поговорки</vt:lpstr>
      <vt:lpstr>Слайд 10</vt:lpstr>
      <vt:lpstr>Загадка 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Ирина</dc:creator>
  <cp:lastModifiedBy>User</cp:lastModifiedBy>
  <cp:revision>35</cp:revision>
  <dcterms:created xsi:type="dcterms:W3CDTF">2013-07-29T17:42:42Z</dcterms:created>
  <dcterms:modified xsi:type="dcterms:W3CDTF">2019-04-20T08:35:15Z</dcterms:modified>
</cp:coreProperties>
</file>