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82" r:id="rId4"/>
    <p:sldId id="263" r:id="rId5"/>
    <p:sldId id="258" r:id="rId6"/>
    <p:sldId id="283" r:id="rId7"/>
    <p:sldId id="284" r:id="rId8"/>
    <p:sldId id="259" r:id="rId9"/>
    <p:sldId id="260" r:id="rId10"/>
    <p:sldId id="291" r:id="rId11"/>
    <p:sldId id="285" r:id="rId12"/>
    <p:sldId id="292" r:id="rId13"/>
    <p:sldId id="286" r:id="rId14"/>
    <p:sldId id="295" r:id="rId15"/>
    <p:sldId id="287" r:id="rId16"/>
    <p:sldId id="294" r:id="rId17"/>
    <p:sldId id="288" r:id="rId18"/>
    <p:sldId id="293" r:id="rId19"/>
    <p:sldId id="289" r:id="rId20"/>
    <p:sldId id="296" r:id="rId21"/>
    <p:sldId id="290" r:id="rId22"/>
    <p:sldId id="279" r:id="rId23"/>
    <p:sldId id="275" r:id="rId24"/>
    <p:sldId id="276" r:id="rId25"/>
    <p:sldId id="277" r:id="rId26"/>
    <p:sldId id="281" r:id="rId27"/>
    <p:sldId id="261" r:id="rId28"/>
    <p:sldId id="264" r:id="rId29"/>
    <p:sldId id="274" r:id="rId30"/>
    <p:sldId id="273" r:id="rId31"/>
    <p:sldId id="262" r:id="rId32"/>
    <p:sldId id="272" r:id="rId33"/>
    <p:sldId id="271" r:id="rId34"/>
    <p:sldId id="270" r:id="rId35"/>
    <p:sldId id="265" r:id="rId36"/>
    <p:sldId id="266" r:id="rId37"/>
    <p:sldId id="267" r:id="rId38"/>
    <p:sldId id="268" r:id="rId39"/>
    <p:sldId id="269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F1DB5-7636-4122-85AA-9FC49E147D16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831E65-54A2-49FA-BC0D-D552E82B52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F1DB5-7636-4122-85AA-9FC49E147D16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31E65-54A2-49FA-BC0D-D552E82B5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F1DB5-7636-4122-85AA-9FC49E147D16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31E65-54A2-49FA-BC0D-D552E82B5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F4F1DB5-7636-4122-85AA-9FC49E147D16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F831E65-54A2-49FA-BC0D-D552E82B52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F1DB5-7636-4122-85AA-9FC49E147D16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31E65-54A2-49FA-BC0D-D552E82B52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F1DB5-7636-4122-85AA-9FC49E147D16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31E65-54A2-49FA-BC0D-D552E82B52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31E65-54A2-49FA-BC0D-D552E82B52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F1DB5-7636-4122-85AA-9FC49E147D16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F1DB5-7636-4122-85AA-9FC49E147D16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31E65-54A2-49FA-BC0D-D552E82B52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F1DB5-7636-4122-85AA-9FC49E147D16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31E65-54A2-49FA-BC0D-D552E82B5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F4F1DB5-7636-4122-85AA-9FC49E147D16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831E65-54A2-49FA-BC0D-D552E82B52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F1DB5-7636-4122-85AA-9FC49E147D16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831E65-54A2-49FA-BC0D-D552E82B52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F4F1DB5-7636-4122-85AA-9FC49E147D16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F831E65-54A2-49FA-BC0D-D552E82B52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Л.Ф.Магницкий первый учитель математики в России, создатель и автор первого печатного учебника «Арифметика»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Наследие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Магницкого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3119446"/>
          </a:xfrm>
        </p:spPr>
        <p:txBody>
          <a:bodyPr/>
          <a:lstStyle/>
          <a:p>
            <a:pPr>
              <a:buNone/>
            </a:pPr>
            <a:r>
              <a:rPr lang="ru-RU" b="1" u="sng" dirty="0" smtClean="0"/>
              <a:t>Задача №1</a:t>
            </a:r>
            <a:r>
              <a:rPr lang="ru-RU" b="1" dirty="0" smtClean="0"/>
              <a:t>.  </a:t>
            </a:r>
            <a:r>
              <a:rPr lang="ru-RU" dirty="0" smtClean="0"/>
              <a:t>(2 балла)   Некто купил  ¾  аршина сукна и заплатил за них 3 алтына. Сколько надо заплатить за 100 аршин такого же сукна? Ответ дать в рублях.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Решение задач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786478"/>
          </a:xfrm>
        </p:spPr>
        <p:txBody>
          <a:bodyPr/>
          <a:lstStyle/>
          <a:p>
            <a:pPr>
              <a:buNone/>
            </a:pPr>
            <a:r>
              <a:rPr lang="ru-RU" b="1" u="sng" dirty="0" smtClean="0"/>
              <a:t>Задача №1</a:t>
            </a:r>
            <a:r>
              <a:rPr lang="ru-RU" b="1" dirty="0" smtClean="0"/>
              <a:t>.  </a:t>
            </a:r>
            <a:r>
              <a:rPr lang="ru-RU" dirty="0" smtClean="0"/>
              <a:t>(2 балла)   Некто купил  ¾  аршина сукна и заплатил за них 3 алтына. Сколько надо заплатить за 100 аршин такого же сукна? Ответ дать в рублях.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Решение.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3 алтына = 9 копеек</a:t>
            </a:r>
          </a:p>
          <a:p>
            <a:pPr>
              <a:buNone/>
            </a:pPr>
            <a:r>
              <a:rPr lang="ru-RU" dirty="0" smtClean="0"/>
              <a:t>1) 9:3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4=12(коп.) – цена 1 аршина сукна – </a:t>
            </a:r>
            <a:r>
              <a:rPr lang="ru-RU" b="1" dirty="0" smtClean="0"/>
              <a:t>1 балл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2) 12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100=1200 (коп.)=12(руб.) надо заплатить за 100 аршин – </a:t>
            </a:r>
            <a:r>
              <a:rPr lang="ru-RU" b="1" dirty="0" smtClean="0"/>
              <a:t>1 балл</a:t>
            </a:r>
            <a:endParaRPr lang="ru-RU" dirty="0" smtClean="0"/>
          </a:p>
          <a:p>
            <a:pPr>
              <a:buNone/>
            </a:pPr>
            <a:r>
              <a:rPr lang="ru-RU" b="1" u="sng" dirty="0" smtClean="0"/>
              <a:t>Ответ</a:t>
            </a:r>
            <a:r>
              <a:rPr lang="ru-RU" b="1" dirty="0" smtClean="0"/>
              <a:t>: </a:t>
            </a:r>
            <a:r>
              <a:rPr lang="ru-RU" dirty="0" smtClean="0"/>
              <a:t>12руб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142852"/>
            <a:ext cx="8229600" cy="87155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Решение задач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3833826"/>
          </a:xfrm>
        </p:spPr>
        <p:txBody>
          <a:bodyPr/>
          <a:lstStyle/>
          <a:p>
            <a:pPr>
              <a:buNone/>
            </a:pPr>
            <a:r>
              <a:rPr lang="ru-RU" b="1" u="sng" dirty="0" smtClean="0"/>
              <a:t>Задача №2</a:t>
            </a:r>
            <a:r>
              <a:rPr lang="ru-RU" b="1" dirty="0" smtClean="0"/>
              <a:t>.</a:t>
            </a:r>
            <a:r>
              <a:rPr lang="ru-RU" dirty="0" smtClean="0"/>
              <a:t>  (4 балла)</a:t>
            </a:r>
          </a:p>
          <a:p>
            <a:pPr>
              <a:buNone/>
            </a:pPr>
            <a:r>
              <a:rPr lang="ru-RU" dirty="0" smtClean="0"/>
              <a:t>Собака усмотрела зайца в 150 саженях от себя. Заяц пробегает за 2 минуты 500 саженей, а собака – за 5 минут 1300 саженей. За какое время собака догонит зайца?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Решение задач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524000"/>
            <a:ext cx="8715436" cy="45720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u="sng" dirty="0" smtClean="0"/>
              <a:t>Задача №2</a:t>
            </a:r>
            <a:r>
              <a:rPr lang="ru-RU" b="1" dirty="0" smtClean="0"/>
              <a:t>.</a:t>
            </a:r>
            <a:r>
              <a:rPr lang="ru-RU" dirty="0" smtClean="0"/>
              <a:t>  (4 балла)</a:t>
            </a:r>
          </a:p>
          <a:p>
            <a:pPr>
              <a:buNone/>
            </a:pPr>
            <a:r>
              <a:rPr lang="ru-RU" dirty="0" smtClean="0"/>
              <a:t>Собака усмотрела зайца в 150 саженях от себя. Заяц пробегает за 2 минуты 500 саженей, а собака – за 5 минут 1300 саженей. За какое время собака догонит зайца?</a:t>
            </a:r>
          </a:p>
          <a:p>
            <a:pPr>
              <a:buNone/>
            </a:pPr>
            <a:r>
              <a:rPr lang="ru-RU" b="1" dirty="0" smtClean="0"/>
              <a:t>Решение.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1) 500:2=250 (саженей) пробежал за 1 минуту заяц – </a:t>
            </a:r>
            <a:r>
              <a:rPr lang="ru-RU" b="1" dirty="0" smtClean="0"/>
              <a:t>1 балл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2) 1300:5=260 (саженей) пробежала за 1 минуту собака – </a:t>
            </a:r>
            <a:r>
              <a:rPr lang="ru-RU" b="1" dirty="0" smtClean="0"/>
              <a:t>1 балл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3) 260-250=10 (саженей/мин.) – скорость сближения – </a:t>
            </a:r>
            <a:r>
              <a:rPr lang="ru-RU" b="1" dirty="0" smtClean="0"/>
              <a:t>1 балл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4) 150:10=15 (минут) – за это время собака догонит зайца – </a:t>
            </a:r>
            <a:r>
              <a:rPr lang="ru-RU" b="1" dirty="0" smtClean="0"/>
              <a:t>1 балл</a:t>
            </a:r>
            <a:endParaRPr lang="ru-RU" dirty="0" smtClean="0"/>
          </a:p>
          <a:p>
            <a:pPr>
              <a:buNone/>
            </a:pPr>
            <a:r>
              <a:rPr lang="ru-RU" b="1" u="sng" dirty="0" smtClean="0"/>
              <a:t>Ответ</a:t>
            </a:r>
            <a:r>
              <a:rPr lang="ru-RU" dirty="0" smtClean="0"/>
              <a:t>: 15 минут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642910" y="142852"/>
            <a:ext cx="8229600" cy="80012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Решение задач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1857364"/>
            <a:ext cx="8229600" cy="2547942"/>
          </a:xfrm>
        </p:spPr>
        <p:txBody>
          <a:bodyPr/>
          <a:lstStyle/>
          <a:p>
            <a:pPr>
              <a:buNone/>
            </a:pPr>
            <a:r>
              <a:rPr lang="ru-RU" b="1" u="sng" dirty="0" smtClean="0"/>
              <a:t>Задача № 3</a:t>
            </a:r>
            <a:r>
              <a:rPr lang="ru-RU" b="1" dirty="0" smtClean="0"/>
              <a:t>.  </a:t>
            </a:r>
            <a:r>
              <a:rPr lang="ru-RU" dirty="0" smtClean="0"/>
              <a:t>(5баллов)</a:t>
            </a:r>
          </a:p>
          <a:p>
            <a:pPr>
              <a:buNone/>
            </a:pPr>
            <a:r>
              <a:rPr lang="ru-RU" dirty="0" smtClean="0"/>
              <a:t>В  жаркий день 6 косцов выпили бочонок кваса за 8 часов. Нужно узнать, сколько косцов за 3 часа выпьют такой же бочонок кваса?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Решение задач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1071546"/>
            <a:ext cx="8643998" cy="22145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u="sng" dirty="0" smtClean="0"/>
              <a:t>Задача № 3</a:t>
            </a:r>
            <a:r>
              <a:rPr lang="ru-RU" b="1" dirty="0" smtClean="0"/>
              <a:t>.  </a:t>
            </a:r>
            <a:r>
              <a:rPr lang="ru-RU" dirty="0" smtClean="0"/>
              <a:t>(5баллов)</a:t>
            </a:r>
          </a:p>
          <a:p>
            <a:pPr>
              <a:buNone/>
            </a:pPr>
            <a:r>
              <a:rPr lang="ru-RU" dirty="0" smtClean="0"/>
              <a:t>В  жаркий день 6 косцов выпили бочонок кваса за 8 часов. Нужно узнать, сколько косцов за 3 часа выпьют такой же бочонок кваса?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80012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Решение задач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3726" t="25390" r="38506" b="34570"/>
          <a:stretch>
            <a:fillRect/>
          </a:stretch>
        </p:blipFill>
        <p:spPr bwMode="auto">
          <a:xfrm>
            <a:off x="500034" y="2786058"/>
            <a:ext cx="8358246" cy="3938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2547942"/>
          </a:xfrm>
        </p:spPr>
        <p:txBody>
          <a:bodyPr/>
          <a:lstStyle/>
          <a:p>
            <a:pPr>
              <a:buNone/>
            </a:pPr>
            <a:r>
              <a:rPr lang="ru-RU" b="1" u="sng" dirty="0" smtClean="0"/>
              <a:t>Задача № 4</a:t>
            </a:r>
            <a:r>
              <a:rPr lang="ru-RU" b="1" dirty="0" smtClean="0"/>
              <a:t>.  </a:t>
            </a:r>
            <a:r>
              <a:rPr lang="ru-RU" dirty="0" smtClean="0"/>
              <a:t>(5 баллов)</a:t>
            </a:r>
          </a:p>
          <a:p>
            <a:pPr>
              <a:buNone/>
            </a:pPr>
            <a:r>
              <a:rPr lang="ru-RU" dirty="0" smtClean="0"/>
              <a:t>Некий торговец купил 112 баранов старых и молодых, дав 49 рублей 20 алтын, за старого платил по 15 алтын и по 2 деньги, а за молодого по 10 алтын. Сколько старых и молодых баранов купил он?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Решение задач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1142984"/>
            <a:ext cx="8572560" cy="550072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u="sng" dirty="0" smtClean="0"/>
              <a:t>Задача № 4</a:t>
            </a:r>
            <a:r>
              <a:rPr lang="ru-RU" b="1" dirty="0" smtClean="0"/>
              <a:t>.  </a:t>
            </a:r>
            <a:r>
              <a:rPr lang="ru-RU" dirty="0" smtClean="0"/>
              <a:t>(5 баллов)</a:t>
            </a:r>
          </a:p>
          <a:p>
            <a:pPr>
              <a:buNone/>
            </a:pPr>
            <a:r>
              <a:rPr lang="ru-RU" dirty="0" smtClean="0"/>
              <a:t>Некий торговец купил 112 баранов старых и молодых, дав 49 рублей 20 алтын, за старого платил по 15 алтын и по 2 деньги, а за молодого по 10 алтын. Сколько старых и молодых баранов купил он?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Решение.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1) перевод в копейки – </a:t>
            </a:r>
            <a:r>
              <a:rPr lang="ru-RU" b="1" dirty="0" smtClean="0"/>
              <a:t>1 балл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15 алтын 2 деньги = 46 копеек;  10 алтын = 30 копеек;                                           49 рублей 20 алтын = 4960 копеек</a:t>
            </a:r>
          </a:p>
          <a:p>
            <a:pPr>
              <a:buNone/>
            </a:pPr>
            <a:r>
              <a:rPr lang="ru-RU" dirty="0" smtClean="0"/>
              <a:t>2) составление уравнения – </a:t>
            </a:r>
            <a:r>
              <a:rPr lang="ru-RU" b="1" dirty="0" smtClean="0"/>
              <a:t>2 балла</a:t>
            </a:r>
            <a:endParaRPr lang="ru-RU" dirty="0" smtClean="0"/>
          </a:p>
          <a:p>
            <a:pPr>
              <a:buNone/>
            </a:pPr>
            <a:r>
              <a:rPr lang="ru-RU" dirty="0" err="1" smtClean="0"/>
              <a:t>х</a:t>
            </a:r>
            <a:r>
              <a:rPr lang="ru-RU" dirty="0" smtClean="0"/>
              <a:t> – количество молодых баранов, (112-х) – количество старых баранов, </a:t>
            </a:r>
          </a:p>
          <a:p>
            <a:pPr>
              <a:buNone/>
            </a:pPr>
            <a:r>
              <a:rPr lang="ru-RU" dirty="0" smtClean="0"/>
              <a:t>46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(112-х)+30</a:t>
            </a:r>
            <a:r>
              <a:rPr lang="ru-RU" b="1" dirty="0" smtClean="0">
                <a:sym typeface="Symbol"/>
              </a:rPr>
              <a:t></a:t>
            </a:r>
            <a:r>
              <a:rPr lang="ru-RU" dirty="0" smtClean="0"/>
              <a:t>х=4960;  </a:t>
            </a:r>
          </a:p>
          <a:p>
            <a:pPr>
              <a:buNone/>
            </a:pPr>
            <a:r>
              <a:rPr lang="ru-RU" dirty="0" smtClean="0"/>
              <a:t>3) решение уравнения – </a:t>
            </a:r>
            <a:r>
              <a:rPr lang="ru-RU" b="1" dirty="0" smtClean="0"/>
              <a:t>2 балла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5152-46х+30х=4960;  </a:t>
            </a:r>
          </a:p>
          <a:p>
            <a:pPr>
              <a:buNone/>
            </a:pPr>
            <a:r>
              <a:rPr lang="ru-RU" dirty="0" smtClean="0"/>
              <a:t>16х=192;  </a:t>
            </a:r>
          </a:p>
          <a:p>
            <a:pPr>
              <a:buNone/>
            </a:pPr>
            <a:r>
              <a:rPr lang="ru-RU" dirty="0" smtClean="0"/>
              <a:t>х=12</a:t>
            </a:r>
          </a:p>
          <a:p>
            <a:pPr>
              <a:buNone/>
            </a:pPr>
            <a:r>
              <a:rPr lang="ru-RU" b="1" u="sng" dirty="0" smtClean="0"/>
              <a:t>Ответ: </a:t>
            </a:r>
            <a:r>
              <a:rPr lang="ru-RU" dirty="0" smtClean="0"/>
              <a:t>12 молодых и 100 старых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87155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Решение задач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u="sng" dirty="0" smtClean="0"/>
              <a:t>Задача № 5</a:t>
            </a:r>
            <a:r>
              <a:rPr lang="ru-RU" b="1" dirty="0" smtClean="0"/>
              <a:t>.</a:t>
            </a:r>
            <a:r>
              <a:rPr lang="ru-RU" dirty="0" smtClean="0"/>
              <a:t>  (6 баллов)  </a:t>
            </a:r>
          </a:p>
          <a:p>
            <a:pPr>
              <a:buNone/>
            </a:pPr>
            <a:r>
              <a:rPr lang="ru-RU" dirty="0" smtClean="0"/>
              <a:t>Прохожий, догнавший  другого, спросил: «Как далеко до деревни, которая у нас впереди?». Ответил другой прохожий: «Расстояние от той деревни, от которой ты идёшь, равно третьей части всего расстояния между деревнями, а если ещё пройдёшь 2 версты, тогда будешь ровно посередине между деревнями». Сколько вёрст осталось ещё идти первому прохожему?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Решение задач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928670"/>
            <a:ext cx="8715436" cy="228601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u="sng" dirty="0" smtClean="0"/>
              <a:t>Задача № 5</a:t>
            </a:r>
            <a:r>
              <a:rPr lang="ru-RU" b="1" dirty="0" smtClean="0"/>
              <a:t>.</a:t>
            </a:r>
            <a:r>
              <a:rPr lang="ru-RU" dirty="0" smtClean="0"/>
              <a:t>  (6 баллов)  </a:t>
            </a:r>
          </a:p>
          <a:p>
            <a:pPr>
              <a:buNone/>
            </a:pPr>
            <a:r>
              <a:rPr lang="ru-RU" dirty="0" smtClean="0"/>
              <a:t>Прохожий, догнавший  другого, спросил: «Как далеко до деревни, которая у нас впереди?». Ответил другой прохожий: «Расстояние от той деревни, от которой ты идёшь, равно третьей части всего расстояния между деревнями, а если ещё пройдёшь 2 версты, тогда будешь ровно посередине между деревнями». Сколько вёрст осталось ещё идти первому прохожему?</a:t>
            </a:r>
          </a:p>
          <a:p>
            <a:pPr>
              <a:buNone/>
            </a:pPr>
            <a:r>
              <a:rPr lang="ru-RU" b="1" dirty="0" smtClean="0"/>
              <a:t>Решение.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428596" y="57112"/>
            <a:ext cx="8229600" cy="80012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Решение задач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 l="13214" t="30469" r="53294" b="19726"/>
          <a:stretch>
            <a:fillRect/>
          </a:stretch>
        </p:blipFill>
        <p:spPr bwMode="auto">
          <a:xfrm>
            <a:off x="1714480" y="2786058"/>
            <a:ext cx="4714908" cy="3941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Леонтий Филиппович Магницкий (1669-1739) 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171950" y="1571625"/>
            <a:ext cx="4972050" cy="478631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Леонтий Филиппович (Теляшин) Магницкий — первый учитель математики и морских наук в России — обладал самобытным математическим дарованием. Родился он в крестьянской семье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Осташковской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монастырской слободе на берегу озера Селигер.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1684 г. для совершенствования знаний его отправили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Иосифо-Волоколамский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монастырь, а затем — в московский Симонов монастырь. Учитывая сильное желание Леонтия учиться, его вскоре определили в недавно открывшуюся в Москве Славяно-греко-латинскую академию. 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Алексей\Desktop\Новая папка (2)\60109745-leontiy-filippovich-magnicki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736"/>
            <a:ext cx="3702724" cy="5253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857364"/>
            <a:ext cx="8229600" cy="2905132"/>
          </a:xfrm>
        </p:spPr>
        <p:txBody>
          <a:bodyPr/>
          <a:lstStyle/>
          <a:p>
            <a:pPr>
              <a:buNone/>
            </a:pPr>
            <a:r>
              <a:rPr lang="ru-RU" b="1" u="sng" dirty="0" smtClean="0"/>
              <a:t>Задача № 6</a:t>
            </a:r>
            <a:r>
              <a:rPr lang="ru-RU" b="1" dirty="0" smtClean="0"/>
              <a:t>. </a:t>
            </a:r>
            <a:r>
              <a:rPr lang="ru-RU" dirty="0" smtClean="0"/>
              <a:t>(6 баллов)  </a:t>
            </a:r>
          </a:p>
          <a:p>
            <a:pPr>
              <a:buNone/>
            </a:pPr>
            <a:r>
              <a:rPr lang="ru-RU" dirty="0" smtClean="0"/>
              <a:t>Хозяин нанял работника на год и обещал ему дать 12 рублей и кафтан. Но тот, проработав только 7 месяцев, захотел уйти. При расчёте он получил кафтан и  5 рублей. Сколько стоит кафтан?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Решение задач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78581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Решение задач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85720" y="1142984"/>
            <a:ext cx="8643998" cy="521497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u="sng" dirty="0" smtClean="0"/>
              <a:t>Задача № 6</a:t>
            </a:r>
            <a:r>
              <a:rPr lang="ru-RU" b="1" dirty="0" smtClean="0"/>
              <a:t>. </a:t>
            </a:r>
            <a:r>
              <a:rPr lang="ru-RU" dirty="0" smtClean="0"/>
              <a:t>(6 баллов)  </a:t>
            </a:r>
          </a:p>
          <a:p>
            <a:pPr>
              <a:buNone/>
            </a:pPr>
            <a:r>
              <a:rPr lang="ru-RU" dirty="0" smtClean="0"/>
              <a:t>Хозяин нанял работника на год и обещал ему дать 12 рублей и кафтан. Но тот, проработав только 7 месяцев, захотел уйти. При расчёте он получил кафтан и  5 рублей. Сколько стоит кафтан?</a:t>
            </a:r>
          </a:p>
          <a:p>
            <a:pPr>
              <a:buNone/>
            </a:pPr>
            <a:r>
              <a:rPr lang="ru-RU" b="1" dirty="0" smtClean="0"/>
              <a:t>Решение.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1) Нахождение платы за месяц – </a:t>
            </a:r>
            <a:r>
              <a:rPr lang="ru-RU" b="1" dirty="0" smtClean="0"/>
              <a:t>3 балла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Работник не работал у хозяина 5 месяцев и не дополучил 7 рублей. Значит, месячная его плата в деньгах составляет 7/5 рубля  или 1 рубль и 40 копеек.</a:t>
            </a:r>
          </a:p>
          <a:p>
            <a:pPr>
              <a:buNone/>
            </a:pPr>
            <a:r>
              <a:rPr lang="ru-RU" dirty="0" smtClean="0"/>
              <a:t>2) нахождение стоимости кафтана – </a:t>
            </a:r>
            <a:r>
              <a:rPr lang="ru-RU" b="1" dirty="0" smtClean="0"/>
              <a:t>3 балла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Плата за 7 месяцев составит </a:t>
            </a:r>
          </a:p>
          <a:p>
            <a:pPr>
              <a:buNone/>
            </a:pPr>
            <a:r>
              <a:rPr lang="ru-RU" dirty="0" smtClean="0"/>
              <a:t>                                  или 9 руб. 80 коп.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Но работник за это время получил 5 рублей и кафтан. Значит, кафтан стоил 4 руб. 80 коп.</a:t>
            </a:r>
          </a:p>
          <a:p>
            <a:pPr>
              <a:buNone/>
            </a:pPr>
            <a:r>
              <a:rPr lang="ru-RU" b="1" dirty="0" smtClean="0"/>
              <a:t>Ответ:</a:t>
            </a:r>
            <a:r>
              <a:rPr lang="ru-RU" dirty="0" smtClean="0"/>
              <a:t>4 руб. 80 коп</a:t>
            </a:r>
            <a:r>
              <a:rPr lang="ru-RU" b="1" dirty="0" smtClean="0"/>
              <a:t>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2"/>
          <a:srcRect l="46156" t="43164" r="45059" b="46094"/>
          <a:stretch>
            <a:fillRect/>
          </a:stretch>
        </p:blipFill>
        <p:spPr bwMode="auto">
          <a:xfrm>
            <a:off x="1142976" y="4572008"/>
            <a:ext cx="11430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лексей\Desktop\Новая папка (2)\19e95793-5043-4008-ae88-591b33b95505_610x375_fi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642918"/>
            <a:ext cx="7929618" cy="48747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71612"/>
            <a:ext cx="8715436" cy="452596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Положив </a:t>
            </a:r>
            <a:r>
              <a:rPr lang="ru-RU" dirty="0"/>
              <a:t>обе руки рядом на стол, по порядку занумеруем пальцы обеих рук следующим образом:</a:t>
            </a:r>
            <a:br>
              <a:rPr lang="ru-RU" dirty="0"/>
            </a:br>
            <a:r>
              <a:rPr lang="ru-RU" dirty="0"/>
              <a:t>Первый палец слева обозначим 1, второй за ним обозначим цифрой 2, затем 3, 4, ... до десятого пальца, который означает 10. Если надо умножить на 9 любое из первых девяти чисел, то для этого, не двигая рук со стола, надо приподнять вверх тот палец, номер которого означает число, на которое умножается девять; тогда число пальцев, лежащих налево от поднятого пальца, определяет число десяткой, а число пальцев, лежащих справа от поднятого пальца, обозначает число единиц произведения.</a:t>
            </a:r>
            <a:br>
              <a:rPr lang="ru-RU" dirty="0"/>
            </a:b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chemeClr val="accent3">
                    <a:lumMod val="75000"/>
                  </a:schemeClr>
                </a:solidFill>
              </a:rPr>
              <a:t>Один из способов помочь памяти с помощью пальцев рук - запомнить таблицу умножения на 9. </a:t>
            </a:r>
            <a:endParaRPr lang="ru-RU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428604"/>
            <a:ext cx="8401080" cy="23574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Пусть надо найти произведение 3∙9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Положив обе руки на стол, приподнимем третий палец, считая слева направо. Тогда до поднятого пальца находятся два пальца, а после поднятого — 7 пальцев. Результат произведения 3 на 9, значит, равен 27.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098" name="Picture 2" descr="C:\Users\Алексей\Desktop\Новая папка (2)\таблица-умноже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714620"/>
            <a:ext cx="5214974" cy="39068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229600" cy="178594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Умножить 7∙9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Положив обе руки на стол, приподнимем  седьмой палец, считая слева направо. Тогда до поднятого пальца находятся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пальцев, а после поднятого — 3 пальца. Результат произведения 7 на 9, значит, равен 63.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Алексей\Desktop\Новая папка (2)\a760350e1360305512e676d623e_pre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214554"/>
            <a:ext cx="5619750" cy="4210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Алексей\Desktop\Новая папка (2)\f01d33115702004883021f6bc911500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142984"/>
            <a:ext cx="8018550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3714752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Ответ: По земле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28596" y="1214422"/>
            <a:ext cx="7943850" cy="2543175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b="1" dirty="0" smtClean="0"/>
              <a:t>Коза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Один человек купил трех коз и заплатил 3 рубля. Спрашивается : по чему каждая коза </a:t>
            </a:r>
            <a:r>
              <a:rPr lang="ru-RU" dirty="0" smtClean="0"/>
              <a:t>пошла?</a:t>
            </a:r>
          </a:p>
          <a:p>
            <a:pPr marL="514350" indent="-514350">
              <a:buNone/>
            </a:pPr>
            <a:r>
              <a:rPr lang="ru-RU" dirty="0"/>
              <a:t> </a:t>
            </a:r>
            <a:r>
              <a:rPr lang="ru-RU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3643314"/>
            <a:ext cx="8229600" cy="178594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Ответ: Две ноги мельника, ибо  у кошек и котят не ноги, а лапы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28596" y="571480"/>
            <a:ext cx="8429684" cy="30003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/>
              <a:t>2. Много ли ног?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Мельник пришел на мельницу. В каждом из четырех углов он увидел по 3 мешка, на каждом мешке сидело по 3 кошки, а каждая кошка имела при себе троих котят. Спрашивается, много ли ног было на мельнице?</a:t>
            </a:r>
            <a:br>
              <a:rPr lang="ru-RU" dirty="0"/>
            </a:b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48577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Ответ: Надо один из пустых мешков вложить в  другой такой же, а затем в него насыпать смолотую пшеницу.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85720" y="1071546"/>
            <a:ext cx="8643998" cy="235743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3. Одним мешком — два мешка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Как можно одним мешком пшеницы, смоловши ее, наполнить 2 мешка, которые столь же велики, как и мешок, в котором находится пшеница?</a:t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071934" y="500042"/>
            <a:ext cx="4900618" cy="569755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1700 г. Леонтий был представлен царю Петру I и произвёл на государя сильное впечатление своим незаурядным умственным развитием и обширными познаниями, особенно в области математики. В знак почтения и признания достоинств Пётр I жаловал ему фамилию Магницкий, — «в сравнении того, как магнит привлекает к себе железо, так он природными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самообразованными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способностями своими обратил внимание на себя», — сказал Пётр.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Алексей\Desktop\Новая папка (2)\270px-Peter_der-Grosse_18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3676492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3857628"/>
            <a:ext cx="8358246" cy="164307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Ответ: Скорее всего ничего не найдут.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28596" y="1285860"/>
            <a:ext cx="7943850" cy="29003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4. Много ли гвоздей найдут?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Двое пошли</a:t>
            </a:r>
            <a:br>
              <a:rPr lang="ru-RU" dirty="0" smtClean="0"/>
            </a:br>
            <a:r>
              <a:rPr lang="ru-RU" dirty="0" smtClean="0"/>
              <a:t>-3 гвоздя нашли.</a:t>
            </a:r>
            <a:br>
              <a:rPr lang="ru-RU" dirty="0" smtClean="0"/>
            </a:br>
            <a:r>
              <a:rPr lang="ru-RU" dirty="0" smtClean="0"/>
              <a:t>Следом четверо пойдут</a:t>
            </a:r>
            <a:br>
              <a:rPr lang="ru-RU" dirty="0" smtClean="0"/>
            </a:br>
            <a:r>
              <a:rPr lang="ru-RU" dirty="0" smtClean="0"/>
              <a:t>- много ли гвоздей найдут?</a:t>
            </a:r>
            <a:br>
              <a:rPr lang="ru-RU" dirty="0" smtClean="0"/>
            </a:b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4643446"/>
            <a:ext cx="8501122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Ответ: Всего летело три утки, одна за другой.</a:t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00034" y="1214422"/>
            <a:ext cx="8286750" cy="332898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5. Сколько уток?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Летели утки: одна впереди и две позади, одна позади и две впереди, одна между двумя и три в ряд. Сколько всего летело уток?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5214950"/>
            <a:ext cx="8501122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Ответ: Повар сидел на стуле, имеющем три ножки, пришла собака и утащила куриную ногу. Повар бросил стул в собаку, чтобы она оставила куриную ногу.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00034" y="428604"/>
            <a:ext cx="8229600" cy="28575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6. Что это такое?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Что это такое: две ноги сидели на трех, а когда пришли четыре и утащили одну, то две ноги, схватив три, бросили их в четыре, чтобы четыре оставили одну?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4000504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Ответ: Всадник на лошади.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57158" y="1643050"/>
            <a:ext cx="8015288" cy="2257425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7. Возможно ли такое?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Что это может быть: две головы, две руки и шесть ног, а в ходьбе только четыре?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4000504"/>
            <a:ext cx="7729566" cy="1143000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Ответ: За 4 минуты. 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57158" y="1000108"/>
            <a:ext cx="8501063" cy="328612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8. За сколько минут?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Ребята пилят бревна на метровые куски. Отпиливание одного такого куска занимает одну минуту. За сколько минут они распилят бревно длиной 5 метров?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3929066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Ответ: 2 землекопа.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00034" y="1571612"/>
            <a:ext cx="8015288" cy="25431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9. Землекопы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Два землекопа выкапывают 2м канавы за 2 часа. Сколько землекопов за 5 часов выкопают 5м канавы?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4643446"/>
            <a:ext cx="8643998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Ответ: Это были дедушка, его сын и внук. Из этих троих человек двое являются отцами и двое являются сыновьями. 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57158" y="785794"/>
            <a:ext cx="8429625" cy="347186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10. Два отца и два сына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Два отца и два сына поймали трех зайцев, а досталось каждому по одному зайцу. Спрашивается, как это могло случиться?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4714884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Ответ: Этот человек родился 29 февраля, т.е. день рождения у него бывает один раз в четыре года.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00034" y="785794"/>
            <a:ext cx="8229600" cy="33575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11. Как это могло быть?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У одного старика спросили, сколько ему лет. Он ответил, что ему сто лет и несколько месяцев, но дней рождения у него было всего 25. Как это могло быть?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4714884"/>
            <a:ext cx="8429684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Ответ: Так как полтина - это 50 копеек, то надо разделить 50 на 1/2. Выполнив деление, получим: 50:1/2=100 копеек = 1 рубль.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00034" y="1643050"/>
            <a:ext cx="7800975" cy="1685925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12. Как разделить?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Разделить полтину на половину.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5000636"/>
            <a:ext cx="857256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Ответ: Конечно, многие считают, что это будет число 111 111. На самом деле это число равно 12 111, так как если к 11 тысячам, т.е. к 11 000, прибавить 11 сотен, т.е. 11000, и 11 единиц, то будет 12 111.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</a:rPr>
              <a:t>11000+11∙100+11=12111</a:t>
            </a:r>
            <a:endParaRPr lang="ru-RU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00034" y="642918"/>
            <a:ext cx="8429625" cy="26146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13. Написать число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Написать цифрами число, состоящее из одиннадцати тысяч, одиннадцати сотен и одиннадцати единиц.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372" y="357166"/>
            <a:ext cx="4543428" cy="5768997"/>
          </a:xfrm>
        </p:spPr>
        <p:txBody>
          <a:bodyPr>
            <a:normAutofit fontScale="92500" lnSpcReduction="10000"/>
          </a:bodyPr>
          <a:lstStyle/>
          <a:p>
            <a:pPr>
              <a:buNone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Великий русский ученый М. В. </a:t>
            </a:r>
          </a:p>
          <a:p>
            <a:pPr>
              <a:buNone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Ломоносов называл«Арифметику» </a:t>
            </a:r>
          </a:p>
          <a:p>
            <a:pPr>
              <a:buNone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Магницкого«вратами своей учености». </a:t>
            </a:r>
          </a:p>
          <a:p>
            <a:pPr>
              <a:buNone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«Вратами учености» эта книга</a:t>
            </a:r>
          </a:p>
          <a:p>
            <a:pPr>
              <a:buNone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была для всех стремившихся к</a:t>
            </a:r>
          </a:p>
          <a:p>
            <a:pPr>
              <a:buNone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образованию в первой половине </a:t>
            </a:r>
          </a:p>
          <a:p>
            <a:pPr>
              <a:buNone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XVIII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века. У многих людей </a:t>
            </a:r>
          </a:p>
          <a:p>
            <a:pPr>
              <a:buNone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желание всегда иметь под </a:t>
            </a:r>
          </a:p>
          <a:p>
            <a:pPr>
              <a:buNone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рукой книгу Магницкого было столь </a:t>
            </a:r>
          </a:p>
          <a:p>
            <a:pPr>
              <a:buNone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велико, что они переписывали её от руки.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13" descr="lomon.jpg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428596" y="642918"/>
            <a:ext cx="3524204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3438" y="1142984"/>
            <a:ext cx="4357718" cy="5572164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1703 году вышло первое русское печатное руководство под длинным заглавием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«Арифметика, сиречь наука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числительная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с разных диалектов на словенский язык переведённая и во едино собрана и на две книги разделена…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Сочинися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сия книга чрез труды Леонтия Магницкого»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 книге были сведения из механики, физики, гидравлики, метеорологии, навигации, корабельного дела и пр., то есть научный материал, который имел исключительное значение для всего русского народа.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2192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Арифметика Л.Ф. Магницкого 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3075" name="Picture 3" descr="C:\Users\Алексей\Desktop\Новая папка (2)\im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357298"/>
            <a:ext cx="4429124" cy="45818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929058" y="357166"/>
            <a:ext cx="5072066" cy="621510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 «Арифметика» Магницкого содержала пространное изложение арифметики, важнейшие для практических приложений статьи элементарной алгебры, приложения арифметики и алгебры к геометрии, практическую геометрию, понятия о вычислении тригонометрических таблиц и о тригонометрических вычислениях вообще и необходимые начальные сведения из астрономии, геодезии и навигации. Учебная книга была составлена по источникам, в число которых, кроме иностранных книг, входили и русские арифметические рукописи XVII в. </a:t>
            </a:r>
            <a:br>
              <a:rPr lang="ru-RU" sz="1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      Леонтий Магницкий был учёным, который обладал глубокими богословскими познаниями. В своей «Арифметике» он связывал науку со Священным Писанием, доказывая, что «приятие наук» «являет Бога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неизследимую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» красоту».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Алексей\Desktop\Новая папка (2)\0000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3821099" cy="62007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142852"/>
            <a:ext cx="4500594" cy="671514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Магницкий в своем учебнике не только стремился доходчиво разъяснить математические правила, но и побудить у учеников интерес к учебе. Он постоянно на конкретных примерах из обыденной жизни, военной и морской практики подчеркивал важность знания математики. Даже задачи старался формулировать так, чтобы они вызывали интерес, зачастую они напоминали анекдоты с замысловатым математическим сюжетом.  Учебник оказался столь удачным, что в течение нескольких лет распространился по всей России.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Алексей\Desktop\Новая папка (2)\0000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71480"/>
            <a:ext cx="4286248" cy="47603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71934" y="1600200"/>
            <a:ext cx="4614866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первой странице книги изображён дворец науки. На престоле сидит царевна «Арифметика», в её правой руке символический ключ – это ключ ко всем знаниям. Без арифметики нет доступа к другим наукам. К познанию арифметики ведут пять ступеней: счисление, сложение, вычитание, умножение и деление.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2871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Первая страница «Арифметики» 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Алексей\Desktop\Новая папка (2)\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69" y="980731"/>
            <a:ext cx="3429024" cy="56662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71934" y="428604"/>
            <a:ext cx="5072066" cy="56975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«Арифметике» Магницкого рассматривается пять действий: нумерация, сложение, вычитание, умножение и деление. Магницкий впервые ввёл термины «множитель», «делитель», «произведение», «извлечение корня», изменил устаревшие слова «тьма, легион» словами «миллион, биллион, триллион, квадриллион». В «Арифметике» Магницкий впервые использует арабские цифры. </a:t>
            </a:r>
          </a:p>
        </p:txBody>
      </p:sp>
      <p:pic>
        <p:nvPicPr>
          <p:cNvPr id="3074" name="Picture 2" descr="C:\Users\Алексей\Desktop\Новая папка (2)\mgTabl_ad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1"/>
            <a:ext cx="3857652" cy="66131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3">
      <a:dk1>
        <a:srgbClr val="002060"/>
      </a:dk1>
      <a:lt1>
        <a:srgbClr val="002060"/>
      </a:lt1>
      <a:dk2>
        <a:srgbClr val="003FBC"/>
      </a:dk2>
      <a:lt2>
        <a:srgbClr val="FFF39D"/>
      </a:lt2>
      <a:accent1>
        <a:srgbClr val="FE8637"/>
      </a:accent1>
      <a:accent2>
        <a:srgbClr val="002060"/>
      </a:accent2>
      <a:accent3>
        <a:srgbClr val="B32C16"/>
      </a:accent3>
      <a:accent4>
        <a:srgbClr val="F5CD2D"/>
      </a:accent4>
      <a:accent5>
        <a:srgbClr val="002D89"/>
      </a:accent5>
      <a:accent6>
        <a:srgbClr val="777C84"/>
      </a:accent6>
      <a:hlink>
        <a:srgbClr val="D2611C"/>
      </a:hlink>
      <a:folHlink>
        <a:srgbClr val="3B435B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1052</TotalTime>
  <Words>1902</Words>
  <Application>Microsoft Office PowerPoint</Application>
  <PresentationFormat>Экран (4:3)</PresentationFormat>
  <Paragraphs>141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Бумажная</vt:lpstr>
      <vt:lpstr>Наследие Магницкого</vt:lpstr>
      <vt:lpstr>Леонтий Филиппович Магницкий (1669-1739) </vt:lpstr>
      <vt:lpstr>Слайд 3</vt:lpstr>
      <vt:lpstr>Слайд 4</vt:lpstr>
      <vt:lpstr>Арифметика Л.Ф. Магницкого </vt:lpstr>
      <vt:lpstr>Слайд 6</vt:lpstr>
      <vt:lpstr>Слайд 7</vt:lpstr>
      <vt:lpstr>Первая страница «Арифметики» </vt:lpstr>
      <vt:lpstr>Слайд 9</vt:lpstr>
      <vt:lpstr>Решение задач</vt:lpstr>
      <vt:lpstr>Решение задач</vt:lpstr>
      <vt:lpstr>Решение задач</vt:lpstr>
      <vt:lpstr>Решение задач</vt:lpstr>
      <vt:lpstr>Решение задач</vt:lpstr>
      <vt:lpstr>Решение задач</vt:lpstr>
      <vt:lpstr>Решение задач</vt:lpstr>
      <vt:lpstr>Решение задач</vt:lpstr>
      <vt:lpstr>Решение задач</vt:lpstr>
      <vt:lpstr>Решение задач</vt:lpstr>
      <vt:lpstr>Решение задач</vt:lpstr>
      <vt:lpstr>Решение задач</vt:lpstr>
      <vt:lpstr>Слайд 22</vt:lpstr>
      <vt:lpstr>Один из способов помочь памяти с помощью пальцев рук - запомнить таблицу умножения на 9. </vt:lpstr>
      <vt:lpstr>Слайд 24</vt:lpstr>
      <vt:lpstr>Слайд 25</vt:lpstr>
      <vt:lpstr>Слайд 26</vt:lpstr>
      <vt:lpstr>Ответ: По земле </vt:lpstr>
      <vt:lpstr>Ответ: Две ноги мельника, ибо  у кошек и котят не ноги, а лапы </vt:lpstr>
      <vt:lpstr>Ответ: Надо один из пустых мешков вложить в  другой такой же, а затем в него насыпать смолотую пшеницу. </vt:lpstr>
      <vt:lpstr>Ответ: Скорее всего ничего не найдут.   </vt:lpstr>
      <vt:lpstr>Ответ: Всего летело три утки, одна за другой.   </vt:lpstr>
      <vt:lpstr>Ответ: Повар сидел на стуле, имеющем три ножки, пришла собака и утащила куриную ногу. Повар бросил стул в собаку, чтобы она оставила куриную ногу. </vt:lpstr>
      <vt:lpstr>Ответ: Всадник на лошади.  </vt:lpstr>
      <vt:lpstr>Ответ: За 4 минуты. </vt:lpstr>
      <vt:lpstr>Ответ: 2 землекопа.  </vt:lpstr>
      <vt:lpstr>Ответ: Это были дедушка, его сын и внук. Из этих троих человек двое являются отцами и двое являются сыновьями. </vt:lpstr>
      <vt:lpstr>Ответ: Этот человек родился 29 февраля, т.е. день рождения у него бывает один раз в четыре года.  </vt:lpstr>
      <vt:lpstr>Ответ: Так как полтина - это 50 копеек, то надо разделить 50 на 1/2. Выполнив деление, получим: 50:1/2=100 копеек = 1 рубль.  </vt:lpstr>
      <vt:lpstr>Ответ: Конечно, многие считают, что это будет число 111 111. На самом деле это число равно 12 111, так как если к 11 тысячам, т.е. к 11 000, прибавить 11 сотен, т.е. 11000, и 11 единиц, то будет 12 111.  11000+11∙100+11=12111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</dc:creator>
  <cp:lastModifiedBy>24-1</cp:lastModifiedBy>
  <cp:revision>63</cp:revision>
  <dcterms:created xsi:type="dcterms:W3CDTF">2017-11-15T07:23:39Z</dcterms:created>
  <dcterms:modified xsi:type="dcterms:W3CDTF">2017-11-23T09:34:34Z</dcterms:modified>
</cp:coreProperties>
</file>