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73" r:id="rId3"/>
    <p:sldId id="269" r:id="rId4"/>
    <p:sldId id="261" r:id="rId5"/>
    <p:sldId id="260" r:id="rId6"/>
    <p:sldId id="263" r:id="rId7"/>
    <p:sldId id="265" r:id="rId8"/>
    <p:sldId id="257" r:id="rId9"/>
    <p:sldId id="264" r:id="rId10"/>
    <p:sldId id="266" r:id="rId11"/>
    <p:sldId id="272" r:id="rId12"/>
    <p:sldId id="259" r:id="rId13"/>
    <p:sldId id="268" r:id="rId14"/>
    <p:sldId id="262" r:id="rId15"/>
    <p:sldId id="258" r:id="rId16"/>
    <p:sldId id="271" r:id="rId17"/>
    <p:sldId id="270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8954BDD0-0B6C-49E5-97AB-D54054ECD80D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77B8A915-3BE6-4415-808D-1AA65CC52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CE5DB-D2AD-49A4-B3FE-57EB82FAE81C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078EB-00F3-45B8-BFE0-90CE0E6B37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DEE7E-2455-49DF-9E1F-F4279AB5F546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DDF7-947E-4AAB-80C8-234A59E2F7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8F33E-C4E7-48C3-9EF6-6145B8609EB9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A3D92-5A66-4309-8711-9CB341A490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E66D9-39CB-416E-B7CD-2DEF4ABA945D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F85F8-76CB-4992-90E7-2D5A808135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3FD60-07F4-488E-85CA-2319BAA430C8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96B8E-BCD1-4677-9B12-9AD45E3328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A3E83-3834-431A-9F26-EE3BAC39A9EE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C7294-30AD-4326-952E-D17F8E3E40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FA9E5-0C47-4BFB-B395-10DC138BA379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AFF5B-AB70-4C70-BEEA-B7E103C83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A1ACF-1165-4C37-8D84-4E8B83D91A94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A0A87-84B6-4496-ABF9-EAC7A02873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B8FE3-F275-4910-BD3C-C5DDCA4B73F1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B4207-1F22-4D0A-BBF8-0E99F99531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06765-F3E9-473D-BD97-F0E6799183EA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EE224-3DD1-4F0A-A76A-324A75ACBA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8DB04-4311-44EA-9863-3BE2DAEF2EC7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9B51C-EEA0-41F0-8B22-C9134A1F4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6B320B-A490-45F8-901D-EB3B0F69C791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273168-5BA1-4665-B175-BFAF29B40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285992"/>
            <a:ext cx="7772400" cy="1970091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Занимательная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математика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88" y="4714875"/>
            <a:ext cx="7286654" cy="1752600"/>
          </a:xfrm>
        </p:spPr>
        <p:txBody>
          <a:bodyPr rtlCol="0">
            <a:normAutofit fontScale="92500" lnSpcReduction="20000"/>
          </a:bodyPr>
          <a:lstStyle/>
          <a:p>
            <a:pPr algn="l"/>
            <a:r>
              <a:rPr lang="ru-RU" b="1" dirty="0" smtClean="0">
                <a:solidFill>
                  <a:srgbClr val="002060"/>
                </a:solidFill>
              </a:rPr>
              <a:t>Дорофеева Мария Яковлевна,  учитель математики,  МКОУ « </a:t>
            </a:r>
            <a:r>
              <a:rPr lang="ru-RU" b="1" dirty="0" err="1" smtClean="0">
                <a:solidFill>
                  <a:srgbClr val="002060"/>
                </a:solidFill>
              </a:rPr>
              <a:t>Атагайская</a:t>
            </a:r>
            <a:r>
              <a:rPr lang="ru-RU" b="1" dirty="0" smtClean="0">
                <a:solidFill>
                  <a:srgbClr val="002060"/>
                </a:solidFill>
              </a:rPr>
              <a:t> СОШ»</a:t>
            </a:r>
            <a:endParaRPr lang="en-US" b="1" dirty="0" smtClean="0">
              <a:solidFill>
                <a:srgbClr val="002060"/>
              </a:solidFill>
            </a:endParaRPr>
          </a:p>
          <a:p>
            <a:pPr algn="l"/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Нижнеудинского</a:t>
            </a:r>
            <a:r>
              <a:rPr lang="ru-RU" b="1" dirty="0" smtClean="0">
                <a:solidFill>
                  <a:srgbClr val="002060"/>
                </a:solidFill>
              </a:rPr>
              <a:t> района Иркутской области.</a:t>
            </a:r>
          </a:p>
        </p:txBody>
      </p:sp>
      <p:pic>
        <p:nvPicPr>
          <p:cNvPr id="4" name="Picture 5" descr="H:\Documents and Settings\Aida\Рабочий стол\текстуры и фоны, клипарты\новеньки картинки\graph equation h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38" y="642938"/>
            <a:ext cx="147637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:\Documents and Settings\Aida\Рабочий стол\текстуры и фоны, клипарты\новеньки картинки\graph ordered pairs h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642938"/>
            <a:ext cx="150018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H:\Documents and Settings\Aida\Рабочий стол\текстуры и фоны, клипарты\новеньки картинки\points appearing on g a hc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8" y="642938"/>
            <a:ext cx="150018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2" descr="H:\Documents and Settings\Aida\Рабочий стол\текстуры и фоны, клипарты\новеньки картинки\pencil rolling hc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941296">
            <a:off x="833438" y="5946775"/>
            <a:ext cx="1258887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2357453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Задача № 7</a:t>
            </a:r>
            <a:r>
              <a:rPr lang="ru-RU" sz="2400" dirty="0" smtClean="0">
                <a:solidFill>
                  <a:srgbClr val="00B050"/>
                </a:solidFill>
              </a:rPr>
              <a:t>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В магазине продают материю. Всего за день покупателей ситца было 5 человек. Каждый следующий покупатель ситца забирал половину того, что было до него. Сколько ситца было в начале дня, если в конце осталось полметра?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C41D55D-47BB-4C27-B60F-026EF8C463A2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372BB-E8B3-4032-B275-56F65F1CCE04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857884" y="2357430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Ответ: 16 м.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2786058"/>
            <a:ext cx="85725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Задача № 8 – ЕГЭ.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1 мая в пруду расцвела  лилия.  На следующий день расцвели уже две лилии. Еще на следующий день – четыре. И так далее. Каждый день количество лилий в пруду удваивалось, пока 31 мая пруд не оказался заполнен лилиями целиком.  Какого числа пруд был заполнен лилиями наполовину? </a:t>
            </a:r>
          </a:p>
          <a:p>
            <a:endParaRPr lang="ru-RU" sz="2400" b="1" dirty="0" smtClean="0">
              <a:solidFill>
                <a:srgbClr val="00B050"/>
              </a:solidFill>
            </a:endParaRPr>
          </a:p>
          <a:p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2066" y="5572140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Ответ: 30 мая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41D55D-47BB-4C27-B60F-026EF8C463A2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372BB-E8B3-4032-B275-56F65F1CCE04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7172" name="Picture 4" descr="https://ds04.infourok.ru/uploads/ex/0919/00051228-320a7462/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7452" y="500042"/>
            <a:ext cx="8382058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4929223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Задача № 9.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Царь разрешил бедняку взять яблоки  из его сада. Сад огорожен тремя заборами, у каждого забора одни ворота и около каждых ворот стоит страж. Бедняк говорит первому стражнику: « Царь разрешил мне взять 1 яблоко из сада». « Возьми, но при выходе должен будешь отдать мне половину яблок, что возьмешь, и еще одно», - поставил условие страж.  Это же повторили и другие два стражника, охранявшие другие ворота. Сколько яблок должен взять бедняк после того, как он отдаст положенные части трем стражам, а у него останется одно яблоко?</a:t>
            </a: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C41D55D-47BB-4C27-B60F-026EF8C463A2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372BB-E8B3-4032-B275-56F65F1CCE04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000496" y="4929198"/>
            <a:ext cx="4000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          Ответ: 22 яблока.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5929354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Задача № 10.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Папа купил на праздник своим детям коробку конфет. Федя взял половину конфет и половину одной конфеты. Аня взяла половину остатка и еще полконфеты. Маша взяла половину оставшихся конфет и еще  полконфеты. После этого в коробке осталась одна конфета.  Сколько конфет было в коробке?</a:t>
            </a:r>
          </a:p>
          <a:p>
            <a:pPr>
              <a:buNone/>
            </a:pPr>
            <a:r>
              <a:rPr lang="ru-RU" sz="2400" dirty="0" smtClean="0"/>
              <a:t>  </a:t>
            </a:r>
            <a:r>
              <a:rPr lang="ru-RU" sz="2400" b="1" dirty="0" smtClean="0">
                <a:solidFill>
                  <a:srgbClr val="0070C0"/>
                </a:solidFill>
              </a:rPr>
              <a:t>Решение. Решаем задачу  с « конца».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      ( 1 + 1/2) ∙ 2 = 3 конфеты осталось после Маши.                                                                                                                    ( 3 + 1/2) ∙ 2 =  7 конфеты осталось после Ани.                                                                                                                  ( 7 + 1/2 ) ∙ 2 = 15 конфеты осталось после Феди.                                                                                                            ( 15 + 1/2) ∙ 2 = 31 конфета была в коробке.                                                                                                                  </a:t>
            </a:r>
          </a:p>
          <a:p>
            <a:pPr>
              <a:buNone/>
            </a:pPr>
            <a:endParaRPr lang="ru-RU" sz="24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                                                 </a:t>
            </a:r>
            <a:r>
              <a:rPr lang="ru-RU" sz="2400" b="1" dirty="0" smtClean="0">
                <a:solidFill>
                  <a:srgbClr val="FF0000"/>
                </a:solidFill>
              </a:rPr>
              <a:t>Ответ:  31 конфета была в коробке.</a:t>
            </a: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</a:rPr>
              <a:t>Задача № 11.</a:t>
            </a: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41D55D-47BB-4C27-B60F-026EF8C463A2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372BB-E8B3-4032-B275-56F65F1CCE04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571868" y="2857496"/>
            <a:ext cx="4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24268" y="3009896"/>
            <a:ext cx="4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Ð¨Ð¾ÐºÐ¾Ð»Ð°Ð´Ð½ÑÐµ ÐºÐ¾Ð½ÑÐµÑÑ Ð² Ð¿Ð¾Ð´Ð°ÑÐ¾ÑÐ½Ð¾Ð¹ ÐºÐ¾ÑÐ¾Ð±ÐºÐµ, Ð¸Ð·Ð¾Ð»Ð¸ÑÐ¾Ð²Ð°Ð½Ð½ÑÐµ Ð½Ð° Ð±ÐµÐ»Ð¾Ð¼ â ÑÑÐ¾ÐºÐ¾Ð²Ð¾Ðµ ÑÐ¾ÑÐ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072074"/>
            <a:ext cx="2357454" cy="1547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2571768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B050"/>
                </a:solidFill>
              </a:rPr>
              <a:t>Задача.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Придумать задачу на загаданное  число.</a:t>
            </a:r>
            <a:endParaRPr lang="en-US" sz="24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0B050"/>
                </a:solidFill>
              </a:rPr>
              <a:t>Задача.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Из корзины  яиц взяли половину всего количества  яиц, потом еще половину остатка, затем половину нового остатка, и наконец,   половину следующего остатка. В итоге в корзине осталось  10 яиц. Сколько яиц первоначально  было в корзине?</a:t>
            </a: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C41D55D-47BB-4C27-B60F-026EF8C463A2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372BB-E8B3-4032-B275-56F65F1CCE04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357166"/>
            <a:ext cx="77867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Домашнее задание.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70969" y="3786190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160 яиц.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3786190"/>
            <a:ext cx="75009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 smtClean="0">
              <a:solidFill>
                <a:srgbClr val="00B050"/>
              </a:solidFill>
              <a:latin typeface="+mn-lt"/>
            </a:endParaRPr>
          </a:p>
          <a:p>
            <a:r>
              <a:rPr lang="ru-RU" sz="2400" b="1" dirty="0" smtClean="0">
                <a:solidFill>
                  <a:srgbClr val="00B050"/>
                </a:solidFill>
                <a:latin typeface="+mn-lt"/>
              </a:rPr>
              <a:t>Задача.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Одну овцу лев съел за  2 дня, волк за 3 дня, собака  за 6 дней. За сколько дней они вместе  съедят овцу?</a:t>
            </a:r>
          </a:p>
          <a:p>
            <a:endParaRPr lang="ru-RU" sz="2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3504" y="5357826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За 1 день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https://img-fotki.yandex.ru/get/6005/valenta-mog.90/0_6589e_c5a902fc_ori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285728"/>
            <a:ext cx="207170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71472" y="285728"/>
            <a:ext cx="8229600" cy="5786478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Задача № 11.                                                                                          </a:t>
            </a:r>
            <a:r>
              <a:rPr lang="ru-RU" sz="2400" b="1" dirty="0" smtClean="0">
                <a:solidFill>
                  <a:srgbClr val="002060"/>
                </a:solidFill>
              </a:rPr>
              <a:t>Никита прочитал  в школьной библиотеке ½ книги,  Диана-  1/3 оставшейся части, а Руслан  - половину того, что прочитали  вместе Никита и Диана. А затем они ушли домой. Успели ли они прочитать всю книгу?</a:t>
            </a:r>
          </a:p>
          <a:p>
            <a:pPr>
              <a:buNone/>
            </a:pPr>
            <a:endParaRPr lang="ru-RU" sz="2400" b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2400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Задача № 12.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Когда у рыбака спросили, как велика пойманная им щука, он сказал: «Я думаю, что хвост ее – 1 кг, голова столько, сколько хвост и половина туловища, а туловище – столько  сколько голова и хвост вместе».  Сколько весит щука?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C41D55D-47BB-4C27-B60F-026EF8C463A2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372BB-E8B3-4032-B275-56F65F1CCE0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6" name="Содержимое 9" descr="http://printonic.ru/uploads/images/2016/03/14/.tmb/thumb_img_56e65917ee8e8_resize_900_5000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5429264"/>
            <a:ext cx="4038600" cy="1094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ÐºÐ½Ð¸Ð³Ð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071678"/>
            <a:ext cx="1866900" cy="1471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41D55D-47BB-4C27-B60F-026EF8C463A2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372BB-E8B3-4032-B275-56F65F1CCE04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9" name="Содержимое 6" descr="https://fs00.infourok.ru/images/doc/231/66762/1/img1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072494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41D55D-47BB-4C27-B60F-026EF8C463A2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372BB-E8B3-4032-B275-56F65F1CCE04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41D55D-47BB-4C27-B60F-026EF8C463A2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372BB-E8B3-4032-B275-56F65F1CCE04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648200" y="714356"/>
            <a:ext cx="4038600" cy="5411807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«Если вы хотите научиться плавать, то смело входите в воду, а если хотите научиться  решать задачи </a:t>
            </a:r>
            <a:r>
              <a:rPr lang="ru-RU" sz="3600" b="1" dirty="0" smtClean="0">
                <a:solidFill>
                  <a:srgbClr val="C00000"/>
                </a:solidFill>
              </a:rPr>
              <a:t> - решайте их!»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5"/>
          <p:cNvSpPr txBox="1">
            <a:spLocks/>
          </p:cNvSpPr>
          <p:nvPr/>
        </p:nvSpPr>
        <p:spPr bwMode="auto">
          <a:xfrm>
            <a:off x="500034" y="28572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Содержимое 4" descr="Polya_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55603" y="571480"/>
            <a:ext cx="3630645" cy="4714908"/>
          </a:xfrm>
        </p:spPr>
      </p:pic>
      <p:sp>
        <p:nvSpPr>
          <p:cNvPr id="11" name="TextBox 10"/>
          <p:cNvSpPr txBox="1"/>
          <p:nvPr/>
        </p:nvSpPr>
        <p:spPr>
          <a:xfrm>
            <a:off x="1714480" y="5429264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Д. Пойа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57200" y="1214422"/>
            <a:ext cx="4038600" cy="4911741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ДЬЁРДЬ ПОЙА </a:t>
            </a: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(1887 – 1995) –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венгерский, швейцарский и американский математик.</a:t>
            </a:r>
          </a:p>
          <a:p>
            <a:pPr>
              <a:buNone/>
            </a:pP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48200" y="1285860"/>
            <a:ext cx="4038600" cy="4840303"/>
          </a:xfrm>
        </p:spPr>
        <p:txBody>
          <a:bodyPr/>
          <a:lstStyle/>
          <a:p>
            <a:pPr lvl="0">
              <a:buClr>
                <a:schemeClr val="bg1"/>
              </a:buClr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Окончил Будапештский университет, работал в Высшей технической школе в Цюрихе. В 1940 переехал в США.</a:t>
            </a:r>
          </a:p>
          <a:p>
            <a:pPr lvl="0">
              <a:buClr>
                <a:schemeClr val="bg1"/>
              </a:buCl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Живя в США, Пойа много работал со школьными учителями математики и внёс большой вклад в популяризацию науки. Он написал несколько книг о том, как люди решают задачи и как надо учить решать задачи.</a:t>
            </a:r>
          </a:p>
          <a:p>
            <a:endParaRPr lang="ru-RU" sz="18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41D55D-47BB-4C27-B60F-026EF8C463A2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372BB-E8B3-4032-B275-56F65F1CCE04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428604"/>
            <a:ext cx="807249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Экскурс в историю.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Логика –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(греческий перевод) означает « мысль», «разум», «слово» и «закономерность».                                                                                                   Учение о связях и последовательностях человеческого мышления, о формах его развития, о различных соотношениях мыслительных форм и их преобразованиях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Задачи логики - </a:t>
            </a:r>
            <a:r>
              <a:rPr lang="ru-RU" sz="2000" b="1" dirty="0" smtClean="0">
                <a:solidFill>
                  <a:srgbClr val="002060"/>
                </a:solidFill>
              </a:rPr>
              <a:t>прийти к выводу на основе предпосылок и получить знания о предмете рассуждения, чтобы глубже  проникнуться его соотношениями с другими аспектами  рассматриваемого явления.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Методы решения логических задач: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 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            - </a:t>
            </a:r>
            <a:r>
              <a:rPr lang="ru-RU" sz="2000" b="1" dirty="0" smtClean="0">
                <a:solidFill>
                  <a:srgbClr val="002060"/>
                </a:solidFill>
              </a:rPr>
              <a:t>метод рассуждений;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               -  метод таблиц; 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               -  решение  с « конца»;                                                                                                           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               -  метод графов;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                -  метод  блок – схем;  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                - метод  кругов Эйлера.</a:t>
            </a:r>
            <a:endParaRPr lang="ru-RU" sz="20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20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C0000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C41D55D-47BB-4C27-B60F-026EF8C463A2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372BB-E8B3-4032-B275-56F65F1CCE04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500042"/>
            <a:ext cx="89297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Определение слова « Логика».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41D55D-47BB-4C27-B60F-026EF8C463A2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372BB-E8B3-4032-B275-56F65F1CCE04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428604"/>
            <a:ext cx="857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Повторение</a:t>
            </a:r>
            <a:endParaRPr lang="ru-RU" sz="3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Содержимое 10" descr="ÐÐ°Ð´Ð°ÑÐºÐ°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142984"/>
            <a:ext cx="4549871" cy="484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143504" y="1142984"/>
            <a:ext cx="335758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Метод рассуждения</a:t>
            </a:r>
            <a:r>
              <a:rPr lang="ru-RU" sz="2000" dirty="0" smtClean="0">
                <a:solidFill>
                  <a:srgbClr val="C00000"/>
                </a:solidFill>
              </a:rPr>
              <a:t>.</a:t>
            </a:r>
          </a:p>
          <a:p>
            <a:pPr algn="ctr"/>
            <a:r>
              <a:rPr lang="ru-RU" sz="2000" dirty="0" smtClean="0">
                <a:solidFill>
                  <a:srgbClr val="00B050"/>
                </a:solidFill>
              </a:rPr>
              <a:t>Задача № 1.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Из Китая прислали задачу.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По рисунку определите, кто  сколько весит. Найдите ответ на последнюю строчку рисунка.</a:t>
            </a:r>
          </a:p>
          <a:p>
            <a:endParaRPr lang="ru-RU" sz="2000" dirty="0" smtClean="0">
              <a:solidFill>
                <a:srgbClr val="C00000"/>
              </a:solidFill>
            </a:endParaRPr>
          </a:p>
          <a:p>
            <a:endParaRPr lang="ru-RU" sz="2000" dirty="0" smtClean="0">
              <a:solidFill>
                <a:srgbClr val="C00000"/>
              </a:solidFill>
            </a:endParaRPr>
          </a:p>
          <a:p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57818" y="5000636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Ответ: </a:t>
            </a:r>
            <a:r>
              <a:rPr lang="ru-RU" sz="2400" b="1" dirty="0" smtClean="0">
                <a:solidFill>
                  <a:srgbClr val="FF0000"/>
                </a:solidFill>
              </a:rPr>
              <a:t>54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explode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71472" y="357166"/>
            <a:ext cx="8229600" cy="5715040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Метод таблиц.  </a:t>
            </a:r>
            <a:r>
              <a:rPr lang="ru-RU" sz="2400" b="1" dirty="0" smtClean="0">
                <a:solidFill>
                  <a:srgbClr val="00B050"/>
                </a:solidFill>
              </a:rPr>
              <a:t>Задача № 2.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В семье четверо детей, им 5,8,13 и 15 лет. Детей зовут Аня, Боря, Вера и Галя. Сколько лет каждому ребенку, если  одна девочка ходит в детский сад, Аня старше Бори   сумма лет  Ани и Веры  делится на 3?</a:t>
            </a: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2400" b="1" dirty="0" smtClean="0">
              <a:solidFill>
                <a:srgbClr val="C0000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C41D55D-47BB-4C27-B60F-026EF8C463A2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372BB-E8B3-4032-B275-56F65F1CCE04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143240" y="2714620"/>
          <a:ext cx="5072100" cy="228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420"/>
                <a:gridCol w="1014420"/>
                <a:gridCol w="1014420"/>
                <a:gridCol w="1014420"/>
                <a:gridCol w="1014420"/>
              </a:tblGrid>
              <a:tr h="442912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Аня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Боря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Вера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Галя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442912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5 лет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/>
                </a:tc>
              </a:tr>
              <a:tr h="442912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8 лет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/>
                </a:tc>
              </a:tr>
              <a:tr h="442912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13 лет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/>
                </a:tc>
              </a:tr>
              <a:tr h="442912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15 лет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500166" y="5214950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Ответ: Вере - 5, Боре - 8,Ане – 13, Гале – 15.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Ð§ÐµÑÐ²ÐµÑÐ¾ Ð´ÐµÑÐµÐ¹ Ñ ÑÐ¾ÑÐ¾Ð³ÑÐ°ÑÐ¸ÑÐ¼Ð¸ Ð² Ð¸Ñ ÑÑÐºÐ°Ñ â ÑÑÐ¾ÐºÐ¾Ð²Ð¾Ðµ ÑÐ¾ÑÐ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714620"/>
            <a:ext cx="221457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Если в задаче  задана некоторая операция, и эта операция обратима, то можно сделать « обратный ход» от конечного результата к исходным данным.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C00000"/>
                </a:solidFill>
              </a:rPr>
              <a:t>Пример. </a:t>
            </a:r>
            <a:r>
              <a:rPr lang="ru-RU" sz="2400" b="1" i="1" dirty="0" smtClean="0">
                <a:solidFill>
                  <a:srgbClr val="002060"/>
                </a:solidFill>
              </a:rPr>
              <a:t>Нужно вынести рояль из комнаты. Пройдет ли он через дверь?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C00000"/>
                </a:solidFill>
              </a:rPr>
              <a:t>Решение: </a:t>
            </a:r>
            <a:r>
              <a:rPr lang="ru-RU" sz="2400" b="1" i="1" dirty="0" smtClean="0">
                <a:solidFill>
                  <a:srgbClr val="002060"/>
                </a:solidFill>
              </a:rPr>
              <a:t>пройдет, потому что через дверь его внесли.</a:t>
            </a:r>
          </a:p>
          <a:p>
            <a:pPr>
              <a:buNone/>
            </a:pPr>
            <a:endParaRPr lang="en-US" sz="2400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sz="2400" b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en-US" sz="2400" b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en-US" sz="2400" b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C41D55D-47BB-4C27-B60F-026EF8C463A2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372BB-E8B3-4032-B275-56F65F1CCE04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57166"/>
            <a:ext cx="835824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Метод « Решение с « конца»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Содержимое 8" descr="https://freepngimg.com/thumb/piano/20621-3-piano-clip-art.pn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4286256"/>
            <a:ext cx="253079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572164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Задача № 3.</a:t>
            </a:r>
          </a:p>
          <a:p>
            <a:pPr lvl="0">
              <a:buNone/>
            </a:pPr>
            <a:r>
              <a:rPr lang="ru-RU" sz="2400" b="1" dirty="0" smtClean="0"/>
              <a:t> </a:t>
            </a:r>
            <a:r>
              <a:rPr lang="ru-RU" sz="2400" b="1" dirty="0" smtClean="0">
                <a:solidFill>
                  <a:srgbClr val="002060"/>
                </a:solidFill>
              </a:rPr>
              <a:t>Я задумал число, прибавил к нему 5, потом разделил сумму на 3, умножил на 4, отнял 6, разделил на 7 и получил число 2. Какое число я задумал.</a:t>
            </a:r>
          </a:p>
          <a:p>
            <a:pPr lvl="0">
              <a:buNone/>
            </a:pPr>
            <a:r>
              <a:rPr lang="ru-RU" sz="2400" b="1" i="1" dirty="0" smtClean="0">
                <a:solidFill>
                  <a:srgbClr val="C00000"/>
                </a:solidFill>
              </a:rPr>
              <a:t>Решение.   </a:t>
            </a:r>
            <a:r>
              <a:rPr lang="ru-RU" sz="2400" dirty="0" smtClean="0">
                <a:solidFill>
                  <a:srgbClr val="002060"/>
                </a:solidFill>
              </a:rPr>
              <a:t>Решаем задачу с «конца»: </a:t>
            </a:r>
          </a:p>
          <a:p>
            <a:pPr marL="457200" lvl="0" indent="-457200">
              <a:buAutoNum type="arabicParenR"/>
            </a:pPr>
            <a:r>
              <a:rPr lang="ru-RU" sz="2400" dirty="0" smtClean="0">
                <a:solidFill>
                  <a:srgbClr val="002060"/>
                </a:solidFill>
              </a:rPr>
              <a:t>2 ∙ 7 = 14 – число до деления на 7. </a:t>
            </a:r>
          </a:p>
          <a:p>
            <a:pPr marL="457200" lvl="0" indent="-45720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2) (14 + 6) : 4 = 5 – число до умножения на 4. </a:t>
            </a:r>
          </a:p>
          <a:p>
            <a:pPr marL="457200" lvl="0" indent="-45720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3) 5 ∙ 3 = 15 – число до деления на 3. </a:t>
            </a:r>
          </a:p>
          <a:p>
            <a:pPr marL="457200" lvl="0" indent="-45720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4) 15 – 5 = 10 – искомое число. 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Ответ: задумано число 10.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Задача № 4 ( самостоятельно).</a:t>
            </a:r>
          </a:p>
          <a:p>
            <a:pPr lvl="0">
              <a:buNone/>
            </a:pP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Я задумал число, отнял 57, разделил на 2 и получил 27. Какое число я задумал?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                                                     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                      </a:t>
            </a:r>
          </a:p>
          <a:p>
            <a:pPr lvl="0">
              <a:buNone/>
            </a:pPr>
            <a:endParaRPr lang="ru-RU" sz="2400" b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2400" b="1" dirty="0" smtClean="0">
              <a:solidFill>
                <a:srgbClr val="00B05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C41D55D-47BB-4C27-B60F-026EF8C463A2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372BB-E8B3-4032-B275-56F65F1CCE04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286380" y="5643578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Ответ: 111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7" name="Содержимое 8" descr="https://st.depositphotos.com/1001009/3111/i/950/depositphotos_31115297-stock-photo-curious-little-boy-thinking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2071678"/>
            <a:ext cx="2321520" cy="2686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5072098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Задача № 5.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Группа туристов отправилась в поход. В первый день они прошли 1/3 пути, а во второй – 1/3 остатка, в третий 1/3 нового остатка. В результате им осталось пройти 32 км. Сколько километров был маршрут  туристов?                       </a:t>
            </a:r>
            <a:r>
              <a:rPr lang="ru-RU" sz="2400" b="1" i="1" dirty="0" smtClean="0">
                <a:solidFill>
                  <a:srgbClr val="C00000"/>
                </a:solidFill>
              </a:rPr>
              <a:t>Решение.                                                                                           </a:t>
            </a:r>
            <a:r>
              <a:rPr lang="ru-RU" sz="2400" dirty="0" smtClean="0">
                <a:solidFill>
                  <a:srgbClr val="002060"/>
                </a:solidFill>
              </a:rPr>
              <a:t>Решаем задачу с «конца»:                                                               находим остаток 1 – 1/3 = 2/3.                                                                      1) 32: 2/3 = 48.  2) 48: 2/3 = 72;                                                                        3) 72: 2/3 = 108.                                                                                                           Ответ: 108 км –длина всего маршрута.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Задача № 6 ( самостоятельно).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Коля спросил у Вани: «Сколько тебе лет?» Иван ответил: «Если мой возраст умножить на 2 и отнять 6, то получится 14!» Сколько же лет Ивану?</a:t>
            </a:r>
          </a:p>
          <a:p>
            <a:pPr>
              <a:buNone/>
            </a:pPr>
            <a:endParaRPr lang="ru-RU" sz="2400" b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</a:t>
            </a:r>
          </a:p>
          <a:p>
            <a:pPr>
              <a:buNone/>
            </a:pPr>
            <a:endParaRPr lang="ru-RU" sz="2400" b="1" dirty="0" smtClean="0">
              <a:solidFill>
                <a:srgbClr val="00B05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C41D55D-47BB-4C27-B60F-026EF8C463A2}" type="datetime1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372BB-E8B3-4032-B275-56F65F1CCE04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04775" cy="428625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04775" cy="428625"/>
          </a:xfrm>
          <a:prstGeom prst="rect">
            <a:avLst/>
          </a:prstGeom>
          <a:noFill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885824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6314" y="5929330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           Ответ: 10 лет.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3" name="Рисунок 12" descr="https://im0-tub-ru.yandex.net/i?id=7dc14065ca96093a70b34a46534e8316&amp;n=1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2428868"/>
            <a:ext cx="248603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атематика - 13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- 13!</Template>
  <TotalTime>739</TotalTime>
  <Words>1110</Words>
  <Application>Microsoft Office PowerPoint</Application>
  <PresentationFormat>Экран (4:3)</PresentationFormat>
  <Paragraphs>135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математика - 13!</vt:lpstr>
      <vt:lpstr>Занимательная математика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XTreme.ws</dc:creator>
  <dc:description>http://aida.ucoz.ru</dc:description>
  <cp:lastModifiedBy>XTreme.ws</cp:lastModifiedBy>
  <cp:revision>54</cp:revision>
  <dcterms:created xsi:type="dcterms:W3CDTF">2017-12-24T11:32:36Z</dcterms:created>
  <dcterms:modified xsi:type="dcterms:W3CDTF">2019-02-26T11:13:46Z</dcterms:modified>
</cp:coreProperties>
</file>