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567" autoAdjust="0"/>
    <p:restoredTop sz="86377" autoAdjust="0"/>
  </p:normalViewPr>
  <p:slideViewPr>
    <p:cSldViewPr>
      <p:cViewPr varScale="1">
        <p:scale>
          <a:sx n="88" d="100"/>
          <a:sy n="88" d="100"/>
        </p:scale>
        <p:origin x="-213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2771780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C00000"/>
                </a:solidFill>
                <a:effectLst/>
              </a:rPr>
              <a:t>Тема урока</a:t>
            </a:r>
            <a:r>
              <a:rPr lang="ru-RU" dirty="0" smtClean="0">
                <a:solidFill>
                  <a:srgbClr val="C00000"/>
                </a:solidFill>
                <a:effectLst/>
              </a:rPr>
              <a:t>:</a:t>
            </a:r>
            <a:br>
              <a:rPr lang="ru-RU" dirty="0" smtClean="0">
                <a:solidFill>
                  <a:srgbClr val="C00000"/>
                </a:solidFill>
                <a:effectLst/>
              </a:rPr>
            </a:br>
            <a:r>
              <a:rPr lang="ru-RU" dirty="0" smtClean="0">
                <a:solidFill>
                  <a:srgbClr val="C00000"/>
                </a:solidFill>
                <a:effectLst/>
              </a:rPr>
              <a:t> Внутренняя политика Александра-1 </a:t>
            </a:r>
            <a:br>
              <a:rPr lang="ru-RU" dirty="0" smtClean="0">
                <a:solidFill>
                  <a:srgbClr val="C00000"/>
                </a:solidFill>
                <a:effectLst/>
              </a:rPr>
            </a:br>
            <a:r>
              <a:rPr lang="ru-RU" dirty="0" smtClean="0">
                <a:solidFill>
                  <a:srgbClr val="C00000"/>
                </a:solidFill>
                <a:effectLst/>
              </a:rPr>
              <a:t>в 1801-1806 гг.</a:t>
            </a:r>
            <a:endParaRPr lang="ru-RU" dirty="0">
              <a:solidFill>
                <a:srgbClr val="C0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857232"/>
            <a:ext cx="814393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«Дней Александровских прекрасное начало…»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                                                         </a:t>
            </a:r>
            <a:r>
              <a:rPr lang="ru-RU" sz="2400" b="1" dirty="0" smtClean="0">
                <a:solidFill>
                  <a:srgbClr val="002060"/>
                </a:solidFill>
              </a:rPr>
              <a:t>А.С.Пушкин</a:t>
            </a:r>
          </a:p>
          <a:p>
            <a:endParaRPr lang="ru-RU" sz="2800" dirty="0" smtClean="0">
              <a:solidFill>
                <a:srgbClr val="C00000"/>
              </a:solidFill>
            </a:endParaRPr>
          </a:p>
          <a:p>
            <a:endParaRPr lang="ru-RU" sz="2800" dirty="0" smtClean="0">
              <a:solidFill>
                <a:srgbClr val="C00000"/>
              </a:solidFill>
            </a:endParaRPr>
          </a:p>
          <a:p>
            <a:endParaRPr lang="ru-RU" sz="2800" dirty="0" smtClean="0">
              <a:solidFill>
                <a:srgbClr val="C00000"/>
              </a:solidFill>
            </a:endParaRPr>
          </a:p>
          <a:p>
            <a:endParaRPr lang="ru-RU" sz="2800" dirty="0" smtClean="0">
              <a:solidFill>
                <a:srgbClr val="C00000"/>
              </a:solidFill>
            </a:endParaRPr>
          </a:p>
          <a:p>
            <a:r>
              <a:rPr lang="ru-RU" sz="3600" dirty="0" smtClean="0">
                <a:solidFill>
                  <a:srgbClr val="C00000"/>
                </a:solidFill>
              </a:rPr>
              <a:t>                                                                                  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57158" y="2571744"/>
            <a:ext cx="842968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«…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тепличный цветок,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который рос и цвел роскошно, пока стояла хорошая погода, а как подули северные бури, как наступило наше осеннее ненастье, он завял и опустился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cs typeface="Times New Roman" pitchFamily="18" charset="0"/>
              </a:rPr>
              <a:t>                                            </a:t>
            </a:r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Историк В.О.Ключевский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натолий Иванович\Desktop\004_al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0"/>
            <a:ext cx="4591050" cy="6667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857884" y="5715016"/>
            <a:ext cx="271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Александр-1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6500858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solidFill>
                  <a:srgbClr val="002060"/>
                </a:solidFill>
                <a:effectLst/>
              </a:rPr>
              <a:t>1.   «Он был красив и добр, но качества, которые можно было заметить в нем тогда и которые должны были обратиться в добродетели, никогда не могли вполне развиться». (Головина В.Н. Мемуары) .  </a:t>
            </a:r>
            <a:br>
              <a:rPr lang="ru-RU" sz="2000" dirty="0" smtClean="0">
                <a:solidFill>
                  <a:srgbClr val="002060"/>
                </a:solidFill>
                <a:effectLst/>
              </a:rPr>
            </a:br>
            <a:r>
              <a:rPr lang="ru-RU" sz="2000" dirty="0" smtClean="0">
                <a:solidFill>
                  <a:srgbClr val="002060"/>
                </a:solidFill>
                <a:effectLst/>
              </a:rPr>
              <a:t>2. «В политике Александр тонок, как кончик булавки, остёр как бритва, фальшив как пена морская» (шведский  дипломат </a:t>
            </a:r>
            <a:r>
              <a:rPr lang="ru-RU" sz="2000" dirty="0" err="1" smtClean="0">
                <a:solidFill>
                  <a:srgbClr val="002060"/>
                </a:solidFill>
                <a:effectLst/>
              </a:rPr>
              <a:t>Лагербильке</a:t>
            </a:r>
            <a:r>
              <a:rPr lang="ru-RU" sz="2000" dirty="0" smtClean="0">
                <a:solidFill>
                  <a:srgbClr val="002060"/>
                </a:solidFill>
                <a:effectLst/>
              </a:rPr>
              <a:t>).   </a:t>
            </a:r>
            <a:br>
              <a:rPr lang="ru-RU" sz="2000" dirty="0" smtClean="0">
                <a:solidFill>
                  <a:srgbClr val="002060"/>
                </a:solidFill>
                <a:effectLst/>
              </a:rPr>
            </a:br>
            <a:r>
              <a:rPr lang="ru-RU" sz="2000" dirty="0" smtClean="0">
                <a:solidFill>
                  <a:srgbClr val="002060"/>
                </a:solidFill>
                <a:effectLst/>
              </a:rPr>
              <a:t>3. «Республиканец на словах и самодержец на деле». (А. И. Тургенев).</a:t>
            </a:r>
            <a:br>
              <a:rPr lang="ru-RU" sz="2000" dirty="0" smtClean="0">
                <a:solidFill>
                  <a:srgbClr val="002060"/>
                </a:solidFill>
                <a:effectLst/>
              </a:rPr>
            </a:br>
            <a:r>
              <a:rPr lang="ru-RU" sz="2000" dirty="0" smtClean="0">
                <a:solidFill>
                  <a:srgbClr val="002060"/>
                </a:solidFill>
                <a:effectLst/>
              </a:rPr>
              <a:t>4. «Я предвидела, что душевная доброта императора и прочно усвоенные принципы гуманности и справедливости не помешают окружению завладеть его доверием, а министрам и высшим сановникам – делать все, что они пожелают». (Дашкова Е.Р. Записки княгини: воспоминания. Мемуары)</a:t>
            </a:r>
            <a:br>
              <a:rPr lang="ru-RU" sz="2000" dirty="0" smtClean="0">
                <a:solidFill>
                  <a:srgbClr val="002060"/>
                </a:solidFill>
                <a:effectLst/>
              </a:rPr>
            </a:br>
            <a:r>
              <a:rPr lang="ru-RU" sz="2000" dirty="0" smtClean="0">
                <a:solidFill>
                  <a:srgbClr val="002060"/>
                </a:solidFill>
                <a:effectLst/>
              </a:rPr>
              <a:t>5.  «Он всё делает наполовину» ( М. М. Сперанский).   </a:t>
            </a:r>
            <a:br>
              <a:rPr lang="ru-RU" sz="2000" dirty="0" smtClean="0">
                <a:solidFill>
                  <a:srgbClr val="002060"/>
                </a:solidFill>
                <a:effectLst/>
              </a:rPr>
            </a:br>
            <a:r>
              <a:rPr lang="ru-RU" sz="2000" dirty="0" smtClean="0">
                <a:solidFill>
                  <a:srgbClr val="002060"/>
                </a:solidFill>
                <a:effectLst/>
              </a:rPr>
              <a:t>6. «Он имел нрав благородный и великодушный; ему было свойственно не только сострадание, но и откровенность, он оставался чужд коварству и фальши… В России наступил «золотой век». Об этом свидетельствовала любовь и всеобщее восторженное почитание нового императора». (Воспоминание г-жи </a:t>
            </a:r>
            <a:r>
              <a:rPr lang="ru-RU" sz="2000" dirty="0" err="1" smtClean="0">
                <a:solidFill>
                  <a:srgbClr val="002060"/>
                </a:solidFill>
                <a:effectLst/>
              </a:rPr>
              <a:t>Виже-Лебрен</a:t>
            </a:r>
            <a:r>
              <a:rPr lang="ru-RU" sz="2000" dirty="0" smtClean="0">
                <a:solidFill>
                  <a:srgbClr val="002060"/>
                </a:solidFill>
                <a:effectLst/>
              </a:rPr>
              <a:t> о пребывании ее в Санкт-Петербурге и Москве 1795-1801 гг.)</a:t>
            </a:r>
            <a:br>
              <a:rPr lang="ru-RU" sz="2000" dirty="0" smtClean="0">
                <a:solidFill>
                  <a:srgbClr val="002060"/>
                </a:solidFill>
                <a:effectLst/>
              </a:rPr>
            </a:br>
            <a:endParaRPr lang="ru-RU" sz="2000" dirty="0"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толий Иванович\Desktop\vdkj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142852"/>
            <a:ext cx="5357849" cy="642942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000760" y="4643446"/>
            <a:ext cx="2571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Ф.С.Лагарп</a:t>
            </a:r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Члены Негласного комитета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Новосильцев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45" y="1214422"/>
            <a:ext cx="2071702" cy="2522621"/>
          </a:xfrm>
        </p:spPr>
      </p:pic>
      <p:pic>
        <p:nvPicPr>
          <p:cNvPr id="5" name="Рисунок 4" descr="Кочубей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422" y="1214422"/>
            <a:ext cx="2104823" cy="2500330"/>
          </a:xfrm>
          <a:prstGeom prst="rect">
            <a:avLst/>
          </a:prstGeom>
        </p:spPr>
      </p:pic>
      <p:pic>
        <p:nvPicPr>
          <p:cNvPr id="6" name="Рисунок 5" descr="Строганов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214422"/>
            <a:ext cx="2165856" cy="2500330"/>
          </a:xfrm>
          <a:prstGeom prst="rect">
            <a:avLst/>
          </a:prstGeom>
        </p:spPr>
      </p:pic>
      <p:pic>
        <p:nvPicPr>
          <p:cNvPr id="7" name="Рисунок 6" descr="Чарторыйский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9454" y="1214422"/>
            <a:ext cx="1937756" cy="250033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4282" y="4214818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Н.Н.Новосильцев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571736" y="4214818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В.П.Кочубей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714876" y="4214818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П.А.Строганов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858016" y="4214818"/>
            <a:ext cx="2285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А.А.Чарторыйский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Ключ:</a:t>
            </a:r>
          </a:p>
          <a:p>
            <a:pPr>
              <a:buNone/>
            </a:pPr>
            <a:r>
              <a:rPr lang="ru-RU" dirty="0" smtClean="0"/>
              <a:t>1.Реформы 1801-1802 гг.:     1-В, 2-Г, 3-А, 4-Б.</a:t>
            </a:r>
          </a:p>
          <a:p>
            <a:pPr>
              <a:buNone/>
            </a:pPr>
            <a:r>
              <a:rPr lang="ru-RU" dirty="0" smtClean="0"/>
              <a:t>2. Реформы 1803-1804 гг.:     1-В, 2-Б, 3-А.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1000108"/>
            <a:ext cx="8143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Ключ:   1-А,   2-Б,  3-В,  4-Б,  5-Б,  6-1в, 2б, 3а,  7-Б.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2571744"/>
            <a:ext cx="750099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Критерии оценки:  «5» – 7 баллов,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                                 «4» – 5-6 баллов,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                                 «3» – 4-5 баллов,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                                 «2» -  3 и менее баллов.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1571612"/>
            <a:ext cx="77153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 smtClean="0">
                <a:solidFill>
                  <a:srgbClr val="002060"/>
                </a:solidFill>
              </a:rPr>
              <a:t>Домашнее задание</a:t>
            </a:r>
            <a:r>
              <a:rPr lang="ru-RU" sz="2800" dirty="0" smtClean="0">
                <a:solidFill>
                  <a:srgbClr val="002060"/>
                </a:solidFill>
              </a:rPr>
              <a:t>: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пар.1,  письменно ответить на вопрос: Какая, по вашему мнению, реформа 1801-1804 гг. наиболее значима и почему?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4">
      <a:dk1>
        <a:sysClr val="windowText" lastClr="000000"/>
      </a:dk1>
      <a:lt1>
        <a:srgbClr val="FFC000"/>
      </a:lt1>
      <a:dk2>
        <a:srgbClr val="69676D"/>
      </a:dk2>
      <a:lt2>
        <a:srgbClr val="E0E0E2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68</TotalTime>
  <Words>167</Words>
  <PresentationFormat>Экран (4:3)</PresentationFormat>
  <Paragraphs>28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Апекс</vt:lpstr>
      <vt:lpstr>Тема урока:  Внутренняя политика Александра-1  в 1801-1806 гг.</vt:lpstr>
      <vt:lpstr>Слайд 2</vt:lpstr>
      <vt:lpstr>Слайд 3</vt:lpstr>
      <vt:lpstr>1.   «Он был красив и добр, но качества, которые можно было заметить в нем тогда и которые должны были обратиться в добродетели, никогда не могли вполне развиться». (Головина В.Н. Мемуары) .   2. «В политике Александр тонок, как кончик булавки, остёр как бритва, фальшив как пена морская» (шведский  дипломат Лагербильке).    3. «Республиканец на словах и самодержец на деле». (А. И. Тургенев). 4. «Я предвидела, что душевная доброта императора и прочно усвоенные принципы гуманности и справедливости не помешают окружению завладеть его доверием, а министрам и высшим сановникам – делать все, что они пожелают». (Дашкова Е.Р. Записки княгини: воспоминания. Мемуары) 5.  «Он всё делает наполовину» ( М. М. Сперанский).    6. «Он имел нрав благородный и великодушный; ему было свойственно не только сострадание, но и откровенность, он оставался чужд коварству и фальши… В России наступил «золотой век». Об этом свидетельствовала любовь и всеобщее восторженное почитание нового императора». (Воспоминание г-жи Виже-Лебрен о пребывании ее в Санкт-Петербурге и Москве 1795-1801 гг.) </vt:lpstr>
      <vt:lpstr>Слайд 5</vt:lpstr>
      <vt:lpstr>Члены Негласного комитета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 Внутренняя политика Александра-1  в 1801-1806 гг.</dc:title>
  <dc:creator>Анатолий Иванович</dc:creator>
  <cp:lastModifiedBy>Анатолий Иванович</cp:lastModifiedBy>
  <cp:revision>16</cp:revision>
  <dcterms:created xsi:type="dcterms:W3CDTF">2015-12-01T11:43:59Z</dcterms:created>
  <dcterms:modified xsi:type="dcterms:W3CDTF">2015-12-03T11:09:56Z</dcterms:modified>
</cp:coreProperties>
</file>