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8" r:id="rId5"/>
    <p:sldId id="278" r:id="rId6"/>
    <p:sldId id="283" r:id="rId7"/>
    <p:sldId id="284" r:id="rId8"/>
    <p:sldId id="289" r:id="rId9"/>
    <p:sldId id="290" r:id="rId10"/>
    <p:sldId id="291" r:id="rId11"/>
    <p:sldId id="288" r:id="rId12"/>
    <p:sldId id="279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09" autoAdjust="0"/>
    <p:restoredTop sz="90323" autoAdjust="0"/>
  </p:normalViewPr>
  <p:slideViewPr>
    <p:cSldViewPr>
      <p:cViewPr>
        <p:scale>
          <a:sx n="73" d="100"/>
          <a:sy n="73" d="100"/>
        </p:scale>
        <p:origin x="-7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86175D-174B-4FD2-BD42-43B5D474406A}" type="datetimeFigureOut">
              <a:rPr lang="ru-RU" smtClean="0"/>
              <a:pPr/>
              <a:t>20.03.2016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ED04AF-37CF-4EFD-8331-0460443F6C3B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4675" y="260351"/>
            <a:ext cx="8569325" cy="432077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Формирование временных представлений</a:t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у детей старшего дошкольного возраста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916238" y="4868863"/>
            <a:ext cx="6227762" cy="1655762"/>
          </a:xfrm>
        </p:spPr>
        <p:txBody>
          <a:bodyPr>
            <a:normAutofit/>
          </a:bodyPr>
          <a:lstStyle/>
          <a:p>
            <a:pPr algn="r"/>
            <a:endParaRPr lang="ru-RU" sz="1800" b="1" dirty="0" smtClean="0"/>
          </a:p>
          <a:p>
            <a:pPr marL="0" indent="0" algn="r">
              <a:buNone/>
            </a:pPr>
            <a:r>
              <a:rPr lang="ru-RU" sz="1800" b="1" dirty="0" err="1" smtClean="0"/>
              <a:t>Подготивили</a:t>
            </a:r>
            <a:r>
              <a:rPr lang="ru-RU" sz="1800" b="1" dirty="0"/>
              <a:t>:</a:t>
            </a:r>
          </a:p>
          <a:p>
            <a:pPr marL="0" indent="0" algn="r">
              <a:buNone/>
            </a:pPr>
            <a:r>
              <a:rPr lang="ru-RU" sz="1800" b="1" dirty="0" err="1"/>
              <a:t>Топоровская</a:t>
            </a:r>
            <a:r>
              <a:rPr lang="ru-RU" sz="1800" b="1" dirty="0"/>
              <a:t> Ольга Юрьевна</a:t>
            </a:r>
          </a:p>
          <a:p>
            <a:pPr marL="0" indent="0" algn="r">
              <a:buNone/>
            </a:pPr>
            <a:r>
              <a:rPr lang="ru-RU" sz="1800" b="1" dirty="0" err="1"/>
              <a:t>Грицкевич</a:t>
            </a:r>
            <a:r>
              <a:rPr lang="ru-RU" sz="1800" b="1" dirty="0"/>
              <a:t> Александра Валерьевна</a:t>
            </a:r>
          </a:p>
          <a:p>
            <a:pPr algn="r"/>
            <a:endParaRPr lang="ru-RU" sz="1800" b="1" dirty="0"/>
          </a:p>
        </p:txBody>
      </p:sp>
      <p:pic>
        <p:nvPicPr>
          <p:cNvPr id="4" name="Рисунок 3" descr="0_89368_840cfb2d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20850"/>
            <a:ext cx="6120680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439472" cy="52565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ЭКСПЕРИМЕНТ №3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B050"/>
                </a:solidFill>
              </a:rPr>
              <a:t>СОЛНЕЧНЫЕ ЧАСЫ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u="sng" dirty="0" smtClean="0">
                <a:solidFill>
                  <a:srgbClr val="00B050"/>
                </a:solidFill>
              </a:rPr>
              <a:t>ЦЕЛЬ: </a:t>
            </a:r>
            <a:r>
              <a:rPr lang="ru-RU" sz="2400" dirty="0">
                <a:solidFill>
                  <a:schemeClr val="bg1"/>
                </a:solidFill>
              </a:rPr>
              <a:t>Продемонстрировать через перемещение тени движение </a:t>
            </a:r>
            <a:r>
              <a:rPr lang="ru-RU" sz="2400" dirty="0"/>
              <a:t>Земли вокруг Солнца.</a:t>
            </a:r>
            <a:r>
              <a:rPr lang="ru-RU" sz="2400" b="1" dirty="0"/>
              <a:t> </a:t>
            </a: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2400" b="1" u="sng" dirty="0" smtClean="0">
                <a:solidFill>
                  <a:srgbClr val="00B050"/>
                </a:solidFill>
              </a:rPr>
              <a:t>ХОД: </a:t>
            </a:r>
            <a:r>
              <a:rPr lang="ru-RU" sz="2400" dirty="0" smtClean="0">
                <a:solidFill>
                  <a:schemeClr val="bg1"/>
                </a:solidFill>
              </a:rPr>
              <a:t>ЭКСПЕРИМЕНТА: Проводим </a:t>
            </a:r>
            <a:r>
              <a:rPr lang="ru-RU" sz="2400" dirty="0">
                <a:solidFill>
                  <a:schemeClr val="bg1"/>
                </a:solidFill>
              </a:rPr>
              <a:t>опыт на улице. Обсуждаем вместе с детьми, какие есть части суток, чем они отличаются (светлее или темнее, освещенность Солнцем), почему это происходит (Земля вращается вокруг Солнца, и солнечных лучей то больше, то меньше попадает на данную поверхность земли. Детям рассказывают о том, что раньше время определяли по Солнцу и солнечным часам. Воспитатель предлагает сделать солнечные часы по алгоритму: начертить на листе бумаги ровный круг, точно в центре закрепить колышек и в течение дня на окружности делать отметки и ставить цифры в соответствии со временем. </a:t>
            </a:r>
            <a:r>
              <a:rPr lang="ru-RU" sz="2400" b="1" u="sng" dirty="0" smtClean="0">
                <a:solidFill>
                  <a:schemeClr val="bg1"/>
                </a:solidFill>
              </a:rPr>
              <a:t> </a:t>
            </a:r>
            <a:br>
              <a:rPr lang="ru-RU" sz="2400" b="1" u="sng" dirty="0" smtClean="0">
                <a:solidFill>
                  <a:schemeClr val="bg1"/>
                </a:solidFill>
              </a:rPr>
            </a:br>
            <a:r>
              <a:rPr lang="ru-RU" sz="2400" b="1" u="sng" dirty="0" smtClean="0">
                <a:solidFill>
                  <a:srgbClr val="00B050"/>
                </a:solidFill>
              </a:rPr>
              <a:t>ВЫВОД: </a:t>
            </a:r>
            <a:r>
              <a:rPr lang="ru-RU" sz="2400" dirty="0" smtClean="0">
                <a:solidFill>
                  <a:schemeClr val="bg1"/>
                </a:solidFill>
              </a:rPr>
              <a:t>В течение дня дети наблюдали за передвижением тени от палочки по кругу (по часовой стрелке). Тень от палочки длиннее утром (когда встает солнце), чем вечером. Чем неудобны эти часы?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9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solidFill>
                  <a:srgbClr val="FF0000"/>
                </a:solidFill>
              </a:rPr>
              <a:t>НАШ МИНИ-МУЗЕЙ ЧАСОВ</a:t>
            </a:r>
            <a:endParaRPr lang="ru-RU" sz="4000" b="1" i="1" u="sng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06655"/>
            <a:ext cx="3096344" cy="232225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535742"/>
            <a:ext cx="3096344" cy="2322258"/>
          </a:xfrm>
        </p:spPr>
      </p:pic>
    </p:spTree>
    <p:extLst>
      <p:ext uri="{BB962C8B-B14F-4D97-AF65-F5344CB8AC3E}">
        <p14:creationId xmlns:p14="http://schemas.microsoft.com/office/powerpoint/2010/main" val="96355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Скоро в школу!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3787775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  Ориентировка и планирование своей деятельности во времени.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Организованность.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Собранность.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Целенаправленность.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Точность.</a:t>
            </a:r>
          </a:p>
          <a:p>
            <a:endParaRPr lang="ru-RU" dirty="0"/>
          </a:p>
        </p:txBody>
      </p:sp>
      <p:pic>
        <p:nvPicPr>
          <p:cNvPr id="7" name="Рисунок 6" descr="в школ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628800"/>
            <a:ext cx="4762500" cy="3286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SAM_07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9922" y="1935163"/>
            <a:ext cx="6584155" cy="438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FF0000"/>
                </a:solidFill>
              </a:rPr>
              <a:t>Всё, что происходит в жизни, совершается во времени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80728"/>
            <a:ext cx="7869560" cy="5256584"/>
          </a:xfrm>
        </p:spPr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ru-RU" dirty="0" smtClean="0"/>
              <a:t>                                                                                                                  </a:t>
            </a:r>
          </a:p>
          <a:p>
            <a:r>
              <a:rPr lang="ru-RU" sz="3300" dirty="0" smtClean="0">
                <a:solidFill>
                  <a:srgbClr val="0070C0"/>
                </a:solidFill>
              </a:rPr>
              <a:t>Время </a:t>
            </a:r>
            <a:r>
              <a:rPr lang="ru-RU" sz="3300" dirty="0">
                <a:solidFill>
                  <a:srgbClr val="0070C0"/>
                </a:solidFill>
              </a:rPr>
              <a:t>- есть отражение вечного развития </a:t>
            </a:r>
            <a:br>
              <a:rPr lang="ru-RU" sz="3300" dirty="0">
                <a:solidFill>
                  <a:srgbClr val="0070C0"/>
                </a:solidFill>
              </a:rPr>
            </a:br>
            <a:r>
              <a:rPr lang="ru-RU" sz="3300" dirty="0" smtClean="0">
                <a:solidFill>
                  <a:srgbClr val="0070C0"/>
                </a:solidFill>
              </a:rPr>
              <a:t>природы</a:t>
            </a:r>
          </a:p>
          <a:p>
            <a:r>
              <a:rPr lang="ru-RU" sz="3300" dirty="0" smtClean="0">
                <a:solidFill>
                  <a:srgbClr val="0070C0"/>
                </a:solidFill>
              </a:rPr>
              <a:t>Регулятор различных видов деятельности</a:t>
            </a:r>
          </a:p>
          <a:p>
            <a:r>
              <a:rPr lang="ru-RU" sz="3300" dirty="0" smtClean="0">
                <a:solidFill>
                  <a:srgbClr val="0070C0"/>
                </a:solidFill>
              </a:rPr>
              <a:t>Во времени живет и ребенок, поэтому            необходимо  формировать у детей              представление о времени: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300" dirty="0">
                <a:solidFill>
                  <a:srgbClr val="0070C0"/>
                </a:solidFill>
              </a:rPr>
              <a:t> </a:t>
            </a:r>
            <a:r>
              <a:rPr lang="ru-RU" sz="3300" dirty="0" smtClean="0">
                <a:solidFill>
                  <a:srgbClr val="0070C0"/>
                </a:solidFill>
              </a:rPr>
              <a:t>временные характеристики реальных явлений (сутки)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300" dirty="0" smtClean="0">
                <a:solidFill>
                  <a:srgbClr val="0070C0"/>
                </a:solidFill>
              </a:rPr>
              <a:t>Их длительность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300" dirty="0" smtClean="0">
                <a:solidFill>
                  <a:srgbClr val="0070C0"/>
                </a:solidFill>
              </a:rPr>
              <a:t>Порядок следования друг за другом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300" dirty="0" smtClean="0">
                <a:solidFill>
                  <a:srgbClr val="0070C0"/>
                </a:solidFill>
              </a:rPr>
              <a:t>Скорость протекания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300" dirty="0" smtClean="0">
                <a:solidFill>
                  <a:srgbClr val="0070C0"/>
                </a:solidFill>
              </a:rPr>
              <a:t>Частота повторений</a:t>
            </a:r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 smtClean="0"/>
          </a:p>
        </p:txBody>
      </p:sp>
      <p:pic>
        <p:nvPicPr>
          <p:cNvPr id="1026" name="Picture 2" descr="C:\Users\Домашний\Pictures\Новая папка\детский будиль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7056" y="4149080"/>
            <a:ext cx="1701189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     Время всегда в движении, течение                времени всегда совершается в одном      направлении- от прошлого к </a:t>
            </a:r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будущему</a:t>
            </a:r>
            <a:r>
              <a:rPr lang="ru-RU" sz="2800" dirty="0" smtClean="0">
                <a:latin typeface="+mn-lt"/>
              </a:rPr>
              <a:t>.</a:t>
            </a:r>
            <a:endParaRPr lang="ru-RU" sz="2800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  </a:t>
            </a:r>
          </a:p>
          <a:p>
            <a:pPr>
              <a:buNone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</a:t>
            </a:r>
            <a:r>
              <a:rPr lang="ru-RU" sz="2800" i="1" dirty="0" smtClean="0">
                <a:solidFill>
                  <a:srgbClr val="FF0000"/>
                </a:solidFill>
              </a:rPr>
              <a:t>Характерные  особенности  времени: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   текучесть, 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   </a:t>
            </a:r>
            <a:r>
              <a:rPr lang="ru-RU" sz="2400" dirty="0">
                <a:solidFill>
                  <a:srgbClr val="0070C0"/>
                </a:solidFill>
              </a:rPr>
              <a:t>н</a:t>
            </a:r>
            <a:r>
              <a:rPr lang="ru-RU" sz="2400" dirty="0" smtClean="0">
                <a:solidFill>
                  <a:srgbClr val="0070C0"/>
                </a:solidFill>
              </a:rPr>
              <a:t>еобратимость, 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   отсутствие наглядных форм,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   его нельзя задержать, вернуть</a:t>
            </a:r>
            <a:r>
              <a:rPr lang="ru-RU" sz="2400" dirty="0" smtClean="0"/>
              <a:t>. </a:t>
            </a:r>
          </a:p>
          <a:p>
            <a:endParaRPr lang="ru-RU" sz="2400" dirty="0"/>
          </a:p>
        </p:txBody>
      </p:sp>
      <p:pic>
        <p:nvPicPr>
          <p:cNvPr id="8" name="Содержимое 7" descr="mpl9t3ooi19alaz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426325" y="3429000"/>
            <a:ext cx="1717675" cy="2574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39752" y="620688"/>
            <a:ext cx="6347048" cy="18722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Детям необходимо научиться самим ориентироваться во времени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72408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dirty="0" smtClean="0"/>
          </a:p>
          <a:p>
            <a:pPr lvl="0"/>
            <a:r>
              <a:rPr lang="ru-RU" sz="2600" dirty="0" smtClean="0">
                <a:solidFill>
                  <a:srgbClr val="0070C0"/>
                </a:solidFill>
              </a:rPr>
              <a:t>Определять измерять время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Чувствовать его длительность (регулируя и планируя деятельность во времени)</a:t>
            </a:r>
          </a:p>
          <a:p>
            <a:pPr lvl="0"/>
            <a:r>
              <a:rPr lang="ru-RU" sz="2600" dirty="0" smtClean="0">
                <a:solidFill>
                  <a:srgbClr val="0070C0"/>
                </a:solidFill>
              </a:rPr>
              <a:t>Менять темп и ритм своих действий в зависимости от наличия времени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девоч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2133604" cy="2133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Особенности категории «время».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543428" cy="4929222"/>
          </a:xfrm>
        </p:spPr>
        <p:txBody>
          <a:bodyPr>
            <a:normAutofit fontScale="92500"/>
          </a:bodyPr>
          <a:lstStyle/>
          <a:p>
            <a:r>
              <a:rPr lang="ru-RU" sz="2600" dirty="0" smtClean="0">
                <a:solidFill>
                  <a:srgbClr val="0070C0"/>
                </a:solidFill>
              </a:rPr>
              <a:t>Время нельзя воспринять непосредственно органами чувств.</a:t>
            </a:r>
          </a:p>
          <a:p>
            <a:r>
              <a:rPr lang="ru-RU" sz="2600" dirty="0" smtClean="0">
                <a:solidFill>
                  <a:srgbClr val="0070C0"/>
                </a:solidFill>
              </a:rPr>
              <a:t>Время очень трудно представить как объективную реальность.</a:t>
            </a:r>
          </a:p>
          <a:p>
            <a:r>
              <a:rPr lang="ru-RU" sz="2600" dirty="0" smtClean="0">
                <a:solidFill>
                  <a:srgbClr val="0070C0"/>
                </a:solidFill>
              </a:rPr>
              <a:t>Продолжительность времени можно «показать» ребенку через его меры(минута, час, день, неделя, месяц, год).</a:t>
            </a:r>
          </a:p>
          <a:p>
            <a:r>
              <a:rPr lang="ru-RU" sz="2600" dirty="0" smtClean="0">
                <a:solidFill>
                  <a:srgbClr val="0070C0"/>
                </a:solidFill>
              </a:rPr>
              <a:t>Абстрактность временной терминологии.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SAM_069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7156" y="2996897"/>
            <a:ext cx="3420687" cy="2281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AM_06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316512"/>
            <a:ext cx="324036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892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Старшим</a:t>
            </a:r>
            <a:r>
              <a:rPr lang="ru-RU" dirty="0" smtClean="0"/>
              <a:t> </a:t>
            </a:r>
            <a:r>
              <a:rPr lang="ru-RU" sz="3200" dirty="0" smtClean="0"/>
              <a:t>дошкольникам присуще наглядно-действенное и наглядно-образное мышление, поэтому </a:t>
            </a:r>
            <a:r>
              <a:rPr lang="ru-RU" sz="3200" dirty="0" err="1" smtClean="0"/>
              <a:t>эксперементирование</a:t>
            </a:r>
            <a:r>
              <a:rPr lang="ru-RU" sz="3200" dirty="0" smtClean="0"/>
              <a:t> лучше других методов соответствуют возрастным особенностям.</a:t>
            </a:r>
            <a:br>
              <a:rPr lang="ru-RU" sz="3200" dirty="0" smtClean="0"/>
            </a:br>
            <a:r>
              <a:rPr lang="ru-RU" sz="3200" dirty="0" smtClean="0"/>
              <a:t>Важным критерием в подготовке ребенка к школе является воспитание внутренних потребностей в знаниях.</a:t>
            </a:r>
            <a:br>
              <a:rPr lang="ru-RU" sz="3200" dirty="0" smtClean="0"/>
            </a:br>
            <a:r>
              <a:rPr lang="ru-RU" sz="3200" dirty="0" smtClean="0"/>
              <a:t>Эксперимент формирует эту потребность через развитие познавательного интереса.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18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02916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1. Водяные часы (клепсидра)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Называются они клепсидра. Слово греческое, хотя использовали их еще древние вавилоняне. Но наибольшее развитие и разнообразие их конструкций пришлось на пору Древнего Рима, где клепсидру использовали для измерения длины речи оратора. Конструкция клепсидры предельно простая - промежуток времени измеряется количеством воды, которое вытекло из сосуда. Конечно, есть клепсидры, являющиеся настоящим </a:t>
            </a:r>
            <a:r>
              <a:rPr lang="ru-RU" sz="2400" dirty="0"/>
              <a:t>чудом технической мысли, например сделанные </a:t>
            </a:r>
            <a:r>
              <a:rPr lang="ru-RU" sz="2400" dirty="0" err="1"/>
              <a:t>Ктезибием</a:t>
            </a:r>
            <a:r>
              <a:rPr lang="ru-RU" sz="2400" dirty="0"/>
              <a:t> - </a:t>
            </a:r>
            <a:r>
              <a:rPr lang="ru-RU" sz="2400" dirty="0" smtClean="0"/>
              <a:t>учителем </a:t>
            </a:r>
            <a:r>
              <a:rPr lang="ru-RU" sz="2400" dirty="0"/>
              <a:t>знаменитого математика Герона (Александрия, III век). </a:t>
            </a:r>
          </a:p>
        </p:txBody>
      </p:sp>
    </p:spTree>
    <p:extLst>
      <p:ext uri="{BB962C8B-B14F-4D97-AF65-F5344CB8AC3E}">
        <p14:creationId xmlns:p14="http://schemas.microsoft.com/office/powerpoint/2010/main" val="41211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14362"/>
            <a:ext cx="8496944" cy="56292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21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ЭКСПЕРИМЕНТ №1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7030A0"/>
                </a:solidFill>
              </a:rPr>
              <a:t>ВОДЯНЫЕ ЧАСЫ</a:t>
            </a:r>
            <a:br>
              <a:rPr lang="ru-RU" sz="4400" dirty="0" smtClean="0">
                <a:solidFill>
                  <a:srgbClr val="7030A0"/>
                </a:solidFill>
              </a:rPr>
            </a:br>
            <a:r>
              <a:rPr lang="ru-RU" sz="2400" b="1" u="sng" dirty="0" smtClean="0">
                <a:solidFill>
                  <a:srgbClr val="7030A0"/>
                </a:solidFill>
              </a:rPr>
              <a:t>ЦЕЛЬ: </a:t>
            </a:r>
            <a:r>
              <a:rPr lang="ru-RU" sz="2000" dirty="0" smtClean="0"/>
              <a:t>Развивать </a:t>
            </a:r>
            <a:r>
              <a:rPr lang="ru-RU" sz="2000" dirty="0"/>
              <a:t>любознательность детей в процессе изготовления часов совместно со взрослыми, формировать представления о единицах </a:t>
            </a:r>
            <a:r>
              <a:rPr lang="ru-RU" sz="2000" dirty="0" smtClean="0"/>
              <a:t>измерения </a:t>
            </a:r>
            <a:r>
              <a:rPr lang="ru-RU" sz="2000" dirty="0"/>
              <a:t>времени – секундах, минутах, часах.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2400" b="1" u="sng" dirty="0" smtClean="0">
                <a:solidFill>
                  <a:srgbClr val="7030A0"/>
                </a:solidFill>
              </a:rPr>
              <a:t>ХОД ЭКСПЕРИМЕНТА:  </a:t>
            </a:r>
            <a:r>
              <a:rPr lang="ru-RU" sz="2200" dirty="0"/>
              <a:t>Берем пластиковую чашку, делаем в дне отверстие. К чашке привязываем веревки и подвешиваем. Под этой чашкой ставим другую. Наливаем в верхнюю чашку воды. Каждую минуту отмечаем уровень воды в нижней чашке. Это приспособление используется как минутные часы.</a:t>
            </a:r>
            <a:r>
              <a:rPr lang="ru-RU" dirty="0"/>
              <a:t/>
            </a:r>
            <a:br>
              <a:rPr lang="ru-RU" dirty="0"/>
            </a:br>
            <a:r>
              <a:rPr lang="ru-RU" sz="2400" b="1" u="sng" dirty="0" smtClean="0">
                <a:solidFill>
                  <a:srgbClr val="7030A0"/>
                </a:solidFill>
              </a:rPr>
              <a:t>ВЫВОД</a:t>
            </a:r>
            <a:r>
              <a:rPr lang="ru-RU" sz="2400" dirty="0" smtClean="0">
                <a:solidFill>
                  <a:srgbClr val="7030A0"/>
                </a:solidFill>
              </a:rPr>
              <a:t>: </a:t>
            </a:r>
            <a:r>
              <a:rPr lang="ru-RU" sz="2400" dirty="0" smtClean="0"/>
              <a:t>Продолжительность </a:t>
            </a:r>
            <a:r>
              <a:rPr lang="ru-RU" sz="2400" dirty="0"/>
              <a:t>минуты не зависит от того, какими часами ее измеряют</a:t>
            </a:r>
            <a:r>
              <a:rPr lang="ru-RU" sz="2400" b="1" u="sng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01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ЭКСПЕРИМЕНТ №2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u="sng" dirty="0" smtClean="0">
                <a:solidFill>
                  <a:srgbClr val="FFC000"/>
                </a:solidFill>
              </a:rPr>
              <a:t>ПЕСОЧНЫЕ ЧАСЫ</a:t>
            </a:r>
            <a:r>
              <a:rPr lang="ru-RU" b="1" u="sng" dirty="0" smtClean="0">
                <a:solidFill>
                  <a:srgbClr val="FFC000"/>
                </a:solidFill>
              </a:rPr>
              <a:t/>
            </a:r>
            <a:br>
              <a:rPr lang="ru-RU" b="1" u="sng" dirty="0" smtClean="0">
                <a:solidFill>
                  <a:srgbClr val="FFC000"/>
                </a:solidFill>
              </a:rPr>
            </a:br>
            <a:r>
              <a:rPr lang="ru-RU" sz="2400" b="1" u="sng" dirty="0" smtClean="0">
                <a:solidFill>
                  <a:srgbClr val="FFC000"/>
                </a:solidFill>
              </a:rPr>
              <a:t>ЦЕЛЬ: </a:t>
            </a:r>
            <a:r>
              <a:rPr lang="ru-RU" sz="2400" dirty="0" smtClean="0"/>
              <a:t>предположить, </a:t>
            </a:r>
            <a:r>
              <a:rPr lang="ru-RU" sz="2400" dirty="0"/>
              <a:t>что время это песчинки, которые находятся в песочных часах. Если они стекают (песчинки) сверху вниз, то можно предположить, что время </a:t>
            </a:r>
            <a:r>
              <a:rPr lang="ru-RU" sz="2400" dirty="0" smtClean="0"/>
              <a:t>течет?.</a:t>
            </a:r>
            <a:r>
              <a:rPr lang="ru-RU" sz="2400" b="1" u="sng" dirty="0" smtClean="0">
                <a:solidFill>
                  <a:srgbClr val="FFC000"/>
                </a:solidFill>
              </a:rPr>
              <a:t/>
            </a:r>
            <a:br>
              <a:rPr lang="ru-RU" sz="2400" b="1" u="sng" dirty="0" smtClean="0">
                <a:solidFill>
                  <a:srgbClr val="FFC000"/>
                </a:solidFill>
              </a:rPr>
            </a:br>
            <a:r>
              <a:rPr lang="ru-RU" sz="2400" b="1" u="sng" dirty="0" smtClean="0">
                <a:solidFill>
                  <a:srgbClr val="FFC000"/>
                </a:solidFill>
              </a:rPr>
              <a:t>ХОД ЭКСПЕРИМЕНТА: </a:t>
            </a:r>
            <a:r>
              <a:rPr lang="ru-RU" sz="2400" dirty="0"/>
              <a:t>Ставили песочные часы на стол в процессе одевания детей на прогулку и сравнивали по объему песка в баллончике, сколько времени (сколько "песочных пробегов") потребовалось разным детям на </a:t>
            </a:r>
            <a:r>
              <a:rPr lang="ru-RU" sz="2400" dirty="0" err="1"/>
              <a:t>сборы.Предлагали</a:t>
            </a:r>
            <a:r>
              <a:rPr lang="ru-RU" sz="2400" dirty="0"/>
              <a:t> детям сесть за стол возле песочных часов—1-минутных, 3-минутных— кто где хочет, просили одновременно перевернуть часы и соответственно 1 и 3 минут обрисовывать фигуры по трафарету на бумаге (как вариант: перекладывать фасоль из одной емкости в другую). </a:t>
            </a:r>
            <a:br>
              <a:rPr lang="ru-RU" sz="2400" dirty="0"/>
            </a:br>
            <a:r>
              <a:rPr lang="ru-RU" sz="2400" b="1" u="sng" dirty="0" smtClean="0">
                <a:solidFill>
                  <a:srgbClr val="FFC000"/>
                </a:solidFill>
              </a:rPr>
              <a:t>ВЫВОД: </a:t>
            </a:r>
            <a:r>
              <a:rPr lang="ru-RU" sz="2400" dirty="0"/>
              <a:t>Вместе с песчинками, которые текут в песочных часах «течет» и время. Определенное задание, которое выполняют дети, является показателем измерения конкретного отрезка времени. Дети убедились экспериментальным путем, что время течет.</a:t>
            </a:r>
            <a:endParaRPr lang="ru-RU" sz="2400" b="1" u="sng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89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1059</TotalTime>
  <Words>205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    Формирование временных представлений у детей старшего дошкольного возраста</vt:lpstr>
      <vt:lpstr>Всё, что происходит в жизни, совершается во времени   </vt:lpstr>
      <vt:lpstr>     Время всегда в движении, течение                времени всегда совершается в одном      направлении- от прошлого к будущему.</vt:lpstr>
      <vt:lpstr>Детям необходимо научиться самим ориентироваться во времени</vt:lpstr>
      <vt:lpstr>Особенности категории «время».</vt:lpstr>
      <vt:lpstr>Старшим дошкольникам присуще наглядно-действенное и наглядно-образное мышление, поэтому эксперементирование лучше других методов соответствуют возрастным особенностям. Важным критерием в подготовке ребенка к школе является воспитание внутренних потребностей в знаниях. Эксперимент формирует эту потребность через развитие познавательного интереса.</vt:lpstr>
      <vt:lpstr>1. Водяные часы (клепсидра)   Называются они клепсидра. Слово греческое, хотя использовали их еще древние вавилоняне. Но наибольшее развитие и разнообразие их конструкций пришлось на пору Древнего Рима, где клепсидру использовали для измерения длины речи оратора. Конструкция клепсидры предельно простая - промежуток времени измеряется количеством воды, которое вытекло из сосуда. Конечно, есть клепсидры, являющиеся настоящим чудом технической мысли, например сделанные Ктезибием - учителем знаменитого математика Герона (Александрия, III век). </vt:lpstr>
      <vt:lpstr>ЭКСПЕРИМЕНТ №1 ВОДЯНЫЕ ЧАСЫ ЦЕЛЬ: Развивать любознательность детей в процессе изготовления часов совместно со взрослыми, формировать представления о единицах измерения времени – секундах, минутах, часах. ХОД ЭКСПЕРИМЕНТА:  Берем пластиковую чашку, делаем в дне отверстие. К чашке привязываем веревки и подвешиваем. Под этой чашкой ставим другую. Наливаем в верхнюю чашку воды. Каждую минуту отмечаем уровень воды в нижней чашке. Это приспособление используется как минутные часы. ВЫВОД: Продолжительность минуты не зависит от того, какими часами ее измеряют  </vt:lpstr>
      <vt:lpstr>ЭКСПЕРИМЕНТ №2 ПЕСОЧНЫЕ ЧАСЫ ЦЕЛЬ: предположить, что время это песчинки, которые находятся в песочных часах. Если они стекают (песчинки) сверху вниз, то можно предположить, что время течет?. ХОД ЭКСПЕРИМЕНТА: Ставили песочные часы на стол в процессе одевания детей на прогулку и сравнивали по объему песка в баллончике, сколько времени (сколько "песочных пробегов") потребовалось разным детям на сборы.Предлагали детям сесть за стол возле песочных часов—1-минутных, 3-минутных— кто где хочет, просили одновременно перевернуть часы и соответственно 1 и 3 минут обрисовывать фигуры по трафарету на бумаге (как вариант: перекладывать фасоль из одной емкости в другую).  ВЫВОД: Вместе с песчинками, которые текут в песочных часах «течет» и время. Определенное задание, которое выполняют дети, является показателем измерения конкретного отрезка времени. Дети убедились экспериментальным путем, что время течет.</vt:lpstr>
      <vt:lpstr>ЭКСПЕРИМЕНТ №3 СОЛНЕЧНЫЕ ЧАСЫ ЦЕЛЬ: Продемонстрировать через перемещение тени движение Земли вокруг Солнца.  ХОД: ЭКСПЕРИМЕНТА: Проводим опыт на улице. Обсуждаем вместе с детьми, какие есть части суток, чем они отличаются (светлее или темнее, освещенность Солнцем), почему это происходит (Земля вращается вокруг Солнца, и солнечных лучей то больше, то меньше попадает на данную поверхность земли. Детям рассказывают о том, что раньше время определяли по Солнцу и солнечным часам. Воспитатель предлагает сделать солнечные часы по алгоритму: начертить на листе бумаги ровный круг, точно в центре закрепить колышек и в течение дня на окружности делать отметки и ставить цифры в соответствии со временем.   ВЫВОД: В течение дня дети наблюдали за передвижением тени от палочки по кругу (по часовой стрелке). Тень от палочки длиннее утром (когда встает солнце), чем вечером. Чем неудобны эти часы? </vt:lpstr>
      <vt:lpstr>НАШ МИНИ-МУЗЕЙ ЧАСОВ</vt:lpstr>
      <vt:lpstr>Скоро в школу!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временных представлений у детей старшего дошкольного возраста с ТНР.</dc:title>
  <dc:creator>Наталья</dc:creator>
  <cp:lastModifiedBy>User</cp:lastModifiedBy>
  <cp:revision>89</cp:revision>
  <dcterms:created xsi:type="dcterms:W3CDTF">2013-10-30T15:38:36Z</dcterms:created>
  <dcterms:modified xsi:type="dcterms:W3CDTF">2016-03-20T18:05:36Z</dcterms:modified>
</cp:coreProperties>
</file>