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89" r:id="rId4"/>
    <p:sldId id="290" r:id="rId5"/>
    <p:sldId id="278" r:id="rId6"/>
    <p:sldId id="262" r:id="rId7"/>
    <p:sldId id="279" r:id="rId8"/>
    <p:sldId id="261" r:id="rId9"/>
    <p:sldId id="263" r:id="rId10"/>
    <p:sldId id="264" r:id="rId11"/>
    <p:sldId id="294" r:id="rId12"/>
    <p:sldId id="293" r:id="rId13"/>
    <p:sldId id="298" r:id="rId14"/>
    <p:sldId id="295" r:id="rId15"/>
    <p:sldId id="296" r:id="rId16"/>
    <p:sldId id="268" r:id="rId17"/>
    <p:sldId id="297" r:id="rId18"/>
    <p:sldId id="280" r:id="rId19"/>
    <p:sldId id="274" r:id="rId20"/>
    <p:sldId id="292" r:id="rId21"/>
    <p:sldId id="29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1" autoAdjust="0"/>
    <p:restoredTop sz="94607" autoAdjust="0"/>
  </p:normalViewPr>
  <p:slideViewPr>
    <p:cSldViewPr>
      <p:cViewPr>
        <p:scale>
          <a:sx n="70" d="100"/>
          <a:sy n="70" d="100"/>
        </p:scale>
        <p:origin x="-14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'[Диаграмма в Microsoft Office PowerPoint]Лист1'!$B$1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Lbls>
            <c:showVal val="1"/>
            <c:showLeaderLines val="1"/>
          </c:dLbls>
          <c:cat>
            <c:strRef>
              <c:f>'[Диаграмма в Microsoft Office PowerPoint]Лист1'!$A$2:$A$4</c:f>
              <c:strCache>
                <c:ptCount val="3"/>
                <c:pt idx="0">
                  <c:v>да</c:v>
                </c:pt>
                <c:pt idx="1">
                  <c:v>да</c:v>
                </c:pt>
                <c:pt idx="2">
                  <c:v>да</c:v>
                </c:pt>
              </c:strCache>
            </c:strRef>
          </c:cat>
          <c:val>
            <c:numRef>
              <c:f>'[Диаграмма в Microsoft Office PowerPoint]Лист1'!$B$2:$B$4</c:f>
              <c:numCache>
                <c:formatCode>General</c:formatCode>
                <c:ptCount val="3"/>
                <c:pt idx="0">
                  <c:v>23</c:v>
                </c:pt>
                <c:pt idx="1">
                  <c:v>12</c:v>
                </c:pt>
                <c:pt idx="2">
                  <c:v>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A7%D0%B0%D0%BD%D1%82%D0%B5%D1%80&amp;action=edit&amp;redlink=1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B%D0%B0%D0%B4_(%D0%BC%D1%83%D0%B7%D1%8B%D0%BA%D0%B0)" TargetMode="External"/><Relationship Id="rId5" Type="http://schemas.openxmlformats.org/officeDocument/2006/relationships/hyperlink" Target="https://ru.wikipedia.org/wiki/%D0%9A%D0%B2%D0%B8%D0%BD%D1%82%D0%B0" TargetMode="External"/><Relationship Id="rId4" Type="http://schemas.openxmlformats.org/officeDocument/2006/relationships/hyperlink" Target="https://ru.wikipedia.org/wiki/%D0%91%D1%83%D1%80%D0%B4%D0%BE%D0%BD_(%D0%BC%D1%83%D0%B7%D1%8B%D0%BA%D0%B0)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4;&#1086;&#1090;&#1083;&#1072;&#1085;&#1076;&#1080;&#1103;%20&#1048;&#1083;&#1100;&#1080;&#1085;\&#1074;&#1080;&#1076;&#1077;&#1086;%20&#1064;&#1086;&#1090;&#1083;&#1072;&#1085;&#1076;&#1089;&#1082;&#1072;&#1103;%20&#1074;&#1086;&#1083;&#1099;&#1085;&#1082;&#1072;%20&#1085;&#1072;%20&#1087;&#1088;&#1080;&#1088;&#1086;&#1076;&#1077;%20Scottish%20bagpipe.mp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4;&#1086;&#1090;&#1083;&#1072;&#1085;&#1076;&#1080;&#1103;%20&#1048;&#1083;&#1100;&#1080;&#1085;\&#1074;&#1080;&#1076;&#1077;&#1086;%20&#1054;&#1088;&#1082;&#1077;&#1089;&#1090;&#1088;%20&#1074;&#1086;&#1083;&#1099;&#1085;&#1097;&#1080;&#1082;&#1086;&#1074;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knightswood.narod.ru/legends/ness/ness.html" TargetMode="External"/><Relationship Id="rId3" Type="http://schemas.openxmlformats.org/officeDocument/2006/relationships/hyperlink" Target="http://www.youtube.com/watch?v=oXbALs4f7cA" TargetMode="External"/><Relationship Id="rId7" Type="http://schemas.openxmlformats.org/officeDocument/2006/relationships/hyperlink" Target="http://www.scottishcat.ru/scotland.php" TargetMode="External"/><Relationship Id="rId2" Type="http://schemas.openxmlformats.org/officeDocument/2006/relationships/hyperlink" Target="http://www.youtube.com/watch?v=kJaUTXwvy7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aE2MuxwZJSo" TargetMode="External"/><Relationship Id="rId5" Type="http://schemas.openxmlformats.org/officeDocument/2006/relationships/hyperlink" Target="http://www.youtube.com/watch?v=EbeyqZJlLPs" TargetMode="External"/><Relationship Id="rId4" Type="http://schemas.openxmlformats.org/officeDocument/2006/relationships/hyperlink" Target="http://www.youtube.com/watch?v=bkmWyac10qk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332656"/>
            <a:ext cx="4186808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Шотландская волынка</a:t>
            </a:r>
            <a:endParaRPr lang="ru-RU" dirty="0"/>
          </a:p>
        </p:txBody>
      </p:sp>
      <p:pic>
        <p:nvPicPr>
          <p:cNvPr id="5" name="Содержимое 4" descr="300px-Colorrange29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Прямоугольник 8"/>
          <p:cNvSpPr/>
          <p:nvPr/>
        </p:nvSpPr>
        <p:spPr>
          <a:xfrm>
            <a:off x="4283968" y="260648"/>
            <a:ext cx="468052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Как узнать нам, где ВОЛЫНКА,</a:t>
            </a:r>
            <a:br>
              <a:rPr lang="ru-RU" sz="2000" b="1" dirty="0" smtClean="0"/>
            </a:br>
            <a:r>
              <a:rPr lang="ru-RU" sz="2000" b="1" dirty="0" smtClean="0"/>
              <a:t>Инструмент из древних лет?</a:t>
            </a:r>
            <a:br>
              <a:rPr lang="ru-RU" sz="2000" b="1" dirty="0" smtClean="0"/>
            </a:br>
            <a:r>
              <a:rPr lang="ru-RU" sz="2000" b="1" dirty="0" smtClean="0"/>
              <a:t>Дам словесную картинку,</a:t>
            </a:r>
            <a:br>
              <a:rPr lang="ru-RU" sz="2000" b="1" dirty="0" smtClean="0"/>
            </a:br>
            <a:r>
              <a:rPr lang="ru-RU" sz="2000" b="1" dirty="0" smtClean="0"/>
              <a:t>Опишу его портрет:</a:t>
            </a:r>
            <a:br>
              <a:rPr lang="ru-RU" sz="2000" b="1" dirty="0" smtClean="0"/>
            </a:br>
            <a:r>
              <a:rPr lang="ru-RU" sz="2000" b="1" dirty="0" smtClean="0"/>
              <a:t>Это мех, но не звериный,</a:t>
            </a:r>
            <a:br>
              <a:rPr lang="ru-RU" sz="2000" b="1" dirty="0" smtClean="0"/>
            </a:br>
            <a:r>
              <a:rPr lang="ru-RU" sz="2000" b="1" dirty="0" smtClean="0"/>
              <a:t>Ёмкость он, резервуар.</a:t>
            </a:r>
            <a:br>
              <a:rPr lang="ru-RU" sz="2000" b="1" dirty="0" smtClean="0"/>
            </a:br>
            <a:r>
              <a:rPr lang="ru-RU" sz="2000" b="1" dirty="0" smtClean="0"/>
              <a:t>Из него – ряд трубок длинных.</a:t>
            </a:r>
            <a:br>
              <a:rPr lang="ru-RU" sz="2000" b="1" dirty="0" smtClean="0"/>
            </a:br>
            <a:r>
              <a:rPr lang="ru-RU" sz="2000" b="1" dirty="0" smtClean="0"/>
              <a:t>Песнь волынки, что нектар!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8 0  0.069 0.04133  0.069 0.092  C 0.069 0.12533  0.056 0.15467  0.037 0.172  C 0.037 0.172  0.036 0.172  0.036 0.172  C 0.029 0.17867  0.025 0.18933  0.025 0.20133  C 0.025 0.212  0.029 0.22133  0.034 0.228  C 0.042 0.23867  0.047 0.25467  0.047 0.27067  C 0.047 0.30533  0.026 0.33333  0 0.33333  C -0.026 0.33333  -0.047 0.30533  -0.047 0.27067  C -0.047 0.25467  -0.042 0.23867  -0.034 0.228  C -0.029 0.22133  -0.026 0.212  -0.026 0.20133  C -0.026 0.18933  -0.03 0.17867  -0.036 0.172  C -0.036 0.172  -0.037 0.172  -0.037 0.172  C -0.057 0.15467  -0.07 0.12533  -0.07 0.092  C -0.07 0.04133  -0.039 0  0 0  C 0 0  0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71612"/>
            <a:ext cx="1428760" cy="30003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Что касается Шотландии, символом ее принято считать волынку, а именно </a:t>
            </a:r>
            <a:r>
              <a:rPr lang="ru-RU" b="1" dirty="0" err="1" smtClean="0">
                <a:solidFill>
                  <a:schemeClr val="tx1"/>
                </a:solidFill>
              </a:rPr>
              <a:t>Бэгпайп</a:t>
            </a:r>
            <a:r>
              <a:rPr lang="ru-RU" b="1" dirty="0" smtClean="0">
                <a:solidFill>
                  <a:schemeClr val="tx1"/>
                </a:solidFill>
              </a:rPr>
              <a:t> (</a:t>
            </a:r>
            <a:r>
              <a:rPr lang="ru-RU" b="1" dirty="0" smtClean="0">
                <a:solidFill>
                  <a:schemeClr val="tx1"/>
                </a:solidFill>
                <a:hlinkClick r:id="rId2" tooltip="Английский язык"/>
              </a:rPr>
              <a:t>англ.</a:t>
            </a:r>
            <a:r>
              <a:rPr lang="ru-RU" b="1" dirty="0" smtClean="0">
                <a:solidFill>
                  <a:schemeClr val="tx1"/>
                </a:solidFill>
              </a:rPr>
              <a:t> </a:t>
            </a:r>
            <a:r>
              <a:rPr lang="ru-RU" b="1" i="1" dirty="0" err="1" smtClean="0">
                <a:solidFill>
                  <a:schemeClr val="tx1"/>
                </a:solidFill>
              </a:rPr>
              <a:t>Great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</a:rPr>
              <a:t>Highland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</a:rPr>
              <a:t>Bagpipe</a:t>
            </a:r>
            <a:r>
              <a:rPr lang="ru-RU" b="1" dirty="0" smtClean="0">
                <a:solidFill>
                  <a:schemeClr val="tx1"/>
                </a:solidFill>
              </a:rPr>
              <a:t>) —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Эдинбург1-0020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1112" r="11112"/>
          <a:stretch>
            <a:fillRect/>
          </a:stretch>
        </p:blipFill>
        <p:spPr/>
      </p:pic>
      <p:sp>
        <p:nvSpPr>
          <p:cNvPr id="7" name="Прямоугольник 6"/>
          <p:cNvSpPr/>
          <p:nvPr/>
        </p:nvSpPr>
        <p:spPr>
          <a:xfrm>
            <a:off x="251520" y="332656"/>
            <a:ext cx="2764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Бэгпайп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ru-RU" dirty="0" smtClean="0">
                <a:solidFill>
                  <a:schemeClr val="bg1"/>
                </a:solidFill>
                <a:hlinkClick r:id="rId2" tooltip="Английский язык"/>
              </a:rPr>
              <a:t>англ.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i="1" dirty="0" err="1" smtClean="0">
                <a:solidFill>
                  <a:schemeClr val="bg1"/>
                </a:solidFill>
              </a:rPr>
              <a:t>Great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Highland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Bagpipe</a:t>
            </a:r>
            <a:r>
              <a:rPr lang="ru-RU" dirty="0" smtClean="0">
                <a:solidFill>
                  <a:schemeClr val="bg1"/>
                </a:solidFill>
              </a:rPr>
              <a:t>)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Происхождение слова «волынка».</a:t>
            </a:r>
            <a:endParaRPr lang="ru-RU" dirty="0"/>
          </a:p>
        </p:txBody>
      </p:sp>
      <p:pic>
        <p:nvPicPr>
          <p:cNvPr id="4" name="Содержимое 3" descr="Волын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1" y="1500174"/>
            <a:ext cx="4429123" cy="2143140"/>
          </a:xfrm>
        </p:spPr>
      </p:pic>
      <p:pic>
        <p:nvPicPr>
          <p:cNvPr id="5" name="Рисунок 4" descr="Волынка.jpg"/>
          <p:cNvPicPr>
            <a:picLocks noChangeAspect="1"/>
          </p:cNvPicPr>
          <p:nvPr/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0" y="1571612"/>
            <a:ext cx="5786446" cy="428627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6314" y="1785926"/>
            <a:ext cx="3929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Слово «</a:t>
            </a:r>
            <a:r>
              <a:rPr lang="ru-RU" dirty="0" err="1" smtClean="0"/>
              <a:t>волы́нка</a:t>
            </a:r>
            <a:r>
              <a:rPr lang="ru-RU" dirty="0" smtClean="0"/>
              <a:t>» произошло от </a:t>
            </a:r>
            <a:r>
              <a:rPr lang="ru-RU" dirty="0" err="1" smtClean="0"/>
              <a:t>Волы́нь</a:t>
            </a:r>
            <a:r>
              <a:rPr lang="ru-RU" dirty="0" smtClean="0"/>
              <a:t>, куда этот музыкальный инструмент пришел из Румынии.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3500437"/>
            <a:ext cx="45005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dirty="0" smtClean="0"/>
              <a:t>Одна из трубок (мелодическая трубка, </a:t>
            </a:r>
            <a:r>
              <a:rPr lang="ru-RU" u="sng" dirty="0" err="1" smtClean="0">
                <a:hlinkClick r:id="rId3" tooltip="Чантер (страница отсутствует)"/>
              </a:rPr>
              <a:t>чантер</a:t>
            </a:r>
            <a:r>
              <a:rPr lang="ru-RU" dirty="0" smtClean="0"/>
              <a:t>) имеет боковые отверстия и служит для исполнения мелодии, а другие две (</a:t>
            </a:r>
            <a:r>
              <a:rPr lang="ru-RU" u="sng" dirty="0" smtClean="0">
                <a:hlinkClick r:id="rId4" tooltip="Бурдон (музыка)"/>
              </a:rPr>
              <a:t>бурдоны</a:t>
            </a:r>
            <a:r>
              <a:rPr lang="ru-RU" dirty="0" smtClean="0"/>
              <a:t>) — басовые, которые настраиваются в </a:t>
            </a:r>
            <a:r>
              <a:rPr lang="ru-RU" u="sng" dirty="0" smtClean="0">
                <a:hlinkClick r:id="rId5" tooltip="Квинта"/>
              </a:rPr>
              <a:t>чистую квинту</a:t>
            </a:r>
            <a:r>
              <a:rPr lang="ru-RU" dirty="0" smtClean="0"/>
              <a:t>. Бурдон подчёркивает остов октавного </a:t>
            </a:r>
            <a:r>
              <a:rPr lang="ru-RU" u="sng" dirty="0" smtClean="0">
                <a:hlinkClick r:id="rId6" tooltip="Лад (музыка)"/>
              </a:rPr>
              <a:t>лада</a:t>
            </a:r>
            <a:r>
              <a:rPr lang="ru-RU" dirty="0" smtClean="0"/>
              <a:t> (ладового звукоряда), на основе которого сочиняется мелодия. Высота звучания </a:t>
            </a:r>
            <a:r>
              <a:rPr lang="ru-RU" dirty="0" err="1" smtClean="0"/>
              <a:t>бурдонных</a:t>
            </a:r>
            <a:r>
              <a:rPr lang="ru-RU" dirty="0" smtClean="0"/>
              <a:t> трубок может быть изменена посредством находящихся в них поршней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волынки</a:t>
            </a:r>
            <a:endParaRPr lang="ru-RU" dirty="0"/>
          </a:p>
        </p:txBody>
      </p:sp>
      <p:pic>
        <p:nvPicPr>
          <p:cNvPr id="6" name="Содержимое 5" descr="1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85926"/>
            <a:ext cx="7929618" cy="4714908"/>
          </a:xfrm>
        </p:spPr>
      </p:pic>
      <p:sp>
        <p:nvSpPr>
          <p:cNvPr id="1026" name="AutoShape 2" descr="http://pianinotrade.ru/eminst/1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pianinotrade.ru/eminst/1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Магия звучания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Магия звучания шотландской волынки, заключается в пронзительном тембре, громкости и постоянном сопровождении основной мелодии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бурдонным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тоном,  который исходит из трёх труб, лежащих на плече исполнителя.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Ещё одна особенность – это натуральный строй внутри лада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чантера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(мелодической дудки) волынки. Хорошо темперированный строй дал бы плоское созвучие интервалов относительно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бурдонного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тона, натуральный строй даёт очень сильное ощущение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распевности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Все эти качества делают шотландскую волынку идеальным музыкальным инструментом для церемоний, парадов и создания торжественного настроения, так же как и для психической атаки. Шотландская волынка приняла участие во всех военных кампаниях Британской армии за последние 300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волынки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472518" cy="343975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волынки насчитывает, вероятно, несколько тысячелетий. Первый инструмент, опознанный как волынка, датируется 3000 годом до нашей эры.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был найден при раскопках древнего города Ур на территории царства Шумер.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Римский император Нерон был известен как мастер игры на различных музыкальных инструментах, в том числе он играл и на волынке.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Различные виды волынок были широко распространены на землях древних славянских государств, некоторые из подобных волынок сохранились вплоть до наших дней.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«Волынка да гудок – собери наш домок» – гласит русская пословица-припевка. История инструмента под названием «волынка» включает в себя обширную коллекцию архивных материалов: летописи, фрески, барельефы, статуэтки и лубочные картинки с изображениями волынок различных периодов времени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https://mirtayn.ru/wp-content/uploads/pic_2-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A1123"/>
              </a:clrFrom>
              <a:clrTo>
                <a:srgbClr val="0A112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500570"/>
            <a:ext cx="3527044" cy="2176444"/>
          </a:xfrm>
          <a:prstGeom prst="rect">
            <a:avLst/>
          </a:prstGeom>
          <a:noFill/>
        </p:spPr>
      </p:pic>
      <p:pic>
        <p:nvPicPr>
          <p:cNvPr id="8196" name="Picture 4" descr="https://vedinstve.com/wp-content/uploads/2014/04/images_2016_4_900-505_neron2.jpg"/>
          <p:cNvPicPr>
            <a:picLocks noChangeAspect="1" noChangeArrowheads="1"/>
          </p:cNvPicPr>
          <p:nvPr/>
        </p:nvPicPr>
        <p:blipFill>
          <a:blip r:embed="rId3" cstate="print"/>
          <a:srcRect r="38596"/>
          <a:stretch>
            <a:fillRect/>
          </a:stretch>
        </p:blipFill>
        <p:spPr bwMode="auto">
          <a:xfrm>
            <a:off x="1285852" y="4573174"/>
            <a:ext cx="2500330" cy="2284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Шотландская волынка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3082569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Большая шотландская волынка получила свое развитие в XVI-XIX веках на северо-западе Шотландии. В средние века шотландская волынка применялась как функциональный инструмент. В кланах шотландских горцев существовала специальная  должность «клановый волынщик». В обязанности кланового волынщика входило звуковое сопровождение всех церемоний и событий (в т. ч.  ритуальных), торжественных дат, сходов калана и различных бытовых сигналов. </a:t>
            </a:r>
          </a:p>
          <a:p>
            <a:r>
              <a:rPr lang="ru-RU" dirty="0" smtClean="0"/>
              <a:t>Примерно в то же время стали проводиться первые чемпионаты исполнительского мастерства среди волынщиков. В старину шотландские волынщики играли протяжные мелодии с трудно уловимой формой. Этот вид музыкальных произведений носит название  «</a:t>
            </a:r>
            <a:r>
              <a:rPr lang="ru-RU" dirty="0" err="1" smtClean="0"/>
              <a:t>Пиброх</a:t>
            </a:r>
            <a:r>
              <a:rPr lang="ru-RU" dirty="0" smtClean="0"/>
              <a:t>» и сегодня является хрестоматийным материалом, написанным для шотландской волынки. Позднее появились маршевые и танцевальные формы музыки для большой шотландской волынки</a:t>
            </a:r>
            <a:endParaRPr lang="ru-RU" dirty="0"/>
          </a:p>
        </p:txBody>
      </p:sp>
      <p:pic>
        <p:nvPicPr>
          <p:cNvPr id="7170" name="Picture 2" descr="https://im0-tub-ru.yandex.net/i?id=2f64e37cb46021f2ff581b7c01aa2d7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857628"/>
            <a:ext cx="4786346" cy="2835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5328592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Волынка сегодня.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00175"/>
            <a:ext cx="79621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Шотландская волынка сегодня изготавливается в тональности Си бемоль мажор, лад – миксолидийский. Мощность звукового давления – 108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горах или на открытом пространстве радиус дальности звучания может достигать 6-ти км.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6256" y="5157192"/>
            <a:ext cx="2069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Услышав его однажды, вы уже никогда ни с чем этот звук не спутаете.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видео Шотландская волынка на природе Scottish bagpip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2708920"/>
            <a:ext cx="6784754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Пайп</a:t>
            </a:r>
            <a:r>
              <a:rPr lang="ru-RU" dirty="0" smtClean="0"/>
              <a:t> </a:t>
            </a:r>
            <a:r>
              <a:rPr lang="ru-RU" dirty="0" err="1" smtClean="0"/>
              <a:t>бэнды</a:t>
            </a:r>
            <a:r>
              <a:rPr lang="ru-RU" dirty="0" smtClean="0"/>
              <a:t> (</a:t>
            </a:r>
            <a:r>
              <a:rPr lang="ru-RU" dirty="0" err="1" smtClean="0"/>
              <a:t>Pipe</a:t>
            </a:r>
            <a:r>
              <a:rPr lang="ru-RU" dirty="0" smtClean="0"/>
              <a:t> </a:t>
            </a:r>
            <a:r>
              <a:rPr lang="ru-RU" dirty="0" err="1" smtClean="0"/>
              <a:t>Bands</a:t>
            </a:r>
            <a:r>
              <a:rPr lang="ru-RU" dirty="0" smtClean="0"/>
              <a:t> – оркестры волынщиков)</a:t>
            </a:r>
            <a:endParaRPr lang="ru-RU" dirty="0"/>
          </a:p>
        </p:txBody>
      </p:sp>
      <p:pic>
        <p:nvPicPr>
          <p:cNvPr id="4" name="Picture 2" descr="волынщики, шотландская волын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76781"/>
            <a:ext cx="3071834" cy="23237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1785926"/>
            <a:ext cx="3092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Royal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Scots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Dragoon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Guards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Pipes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Drums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071942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Большой вклад в развитие мирового интереса к шотландской волынке внёс один из лучших военных оркестров волынщиков Шотландии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Royal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Scots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Dragoon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Guards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Pipes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Drums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прославившийся своими совместными трудами с Полом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Маккартни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Марком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Нопфлером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также многими рок- и поп-звёздами Великобритании и Голливуда. Именно он впервые исполнил на волынках в Британском радио эфире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Amazing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Grace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Это произведение в свое время побило все рекорды популярности, а затем стало неувядающей классикой. Песню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Amazing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Grace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исполнял в свое время Сам король рок-н-ролла Элвис Пресли.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идео Оркестр волынщиков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556792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7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60648"/>
            <a:ext cx="5724128" cy="908720"/>
          </a:xfrm>
        </p:spPr>
        <p:txBody>
          <a:bodyPr/>
          <a:lstStyle/>
          <a:p>
            <a:r>
              <a:rPr lang="ru-RU" dirty="0" smtClean="0"/>
              <a:t>Подведем итоги.</a:t>
            </a:r>
            <a:endParaRPr lang="ru-RU" dirty="0"/>
          </a:p>
        </p:txBody>
      </p:sp>
      <p:pic>
        <p:nvPicPr>
          <p:cNvPr id="13" name="Содержимое 12" descr="bpsi017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4834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29523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Армянская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Белорусская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Болгарская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err="1" smtClean="0">
                <a:solidFill>
                  <a:schemeClr val="accent1"/>
                </a:solidFill>
              </a:rPr>
              <a:t>Бретонская</a:t>
            </a:r>
            <a:r>
              <a:rPr lang="ru-RU" dirty="0" smtClean="0">
                <a:solidFill>
                  <a:schemeClr val="accent1"/>
                </a:solidFill>
              </a:rPr>
              <a:t> в</a:t>
            </a:r>
            <a:r>
              <a:rPr lang="ru-RU" dirty="0" smtClean="0"/>
              <a:t>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Ирландская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Испанская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Итальянская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Марийская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Мордовская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Русская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Украинская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Французские волынка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/>
              <a:t>Чувашская волынка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6146" name="AutoShape 2" descr="http://www.lib.cap.ru/images/b_spiridonov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://www.lib.cap.ru/images/b_spiridonov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://www.lib.cap.ru/images/b_spiridonov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://www.lib.cap.ru/images/b_spiridonov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://spacenation.info/uploads/1249362927_volyn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35896" y="214290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Помимо шотландской волынки с ее великолепным звучанием, с которым мы успели ознакомиться в данной презентации, в России есть энтузиасты игры на данном инструменте. Оказалось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   помимо шотландской волынки       существует: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Цели, задачи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Обобщить материалы об истории развития и функционирования волынки</a:t>
            </a:r>
          </a:p>
          <a:p>
            <a:r>
              <a:rPr lang="ru-RU" sz="1800" dirty="0" smtClean="0"/>
              <a:t>Расширить кругозор через изучение  культуры  Шотландии. (в частности знакомство с шотландским народным музыкальным инструментом)</a:t>
            </a:r>
          </a:p>
          <a:p>
            <a:pPr lvl="0"/>
            <a:r>
              <a:rPr lang="ru-RU" sz="1800" dirty="0" smtClean="0"/>
              <a:t>Развить уважительное отношение к традициям других народов среди школьников. </a:t>
            </a:r>
          </a:p>
          <a:p>
            <a:pPr lvl="0"/>
            <a:r>
              <a:rPr lang="ru-RU" sz="1800" dirty="0" smtClean="0"/>
              <a:t>Провести опрос среди одноклассников с целью выявления интереса к музыкальным инструментам.</a:t>
            </a:r>
          </a:p>
          <a:p>
            <a:pPr lvl="0"/>
            <a:r>
              <a:rPr lang="ru-RU" sz="1800" b="1" dirty="0" smtClean="0">
                <a:solidFill>
                  <a:schemeClr val="accent1"/>
                </a:solidFill>
              </a:rPr>
              <a:t>Актуальность исследования</a:t>
            </a:r>
            <a:r>
              <a:rPr lang="ru-RU" sz="1800" b="1" dirty="0" smtClean="0"/>
              <a:t>:</a:t>
            </a:r>
            <a:r>
              <a:rPr lang="ru-RU" sz="1800" dirty="0" smtClean="0"/>
              <a:t> сохранение и развитие инструментального творчества народа Шотландии в настоящее время стало востребованным, музыкальные инструменты становятся наглядными предметами для изучения истории культуры и пропаганды музыкального творчества.</a:t>
            </a:r>
            <a:endParaRPr lang="ru-RU" sz="1800" b="1" dirty="0" smtClean="0"/>
          </a:p>
          <a:p>
            <a:pPr lvl="0"/>
            <a:endParaRPr lang="ru-RU" sz="1800" b="1" dirty="0" smtClean="0"/>
          </a:p>
          <a:p>
            <a:pPr lvl="0">
              <a:buNone/>
            </a:pPr>
            <a:r>
              <a:rPr lang="ru-RU" sz="1800" b="1" dirty="0" smtClean="0">
                <a:solidFill>
                  <a:schemeClr val="accent1"/>
                </a:solidFill>
              </a:rPr>
              <a:t>Гипотеза</a:t>
            </a:r>
            <a:r>
              <a:rPr lang="ru-RU" sz="1800" dirty="0" smtClean="0">
                <a:solidFill>
                  <a:schemeClr val="accent1"/>
                </a:solidFill>
              </a:rPr>
              <a:t> </a:t>
            </a:r>
            <a:r>
              <a:rPr lang="ru-RU" sz="1800" dirty="0" smtClean="0"/>
              <a:t>: изучение и пропаганда древних музыкальных инструментов, в том числе и волынки позволит глубже узнать, историю и культуру шотландского народа, воспитать в подрастающем поколении уважительное отношение к народным традициям.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 дальнейшая 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5"/>
            <a:ext cx="8229600" cy="46148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 сожалению, нет информации о существовании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857364"/>
            <a:ext cx="60121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сожалению, нет информации о существовании татарской волынки, поэтому целью моей дальнейшей исследовательской работы будет изучение истории волынок близлежащих к РТ республик: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Марийской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Мордовской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Чувашской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pp.userapi.com/c846120/v846120803/30b7/Gq64EZFRQi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641" t="28085" r="39647" b="47571"/>
          <a:stretch/>
        </p:blipFill>
        <p:spPr bwMode="auto">
          <a:xfrm flipH="1">
            <a:off x="4714874" y="4000503"/>
            <a:ext cx="3571901" cy="24503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osalib.permculture.ru/Data/Sites/23/main_book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74" t="4862" r="4978" b="28988"/>
          <a:stretch/>
        </p:blipFill>
        <p:spPr bwMode="auto">
          <a:xfrm>
            <a:off x="1107159" y="3571759"/>
            <a:ext cx="4176464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osalib.permculture.ru/Data/Sites/23/main_book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74" t="4862" r="4978" b="28988"/>
          <a:stretch/>
        </p:blipFill>
        <p:spPr bwMode="auto">
          <a:xfrm>
            <a:off x="1071538" y="3571876"/>
            <a:ext cx="4176464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изученного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hlinkClick r:id="rId2"/>
              </a:rPr>
              <a:t>http://www.youtube.com/watch?v=kJaUTXwvy7o</a:t>
            </a:r>
            <a:r>
              <a:rPr lang="ru-RU" sz="2800" dirty="0" smtClean="0"/>
              <a:t> –волынка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hlinkClick r:id="rId3"/>
              </a:rPr>
              <a:t>http://www.youtube.com/watch?v=oXbALs4f7cA</a:t>
            </a:r>
            <a:r>
              <a:rPr lang="ru-RU" sz="2800" dirty="0" smtClean="0"/>
              <a:t> –волынки на красной площади</a:t>
            </a:r>
          </a:p>
          <a:p>
            <a:r>
              <a:rPr lang="en-US" sz="2800" dirty="0" smtClean="0">
                <a:hlinkClick r:id="rId4"/>
              </a:rPr>
              <a:t>http://www.youtube.com/watch?v=bkmWyac10qk</a:t>
            </a:r>
            <a:r>
              <a:rPr lang="ru-RU" sz="2800" dirty="0" smtClean="0"/>
              <a:t> –Волынка в общественной жизни</a:t>
            </a:r>
          </a:p>
          <a:p>
            <a:r>
              <a:rPr lang="en-US" sz="2800" dirty="0" smtClean="0">
                <a:hlinkClick r:id="rId5"/>
              </a:rPr>
              <a:t>http://www.youtube.com/watch?v=EbeyqZJlLPs</a:t>
            </a:r>
            <a:r>
              <a:rPr lang="ru-RU" sz="2800" dirty="0" smtClean="0"/>
              <a:t> –на природе</a:t>
            </a:r>
          </a:p>
          <a:p>
            <a:r>
              <a:rPr lang="en-US" sz="2800" dirty="0" smtClean="0">
                <a:hlinkClick r:id="rId6"/>
              </a:rPr>
              <a:t>http://www.youtube.com/watch?v=aE2MuxwZJSo</a:t>
            </a:r>
            <a:r>
              <a:rPr lang="ru-RU" sz="2800" dirty="0" smtClean="0"/>
              <a:t> –шотландская волынка </a:t>
            </a:r>
            <a:r>
              <a:rPr lang="en-US" sz="2800" dirty="0" smtClean="0"/>
              <a:t>Star Wars</a:t>
            </a:r>
            <a:endParaRPr lang="ru-RU" sz="2800" dirty="0" smtClean="0"/>
          </a:p>
          <a:p>
            <a:pPr>
              <a:lnSpc>
                <a:spcPct val="90000"/>
              </a:lnSpc>
              <a:defRPr/>
            </a:pPr>
            <a:r>
              <a:rPr lang="ru-RU" sz="2800" b="1" dirty="0" err="1" smtClean="0">
                <a:solidFill>
                  <a:srgbClr val="003300"/>
                </a:solidFill>
                <a:hlinkClick r:id="rId7"/>
              </a:rPr>
              <a:t>www.scottishcat.ru</a:t>
            </a:r>
            <a:r>
              <a:rPr lang="ru-RU" sz="2800" b="1" dirty="0" smtClean="0">
                <a:solidFill>
                  <a:srgbClr val="003300"/>
                </a:solidFill>
                <a:hlinkClick r:id="rId7"/>
              </a:rPr>
              <a:t>/</a:t>
            </a:r>
            <a:r>
              <a:rPr lang="ru-RU" sz="2800" b="1" dirty="0" err="1" smtClean="0">
                <a:solidFill>
                  <a:srgbClr val="003300"/>
                </a:solidFill>
                <a:hlinkClick r:id="rId7"/>
              </a:rPr>
              <a:t>scotland.php</a:t>
            </a:r>
            <a:r>
              <a:rPr lang="ru-RU" sz="2800" dirty="0" smtClean="0">
                <a:solidFill>
                  <a:srgbClr val="003300"/>
                </a:solidFill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3300"/>
                </a:solidFill>
                <a:hlinkClick r:id="rId8"/>
              </a:rPr>
              <a:t>http://knightswood.narod.ru/legends/ness/ness.html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Техническое обеспечение проектной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Компьютер, </a:t>
            </a:r>
            <a:r>
              <a:rPr lang="ru-RU" dirty="0" err="1" smtClean="0"/>
              <a:t>сканер,принтер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видеофильмы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Ожидаемый результат и практическая ценность</a:t>
            </a:r>
            <a:r>
              <a:rPr lang="ru-RU" dirty="0" smtClean="0"/>
              <a:t>: Данный проект станет хорошим началом изучения  и </a:t>
            </a:r>
            <a:r>
              <a:rPr lang="ru-RU" dirty="0" err="1" smtClean="0"/>
              <a:t>прапоганды</a:t>
            </a:r>
            <a:r>
              <a:rPr lang="ru-RU" dirty="0" smtClean="0"/>
              <a:t> музыкального инструмента </a:t>
            </a:r>
            <a:r>
              <a:rPr lang="ru-RU" dirty="0" err="1" smtClean="0"/>
              <a:t>англоговорящих</a:t>
            </a:r>
            <a:r>
              <a:rPr lang="ru-RU" dirty="0" smtClean="0"/>
              <a:t> стран. Данная работа может быть использована на уроках английского языка при изучении темы, связанной с культурой </a:t>
            </a:r>
            <a:r>
              <a:rPr lang="ru-RU" dirty="0" err="1" smtClean="0"/>
              <a:t>англоговорящих</a:t>
            </a:r>
            <a:r>
              <a:rPr lang="ru-RU" dirty="0" smtClean="0"/>
              <a:t> стран.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опроса среди одноклассников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225577"/>
          </a:xfrm>
        </p:spPr>
        <p:txBody>
          <a:bodyPr/>
          <a:lstStyle/>
          <a:p>
            <a:r>
              <a:rPr lang="ru-RU" dirty="0" smtClean="0"/>
              <a:t>1.Знаете ли вы ,что такое волынка? Да/нет</a:t>
            </a:r>
          </a:p>
          <a:p>
            <a:r>
              <a:rPr lang="ru-RU" dirty="0" smtClean="0"/>
              <a:t>2.Видели ли вы данный музыкальный  инструмент? Да/нет</a:t>
            </a:r>
          </a:p>
          <a:p>
            <a:r>
              <a:rPr lang="ru-RU" dirty="0" smtClean="0"/>
              <a:t>3.Слышали ли вы звучание </a:t>
            </a:r>
            <a:r>
              <a:rPr lang="ru-RU" dirty="0" err="1" smtClean="0"/>
              <a:t>волынки?Да</a:t>
            </a:r>
            <a:r>
              <a:rPr lang="ru-RU" dirty="0" smtClean="0"/>
              <a:t>/нет</a:t>
            </a:r>
          </a:p>
          <a:p>
            <a:pPr>
              <a:buNone/>
            </a:pPr>
            <a:r>
              <a:rPr lang="ru-RU" dirty="0" smtClean="0"/>
              <a:t> 1.23%-да</a:t>
            </a:r>
          </a:p>
          <a:p>
            <a:pPr>
              <a:buNone/>
            </a:pPr>
            <a:r>
              <a:rPr lang="ru-RU" dirty="0" smtClean="0"/>
              <a:t>2. 12 %-да</a:t>
            </a:r>
          </a:p>
          <a:p>
            <a:pPr>
              <a:buNone/>
            </a:pPr>
            <a:r>
              <a:rPr lang="ru-RU" dirty="0" smtClean="0"/>
              <a:t>3.7%-да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92933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Исходя из этих данных у меня  возникла идея :познакомить моих одноклассников с этим народным инструментом Шотландии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143372" y="357187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2" y="2357430"/>
            <a:ext cx="2643206" cy="26432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/>
                </a:solidFill>
              </a:rPr>
              <a:t>Великобритания</a:t>
            </a:r>
            <a:endParaRPr lang="ru-RU" sz="2400" dirty="0">
              <a:solidFill>
                <a:schemeClr val="accent5"/>
              </a:solidFill>
            </a:endParaRPr>
          </a:p>
        </p:txBody>
      </p:sp>
      <p:pic>
        <p:nvPicPr>
          <p:cNvPr id="4" name="Содержимое 3" descr="349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357950" cy="6858000"/>
          </a:xfrm>
        </p:spPr>
      </p:pic>
      <p:pic>
        <p:nvPicPr>
          <p:cNvPr id="18436" name="Picture 4" descr="Лук-порей национальная эмблема Уэльса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7219">
            <a:off x="7233648" y="5183058"/>
            <a:ext cx="1462880" cy="1085907"/>
          </a:xfrm>
          <a:prstGeom prst="rect">
            <a:avLst/>
          </a:prstGeom>
          <a:noFill/>
        </p:spPr>
      </p:pic>
      <p:pic>
        <p:nvPicPr>
          <p:cNvPr id="18438" name="Picture 6" descr="Флористический символ Ирландии- трилистник (Trifolium dubium). Данное растение связывают с именем святого Патрика.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88572">
            <a:off x="261321" y="5851049"/>
            <a:ext cx="1000132" cy="757793"/>
          </a:xfrm>
          <a:prstGeom prst="rect">
            <a:avLst/>
          </a:prstGeom>
          <a:noFill/>
        </p:spPr>
      </p:pic>
      <p:pic>
        <p:nvPicPr>
          <p:cNvPr id="18440" name="Picture 8" descr="Современный символ Англии – красная роза с белыми тычинками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0"/>
            <a:ext cx="2786050" cy="2378687"/>
          </a:xfrm>
          <a:prstGeom prst="rect">
            <a:avLst/>
          </a:prstGeom>
          <a:noFill/>
        </p:spPr>
      </p:pic>
      <p:pic>
        <p:nvPicPr>
          <p:cNvPr id="18442" name="Picture 10" descr="Чертополох является символом Шотландии уже около 500 лет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93478">
            <a:off x="284264" y="150744"/>
            <a:ext cx="1285884" cy="974305"/>
          </a:xfrm>
          <a:prstGeom prst="rect">
            <a:avLst/>
          </a:prstGeom>
          <a:noFill/>
        </p:spPr>
      </p:pic>
      <p:sp>
        <p:nvSpPr>
          <p:cNvPr id="13" name="Стрелка углом 12"/>
          <p:cNvSpPr/>
          <p:nvPr/>
        </p:nvSpPr>
        <p:spPr>
          <a:xfrm rot="4361986">
            <a:off x="1853169" y="253240"/>
            <a:ext cx="1623526" cy="1485294"/>
          </a:xfrm>
          <a:prstGeom prst="bentArrow">
            <a:avLst>
              <a:gd name="adj1" fmla="val 13908"/>
              <a:gd name="adj2" fmla="val 19870"/>
              <a:gd name="adj3" fmla="val 25000"/>
              <a:gd name="adj4" fmla="val 833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низ стрелка 13"/>
          <p:cNvSpPr/>
          <p:nvPr/>
        </p:nvSpPr>
        <p:spPr>
          <a:xfrm rot="16576429">
            <a:off x="843826" y="4660080"/>
            <a:ext cx="2122498" cy="10480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998324">
            <a:off x="5778486" y="3152962"/>
            <a:ext cx="282208" cy="16950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482327">
            <a:off x="3717175" y="5177547"/>
            <a:ext cx="357190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92 0.09329 L -0.20677 0.366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0.01041 C 0.05399 -0.00672 0.09549 -0.02362 0.12795 -0.02362 C 0.16042 -0.02362 0.18871 -0.00579 0.20746 0.01041 C 0.22621 0.02662 0.22951 0.04652 0.2408 0.07384 C 0.25208 0.10115 0.26701 0.15787 0.27535 0.17453 C 0.28368 0.1912 0.29149 0.17615 0.2908 0.17453 " pathEditMode="relative" rAng="0" ptsTypes="aaaaaA">
                                      <p:cBhvr>
                                        <p:cTn id="72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000"/>
                            </p:stCondLst>
                            <p:childTnLst>
                              <p:par>
                                <p:cTn id="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C 0.05452 -0.01111 0.10903 -0.02222 0.13854 -0.04445 C 0.16806 -0.06667 0.17223 -0.10764 0.17691 -0.13333 C 0.1816 -0.15903 0.17622 -0.17871 0.16667 -0.19838 C 0.15712 -0.21806 0.13542 -0.23889 0.11927 -0.25139 C 0.10313 -0.26389 0.0658 -0.26852 0.06927 -0.27361 " pathEditMode="relative" ptsTypes="aaaaaA">
                                      <p:cBhvr>
                                        <p:cTn id="7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0"/>
                            </p:stCondLst>
                            <p:childTnLst>
                              <p:par>
                                <p:cTn id="8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L -0.48038 -0.1050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Флаг Шотланди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55233" cy="5055233"/>
          </a:xfrm>
        </p:spPr>
      </p:pic>
      <p:sp>
        <p:nvSpPr>
          <p:cNvPr id="17" name="Прямоугольник 16"/>
          <p:cNvSpPr/>
          <p:nvPr/>
        </p:nvSpPr>
        <p:spPr>
          <a:xfrm>
            <a:off x="6372200" y="1571612"/>
            <a:ext cx="19821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Шотландия</a:t>
            </a:r>
            <a:endParaRPr lang="ru-RU" sz="2800" dirty="0"/>
          </a:p>
        </p:txBody>
      </p:sp>
      <p:pic>
        <p:nvPicPr>
          <p:cNvPr id="18" name="Рисунок 17" descr="Флаг Шотланд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357562"/>
            <a:ext cx="3286116" cy="318096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928662" y="142852"/>
            <a:ext cx="643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Флаг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929454" y="2857496"/>
            <a:ext cx="621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Герб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9543399_500496_6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879" r="9879"/>
          <a:stretch>
            <a:fillRect/>
          </a:stretch>
        </p:blipFill>
        <p:spPr/>
      </p:pic>
      <p:sp>
        <p:nvSpPr>
          <p:cNvPr id="5" name="Прямоугольник 4"/>
          <p:cNvSpPr/>
          <p:nvPr/>
        </p:nvSpPr>
        <p:spPr>
          <a:xfrm rot="20926639">
            <a:off x="579544" y="1036292"/>
            <a:ext cx="5214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».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1525"/>
            <a:ext cx="2520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Девиз Шотландии – </a:t>
            </a:r>
            <a:r>
              <a:rPr lang="en-US" dirty="0" smtClean="0">
                <a:solidFill>
                  <a:prstClr val="black"/>
                </a:solidFill>
              </a:rPr>
              <a:t>«</a:t>
            </a:r>
            <a:r>
              <a:rPr lang="en-US" b="1" i="1" dirty="0" err="1" smtClean="0">
                <a:solidFill>
                  <a:prstClr val="black"/>
                </a:solidFill>
                <a:latin typeface="Bodoni MT Condensed" pitchFamily="18" charset="0"/>
              </a:rPr>
              <a:t>Nemo</a:t>
            </a:r>
            <a:r>
              <a:rPr lang="en-US" b="1" i="1" dirty="0" smtClean="0">
                <a:solidFill>
                  <a:prstClr val="black"/>
                </a:solidFill>
                <a:latin typeface="Bodoni MT Condensed" pitchFamily="18" charset="0"/>
              </a:rPr>
              <a:t> me </a:t>
            </a:r>
            <a:r>
              <a:rPr lang="en-US" b="1" i="1" dirty="0" err="1" smtClean="0">
                <a:solidFill>
                  <a:prstClr val="black"/>
                </a:solidFill>
                <a:latin typeface="Bodoni MT Condensed" pitchFamily="18" charset="0"/>
              </a:rPr>
              <a:t>impune</a:t>
            </a:r>
            <a:r>
              <a:rPr lang="en-US" b="1" i="1" dirty="0" smtClean="0">
                <a:solidFill>
                  <a:prstClr val="black"/>
                </a:solidFill>
                <a:latin typeface="Bodoni MT Condensed" pitchFamily="18" charset="0"/>
              </a:rPr>
              <a:t> </a:t>
            </a:r>
            <a:r>
              <a:rPr lang="en-US" b="1" i="1" dirty="0" err="1" smtClean="0">
                <a:solidFill>
                  <a:prstClr val="black"/>
                </a:solidFill>
                <a:latin typeface="Bodoni MT Condensed" pitchFamily="18" charset="0"/>
              </a:rPr>
              <a:t>lacessit</a:t>
            </a:r>
            <a:r>
              <a:rPr lang="en-US" dirty="0" smtClean="0">
                <a:solidFill>
                  <a:prstClr val="black"/>
                </a:solidFill>
              </a:rPr>
              <a:t>», </a:t>
            </a:r>
            <a:r>
              <a:rPr lang="ru-RU" dirty="0" smtClean="0">
                <a:solidFill>
                  <a:prstClr val="black"/>
                </a:solidFill>
              </a:rPr>
              <a:t>что в переводе с латинского означает, </a:t>
            </a:r>
            <a:r>
              <a:rPr lang="en-US" dirty="0" smtClean="0">
                <a:solidFill>
                  <a:prstClr val="black"/>
                </a:solidFill>
              </a:rPr>
              <a:t>«</a:t>
            </a:r>
            <a:r>
              <a:rPr lang="ru-RU" i="1" dirty="0" smtClean="0">
                <a:solidFill>
                  <a:prstClr val="black"/>
                </a:solidFill>
              </a:rPr>
              <a:t>Никто не тронет меня безнаказанно</a:t>
            </a:r>
            <a:r>
              <a:rPr lang="en-US" dirty="0" smtClean="0">
                <a:solidFill>
                  <a:prstClr val="black"/>
                </a:solidFill>
              </a:rPr>
              <a:t>».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37036" y="285728"/>
            <a:ext cx="503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prstClr val="black"/>
                </a:solidFill>
              </a:rPr>
              <a:t>ДевДддддДевиз</a:t>
            </a:r>
            <a:r>
              <a:rPr lang="ru-RU" dirty="0" smtClean="0">
                <a:solidFill>
                  <a:prstClr val="black"/>
                </a:solidFill>
              </a:rPr>
              <a:t> Шотландии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00042"/>
            <a:ext cx="2069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Девиз </a:t>
            </a:r>
            <a:r>
              <a:rPr lang="ru-RU" dirty="0" err="1" smtClean="0">
                <a:solidFill>
                  <a:prstClr val="black"/>
                </a:solidFill>
              </a:rPr>
              <a:t>ШДевизотландии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cead452796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44" r="5644"/>
          <a:stretch>
            <a:fillRect/>
          </a:stretch>
        </p:blipFill>
        <p:spPr/>
      </p:pic>
      <p:sp>
        <p:nvSpPr>
          <p:cNvPr id="8" name="Прямоугольник 7"/>
          <p:cNvSpPr/>
          <p:nvPr/>
        </p:nvSpPr>
        <p:spPr>
          <a:xfrm>
            <a:off x="0" y="1556792"/>
            <a:ext cx="2843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Столица Шотландии – город Эдинбург. Он располагается на семи холмах. Самое большое количество зданий-памятников находится именно в сердце Шотландии. Ни один город мира не имеет такого количества архитектурных строений.</a:t>
            </a:r>
          </a:p>
          <a:p>
            <a:r>
              <a:rPr lang="ru-RU" dirty="0" smtClean="0"/>
              <a:t>В Шотландии находится более 600 квадратных миль пресноводных озер, в том числе, знаменитое Лох-Несс.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32656"/>
            <a:ext cx="4359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Эдинбург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а Великобритании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365" r="15365"/>
          <a:stretch>
            <a:fillRect/>
          </a:stretch>
        </p:blipFill>
        <p:spPr>
          <a:xfrm>
            <a:off x="0" y="-1"/>
            <a:ext cx="9001156" cy="6750867"/>
          </a:xfrm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37862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каждой страны Соединенного Королевства своя культура, которая отразилась в укладе жизни, музыке, литературе, архитектуре и многом другом.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</TotalTime>
  <Words>710</Words>
  <Application>Microsoft Office PowerPoint</Application>
  <PresentationFormat>Экран (4:3)</PresentationFormat>
  <Paragraphs>89</Paragraphs>
  <Slides>21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Модульная</vt:lpstr>
      <vt:lpstr>Шотландская волынка</vt:lpstr>
      <vt:lpstr>Цели, задачи :</vt:lpstr>
      <vt:lpstr>Техническое обеспечение проектной работы:</vt:lpstr>
      <vt:lpstr>Результаты опроса среди одноклассников</vt:lpstr>
      <vt:lpstr>Великобритания</vt:lpstr>
      <vt:lpstr>Слайд 6</vt:lpstr>
      <vt:lpstr>Слайд 7</vt:lpstr>
      <vt:lpstr>Слайд 8</vt:lpstr>
      <vt:lpstr>Слайд 9</vt:lpstr>
      <vt:lpstr>Что касается Шотландии, символом ее принято считать волынку, а именно Бэгпайп (англ. Great Highland Bagpipe) — </vt:lpstr>
      <vt:lpstr>Происхождение слова «волынка».</vt:lpstr>
      <vt:lpstr>Устройство волынки</vt:lpstr>
      <vt:lpstr>Магия звучания</vt:lpstr>
      <vt:lpstr>История волынки</vt:lpstr>
      <vt:lpstr>Шотландская волынка</vt:lpstr>
      <vt:lpstr>Волынка сегодня.</vt:lpstr>
      <vt:lpstr>Пайп бэнды (Pipe Bands – оркестры волынщиков)</vt:lpstr>
      <vt:lpstr>Слайд 18</vt:lpstr>
      <vt:lpstr>Подведем итоги.</vt:lpstr>
      <vt:lpstr>Моя  дальнейшая цель:</vt:lpstr>
      <vt:lpstr>Список изученного материала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Шотландская волынка</dc:title>
  <dc:creator>анг</dc:creator>
  <cp:lastModifiedBy>Ученик</cp:lastModifiedBy>
  <cp:revision>108</cp:revision>
  <dcterms:created xsi:type="dcterms:W3CDTF">2015-01-28T08:53:48Z</dcterms:created>
  <dcterms:modified xsi:type="dcterms:W3CDTF">2018-04-19T08:38:07Z</dcterms:modified>
</cp:coreProperties>
</file>