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64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7" d="100"/>
          <a:sy n="117" d="100"/>
        </p:scale>
        <p:origin x="-306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22"/>
          <p:cNvSpPr/>
          <p:nvPr/>
        </p:nvSpPr>
        <p:spPr>
          <a:xfrm flipV="1">
            <a:off x="7213600" y="3810000"/>
            <a:ext cx="4978400" cy="90488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Прямоугольник 23"/>
          <p:cNvSpPr/>
          <p:nvPr/>
        </p:nvSpPr>
        <p:spPr>
          <a:xfrm flipV="1">
            <a:off x="7213600" y="3897313"/>
            <a:ext cx="4978400" cy="19208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Прямоугольник 24"/>
          <p:cNvSpPr/>
          <p:nvPr/>
        </p:nvSpPr>
        <p:spPr>
          <a:xfrm flipV="1">
            <a:off x="7213600" y="4114800"/>
            <a:ext cx="4978400" cy="9525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Прямоугольник 25"/>
          <p:cNvSpPr/>
          <p:nvPr/>
        </p:nvSpPr>
        <p:spPr>
          <a:xfrm flipV="1">
            <a:off x="7213600" y="4164013"/>
            <a:ext cx="2620963" cy="19050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0" name="Прямоугольник 26"/>
          <p:cNvSpPr/>
          <p:nvPr/>
        </p:nvSpPr>
        <p:spPr>
          <a:xfrm flipV="1">
            <a:off x="7213600" y="4198938"/>
            <a:ext cx="2620963" cy="9525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11" name="Скругленный прямоугольник 29"/>
          <p:cNvSpPr/>
          <p:nvPr/>
        </p:nvSpPr>
        <p:spPr bwMode="white">
          <a:xfrm>
            <a:off x="7213600" y="3962400"/>
            <a:ext cx="4084638" cy="26988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12" name="Скругленный прямоугольник 30"/>
          <p:cNvSpPr/>
          <p:nvPr/>
        </p:nvSpPr>
        <p:spPr bwMode="white">
          <a:xfrm>
            <a:off x="9834563" y="4060825"/>
            <a:ext cx="2133600" cy="36513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3" name="Прямоугольник 6"/>
          <p:cNvSpPr/>
          <p:nvPr/>
        </p:nvSpPr>
        <p:spPr>
          <a:xfrm>
            <a:off x="0" y="3649663"/>
            <a:ext cx="12192000" cy="24447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4" name="Прямоугольник 9"/>
          <p:cNvSpPr/>
          <p:nvPr/>
        </p:nvSpPr>
        <p:spPr>
          <a:xfrm>
            <a:off x="0" y="3675063"/>
            <a:ext cx="12192000" cy="1412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5" name="Прямоугольник 10"/>
          <p:cNvSpPr/>
          <p:nvPr/>
        </p:nvSpPr>
        <p:spPr>
          <a:xfrm flipV="1">
            <a:off x="8551863" y="3643313"/>
            <a:ext cx="3640137" cy="24765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6" name="Прямоугольник 18"/>
          <p:cNvSpPr/>
          <p:nvPr/>
        </p:nvSpPr>
        <p:spPr>
          <a:xfrm>
            <a:off x="0" y="0"/>
            <a:ext cx="12192000" cy="370205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609600" y="2401888"/>
            <a:ext cx="112776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609600" y="3899938"/>
            <a:ext cx="6604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17" name="Дата 27"/>
          <p:cNvSpPr>
            <a:spLocks noGrp="1"/>
          </p:cNvSpPr>
          <p:nvPr>
            <p:ph type="dt" sz="half" idx="10"/>
          </p:nvPr>
        </p:nvSpPr>
        <p:spPr>
          <a:xfrm>
            <a:off x="8940800" y="4206875"/>
            <a:ext cx="1279525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7C6F83-423F-4BEB-BE56-7619282D4DB8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18" name="Нижний колонтитул 16"/>
          <p:cNvSpPr>
            <a:spLocks noGrp="1"/>
          </p:cNvSpPr>
          <p:nvPr>
            <p:ph type="ftr" sz="quarter" idx="11"/>
          </p:nvPr>
        </p:nvSpPr>
        <p:spPr>
          <a:xfrm>
            <a:off x="7213600" y="4205288"/>
            <a:ext cx="17272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11093450" y="1588"/>
            <a:ext cx="996950" cy="365125"/>
          </a:xfrm>
        </p:spPr>
        <p:txBody>
          <a:bodyPr/>
          <a:lstStyle>
            <a:lvl1pPr algn="r">
              <a:defRPr sz="1800" smtClean="0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fld id="{F3B60451-41B1-402C-BA9C-33C5FEF2FB2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47ADF7-3EFD-4753-AD6F-9B1DB0B01BEF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AA625A-FA37-45A1-BD35-9D55E7A2C8E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9042400" y="1143000"/>
            <a:ext cx="2540000" cy="54864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09600" y="1143000"/>
            <a:ext cx="8331200" cy="5486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30C88B-3644-4968-931C-5BF1BA865BB5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EE76BD-9010-4D8C-8E0B-C428D2C8946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AFD1A7-C273-4F71-B59E-458A6E546FFF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9E9F39-0720-4BA5-AB40-9A2932AB786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63084" y="1981201"/>
            <a:ext cx="103632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963084" y="3367088"/>
            <a:ext cx="10363200" cy="1509712"/>
          </a:xfrm>
        </p:spPr>
        <p:txBody>
          <a:bodyPr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19415B-90A0-4E9A-AB63-E6BBC72E0D37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5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0F6027-0655-498E-83A2-E352173144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09600" y="2249425"/>
            <a:ext cx="53848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6197600" y="2249425"/>
            <a:ext cx="53848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A81A6D-6A32-47E6-A9BD-5635649BF91B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6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EA280F-0F51-4B61-A07D-0C08C5ECDB9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8000" y="1143000"/>
            <a:ext cx="11176000" cy="1069848"/>
          </a:xfrm>
        </p:spPr>
        <p:txBody>
          <a:bodyPr/>
          <a:lstStyle>
            <a:lvl1pPr>
              <a:defRPr sz="4000" b="0" i="0" cap="none" baseline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08000" y="2244970"/>
            <a:ext cx="5388864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6294968" y="2244970"/>
            <a:ext cx="5389033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508000" y="2708519"/>
            <a:ext cx="5388864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6291073" y="2708519"/>
            <a:ext cx="5389033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04F545D3-26C9-42CC-B024-B92B2A102C7C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8" name="Номер слайда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fld id="{6CCD8D5A-945B-4ACF-98EF-C783448141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9" name="Нижний колонтитул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1143000"/>
            <a:ext cx="10972800" cy="1069848"/>
          </a:xfrm>
        </p:spPr>
        <p:txBody>
          <a:bodyPr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8778875" y="612775"/>
            <a:ext cx="127635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EA735E-B5F5-44EE-849B-83DB7489F640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8C9E1D-5EB3-4B0F-8A4A-23A260E2557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E73E92-CE64-4CD6-997D-9DA5BB32D6A2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1A4600-6659-4ED6-8EB5-B14B62755A9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137995" y="1101970"/>
            <a:ext cx="451104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7137995" y="2010727"/>
            <a:ext cx="451104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203200" y="776287"/>
            <a:ext cx="6803136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407241-4CA0-4420-AE90-B3C0CB537FD3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6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32AC9A-A00A-438C-A55A-D8852AF465F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53913" y="1109161"/>
            <a:ext cx="782404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38228" y="1143000"/>
            <a:ext cx="6096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117924" y="3274309"/>
            <a:ext cx="3454400" cy="2516489"/>
          </a:xfrm>
        </p:spPr>
        <p:txBody>
          <a:bodyPr lIns="0" tIns="0" rIns="45720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6013D2-DBB3-4528-A2D9-913D033BB918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6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5F1F16-ED33-46AB-A958-3061858DB1B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0" y="366713"/>
            <a:ext cx="12192000" cy="8413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9" name="Прямоугольник 28"/>
          <p:cNvSpPr/>
          <p:nvPr/>
        </p:nvSpPr>
        <p:spPr>
          <a:xfrm>
            <a:off x="0" y="0"/>
            <a:ext cx="12192000" cy="31115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0" name="Прямоугольник 29"/>
          <p:cNvSpPr/>
          <p:nvPr/>
        </p:nvSpPr>
        <p:spPr>
          <a:xfrm>
            <a:off x="0" y="307975"/>
            <a:ext cx="12192000" cy="92075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1" name="Прямоугольник 30"/>
          <p:cNvSpPr/>
          <p:nvPr/>
        </p:nvSpPr>
        <p:spPr>
          <a:xfrm flipV="1">
            <a:off x="7213600" y="360363"/>
            <a:ext cx="4978400" cy="904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2" name="Прямоугольник 31"/>
          <p:cNvSpPr/>
          <p:nvPr/>
        </p:nvSpPr>
        <p:spPr>
          <a:xfrm flipV="1">
            <a:off x="7213600" y="439738"/>
            <a:ext cx="4978400" cy="18097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33" name="Скругленный прямоугольник 32"/>
          <p:cNvSpPr/>
          <p:nvPr/>
        </p:nvSpPr>
        <p:spPr bwMode="white">
          <a:xfrm>
            <a:off x="7210425" y="496888"/>
            <a:ext cx="4083050" cy="28575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 useBgFill="1">
        <p:nvSpPr>
          <p:cNvPr id="34" name="Скругленный прямоугольник 33"/>
          <p:cNvSpPr/>
          <p:nvPr/>
        </p:nvSpPr>
        <p:spPr bwMode="white">
          <a:xfrm>
            <a:off x="9831388" y="588963"/>
            <a:ext cx="2133600" cy="3651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5" name="Прямоугольник 34"/>
          <p:cNvSpPr/>
          <p:nvPr/>
        </p:nvSpPr>
        <p:spPr bwMode="invGray">
          <a:xfrm>
            <a:off x="12112625" y="-1588"/>
            <a:ext cx="77788" cy="620713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36" name="Прямоугольник 35"/>
          <p:cNvSpPr/>
          <p:nvPr/>
        </p:nvSpPr>
        <p:spPr bwMode="invGray">
          <a:xfrm>
            <a:off x="12058650" y="-1588"/>
            <a:ext cx="36513" cy="620713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37" name="Прямоугольник 36"/>
          <p:cNvSpPr/>
          <p:nvPr/>
        </p:nvSpPr>
        <p:spPr bwMode="invGray">
          <a:xfrm>
            <a:off x="12033250" y="-1588"/>
            <a:ext cx="12700" cy="620713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8" name="Прямоугольник 37"/>
          <p:cNvSpPr/>
          <p:nvPr/>
        </p:nvSpPr>
        <p:spPr bwMode="invGray">
          <a:xfrm>
            <a:off x="11966575" y="-1588"/>
            <a:ext cx="36513" cy="620713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9" name="Прямоугольник 38"/>
          <p:cNvSpPr/>
          <p:nvPr/>
        </p:nvSpPr>
        <p:spPr bwMode="invGray">
          <a:xfrm>
            <a:off x="11887200" y="0"/>
            <a:ext cx="73025" cy="585788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0" name="Прямоугольник 39"/>
          <p:cNvSpPr/>
          <p:nvPr/>
        </p:nvSpPr>
        <p:spPr bwMode="invGray">
          <a:xfrm>
            <a:off x="11831638" y="0"/>
            <a:ext cx="11112" cy="585788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039" name="Заголовок 21"/>
          <p:cNvSpPr>
            <a:spLocks noGrp="1"/>
          </p:cNvSpPr>
          <p:nvPr>
            <p:ph type="title"/>
          </p:nvPr>
        </p:nvSpPr>
        <p:spPr bwMode="auto">
          <a:xfrm>
            <a:off x="609600" y="1143000"/>
            <a:ext cx="109728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  <a:endParaRPr lang="en-US" smtClean="0"/>
          </a:p>
        </p:txBody>
      </p:sp>
      <p:sp>
        <p:nvSpPr>
          <p:cNvPr id="1040" name="Текст 12"/>
          <p:cNvSpPr>
            <a:spLocks noGrp="1"/>
          </p:cNvSpPr>
          <p:nvPr>
            <p:ph type="body" idx="1"/>
          </p:nvPr>
        </p:nvSpPr>
        <p:spPr bwMode="auto">
          <a:xfrm>
            <a:off x="609600" y="2249488"/>
            <a:ext cx="10972800" cy="4324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8782050" y="612775"/>
            <a:ext cx="1276350" cy="457200"/>
          </a:xfrm>
          <a:prstGeom prst="rect">
            <a:avLst/>
          </a:prstGeom>
        </p:spPr>
        <p:txBody>
          <a:bodyPr vert="horz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800" smtClean="0">
                <a:solidFill>
                  <a:schemeClr val="accent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68481D3-546F-4094-B132-9A5B62F61FEB}" type="datetimeFigureOut">
              <a:rPr lang="ru-RU"/>
              <a:pPr>
                <a:defRPr/>
              </a:pPr>
              <a:t>20.01.2019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7010400" y="612775"/>
            <a:ext cx="1768475" cy="457200"/>
          </a:xfrm>
          <a:prstGeom prst="rect">
            <a:avLst/>
          </a:prstGeom>
        </p:spPr>
        <p:txBody>
          <a:bodyPr vert="horz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800">
                <a:solidFill>
                  <a:schemeClr val="accent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10899775" y="1588"/>
            <a:ext cx="1016000" cy="366712"/>
          </a:xfrm>
          <a:prstGeom prst="rect">
            <a:avLst/>
          </a:prstGeom>
        </p:spPr>
        <p:txBody>
          <a:bodyPr vert="horz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800" smtClean="0">
                <a:solidFill>
                  <a:srgbClr val="FFFFFF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49691FB-A7F3-40A9-9302-35C00CFD52F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4" r:id="rId1"/>
    <p:sldLayoutId id="2147483743" r:id="rId2"/>
    <p:sldLayoutId id="2147483742" r:id="rId3"/>
    <p:sldLayoutId id="2147483741" r:id="rId4"/>
    <p:sldLayoutId id="2147483745" r:id="rId5"/>
    <p:sldLayoutId id="2147483746" r:id="rId6"/>
    <p:sldLayoutId id="2147483740" r:id="rId7"/>
    <p:sldLayoutId id="2147483739" r:id="rId8"/>
    <p:sldLayoutId id="2147483738" r:id="rId9"/>
    <p:sldLayoutId id="2147483737" r:id="rId10"/>
    <p:sldLayoutId id="2147483736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000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rebuchet MS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rebuchet MS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rebuchet MS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rebuchet MS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rebuchet MS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rebuchet MS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rebuchet MS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rebuchet MS" pitchFamily="34" charset="0"/>
        </a:defRPr>
      </a:lvl9pPr>
    </p:titleStyle>
    <p:bodyStyle>
      <a:lvl1pPr marL="365125" indent="-255588" algn="l" rtl="0" fontAlgn="base">
        <a:spcBef>
          <a:spcPts val="300"/>
        </a:spcBef>
        <a:spcAft>
          <a:spcPct val="0"/>
        </a:spcAft>
        <a:buClr>
          <a:srgbClr val="A04DA3"/>
        </a:buClr>
        <a:buFont typeface="Georgia" pitchFamily="18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7225" indent="-246063" algn="l" rtl="0" fontAlgn="base">
        <a:spcBef>
          <a:spcPts val="300"/>
        </a:spcBef>
        <a:spcAft>
          <a:spcPct val="0"/>
        </a:spcAft>
        <a:buClr>
          <a:schemeClr val="accent2"/>
        </a:buClr>
        <a:buFont typeface="Georgia" pitchFamily="18" charset="0"/>
        <a:buChar char="▫"/>
        <a:defRPr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2338" indent="-219075" algn="l" rtl="0" fontAlgn="base">
        <a:spcBef>
          <a:spcPts val="300"/>
        </a:spcBef>
        <a:spcAft>
          <a:spcPct val="0"/>
        </a:spcAft>
        <a:buClr>
          <a:schemeClr val="accent1"/>
        </a:buClr>
        <a:buFont typeface="Wingdings 2" pitchFamily="18" charset="2"/>
        <a:buChar char=""/>
        <a:defRPr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13" indent="-200025" algn="l" rtl="0" fontAlgn="base">
        <a:spcBef>
          <a:spcPts val="300"/>
        </a:spcBef>
        <a:spcAft>
          <a:spcPct val="0"/>
        </a:spcAft>
        <a:buClr>
          <a:schemeClr val="accent1"/>
        </a:buClr>
        <a:buFont typeface="Wingdings 2" pitchFamily="18" charset="2"/>
        <a:buChar char=""/>
        <a:defRPr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063" indent="-182563" algn="l" rtl="0" fontAlgn="base">
        <a:spcBef>
          <a:spcPts val="300"/>
        </a:spcBef>
        <a:spcAft>
          <a:spcPct val="0"/>
        </a:spcAft>
        <a:buClr>
          <a:srgbClr val="A04DA3"/>
        </a:buClr>
        <a:buFont typeface="Georgia" pitchFamily="18" charset="0"/>
        <a:buChar char="▫"/>
        <a:defRPr sz="2000" kern="1200">
          <a:solidFill>
            <a:srgbClr val="A04DA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nsportal.ru/detskii-sad/osnovy-bezopasnosti-zhiznedeyatelnosti/2017/10/09/proekt-na-temu-azbuku-dorozhnuyu-znat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Заголовок 1"/>
          <p:cNvSpPr>
            <a:spLocks noGrp="1"/>
          </p:cNvSpPr>
          <p:nvPr>
            <p:ph type="ctrTitle"/>
          </p:nvPr>
        </p:nvSpPr>
        <p:spPr>
          <a:xfrm>
            <a:off x="1454150" y="409575"/>
            <a:ext cx="9069388" cy="2590800"/>
          </a:xfrm>
        </p:spPr>
        <p:txBody>
          <a:bodyPr/>
          <a:lstStyle/>
          <a:p>
            <a:pPr algn="ctr"/>
            <a:r>
              <a:rPr lang="ru-RU" sz="3600" b="1" smtClean="0">
                <a:latin typeface="Times New Roman" pitchFamily="18" charset="0"/>
                <a:cs typeface="Times New Roman" pitchFamily="18" charset="0"/>
              </a:rPr>
              <a:t>Совместный проект по теме: «Азбуку дорожную знать каждому положено» в подготовительной к школе группе.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619250" y="3835400"/>
            <a:ext cx="10244138" cy="3022600"/>
          </a:xfrm>
        </p:spPr>
        <p:txBody>
          <a:bodyPr>
            <a:normAutofit/>
          </a:bodyPr>
          <a:lstStyle/>
          <a:p>
            <a:pPr marL="63500" algn="r">
              <a:lnSpc>
                <a:spcPct val="80000"/>
              </a:lnSpc>
            </a:pPr>
            <a:endParaRPr lang="ru-RU" sz="2600" smtClean="0">
              <a:latin typeface="Times New Roman" pitchFamily="18" charset="0"/>
              <a:cs typeface="Times New Roman" pitchFamily="18" charset="0"/>
            </a:endParaRPr>
          </a:p>
          <a:p>
            <a:pPr marL="63500" algn="r">
              <a:lnSpc>
                <a:spcPct val="80000"/>
              </a:lnSpc>
            </a:pPr>
            <a:r>
              <a:rPr lang="ru-RU" sz="2600" smtClean="0">
                <a:latin typeface="Times New Roman" pitchFamily="18" charset="0"/>
                <a:cs typeface="Times New Roman" pitchFamily="18" charset="0"/>
              </a:rPr>
              <a:t>Выполнила:</a:t>
            </a:r>
          </a:p>
          <a:p>
            <a:pPr marL="63500" algn="r">
              <a:lnSpc>
                <a:spcPct val="80000"/>
              </a:lnSpc>
            </a:pPr>
            <a:r>
              <a:rPr lang="ru-RU" sz="2600" smtClean="0">
                <a:latin typeface="Times New Roman" pitchFamily="18" charset="0"/>
                <a:cs typeface="Times New Roman" pitchFamily="18" charset="0"/>
              </a:rPr>
              <a:t>Воспитатель </a:t>
            </a:r>
          </a:p>
          <a:p>
            <a:pPr marL="63500" algn="r">
              <a:lnSpc>
                <a:spcPct val="80000"/>
              </a:lnSpc>
            </a:pPr>
            <a:r>
              <a:rPr lang="ru-RU" sz="2600" smtClean="0">
                <a:latin typeface="Times New Roman" pitchFamily="18" charset="0"/>
                <a:cs typeface="Times New Roman" pitchFamily="18" charset="0"/>
              </a:rPr>
              <a:t>Кузнецова Елена Анатольевна</a:t>
            </a:r>
          </a:p>
          <a:p>
            <a:pPr marL="63500" algn="r">
              <a:lnSpc>
                <a:spcPct val="80000"/>
              </a:lnSpc>
            </a:pPr>
            <a:endParaRPr lang="ru-RU" sz="2600" smtClean="0">
              <a:latin typeface="Times New Roman" pitchFamily="18" charset="0"/>
              <a:cs typeface="Times New Roman" pitchFamily="18" charset="0"/>
            </a:endParaRPr>
          </a:p>
          <a:p>
            <a:pPr marL="63500" algn="r">
              <a:lnSpc>
                <a:spcPct val="80000"/>
              </a:lnSpc>
            </a:pPr>
            <a:endParaRPr lang="ru-RU" sz="2600" smtClean="0">
              <a:latin typeface="Times New Roman" pitchFamily="18" charset="0"/>
              <a:cs typeface="Times New Roman" pitchFamily="18" charset="0"/>
            </a:endParaRPr>
          </a:p>
          <a:p>
            <a:pPr marL="63500">
              <a:lnSpc>
                <a:spcPct val="80000"/>
              </a:lnSpc>
            </a:pPr>
            <a:endParaRPr lang="ru-RU" sz="1600" smtClean="0">
              <a:latin typeface="Times New Roman" pitchFamily="18" charset="0"/>
              <a:cs typeface="Times New Roman" pitchFamily="18" charset="0"/>
            </a:endParaRPr>
          </a:p>
          <a:p>
            <a:pPr marL="63500" algn="ctr">
              <a:lnSpc>
                <a:spcPct val="80000"/>
              </a:lnSpc>
            </a:pPr>
            <a:r>
              <a:rPr lang="ru-RU" sz="260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        Кемерово 2018.</a:t>
            </a:r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Прямоугольник 1"/>
          <p:cNvSpPr>
            <a:spLocks noChangeArrowheads="1"/>
          </p:cNvSpPr>
          <p:nvPr/>
        </p:nvSpPr>
        <p:spPr bwMode="auto">
          <a:xfrm>
            <a:off x="409575" y="473075"/>
            <a:ext cx="4214813" cy="64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3600" b="1" u="sng">
                <a:latin typeface="Times New Roman" pitchFamily="18" charset="0"/>
                <a:cs typeface="Times New Roman" pitchFamily="18" charset="0"/>
              </a:rPr>
              <a:t>Проблема проекта:</a:t>
            </a:r>
          </a:p>
        </p:txBody>
      </p:sp>
      <p:sp>
        <p:nvSpPr>
          <p:cNvPr id="14338" name="TextBox 2"/>
          <p:cNvSpPr txBox="1">
            <a:spLocks noChangeArrowheads="1"/>
          </p:cNvSpPr>
          <p:nvPr/>
        </p:nvSpPr>
        <p:spPr bwMode="auto">
          <a:xfrm>
            <a:off x="409575" y="1584325"/>
            <a:ext cx="11368088" cy="3108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buFont typeface="Wingdings" pitchFamily="2" charset="2"/>
              <a:buChar char="q"/>
            </a:pPr>
            <a:r>
              <a:rPr lang="ru-RU" sz="2800">
                <a:latin typeface="Times New Roman" pitchFamily="18" charset="0"/>
                <a:cs typeface="Times New Roman" pitchFamily="18" charset="0"/>
              </a:rPr>
              <a:t>Профилактика детского дорожно – транспортного травматизма остаётся приоритетной для общества проблемой, требующей решение на разных уровнях. Согласно статистике ситуация с дорожно – транспортными происшествиями, участниками которых становятся дети, имеет тенденцию к ухудшению. Это обусловлено резким ростом автомобильного парка, слабой подготовленностью детей к безопасному участию в дорожно – транспортном процессе.  </a:t>
            </a:r>
          </a:p>
        </p:txBody>
      </p:sp>
    </p:spTree>
  </p:cSld>
  <p:clrMapOvr>
    <a:masterClrMapping/>
  </p:clrMapOvr>
  <p:transition spd="slow">
    <p:split orient="vert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Прямоугольник 1"/>
          <p:cNvSpPr>
            <a:spLocks noChangeArrowheads="1"/>
          </p:cNvSpPr>
          <p:nvPr/>
        </p:nvSpPr>
        <p:spPr bwMode="auto">
          <a:xfrm>
            <a:off x="471488" y="282575"/>
            <a:ext cx="3294062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3600" b="1" u="sng">
                <a:latin typeface="Times New Roman" pitchFamily="18" charset="0"/>
                <a:cs typeface="Times New Roman" pitchFamily="18" charset="0"/>
              </a:rPr>
              <a:t>Актуальность:</a:t>
            </a:r>
          </a:p>
        </p:txBody>
      </p:sp>
      <p:sp>
        <p:nvSpPr>
          <p:cNvPr id="15362" name="TextBox 2"/>
          <p:cNvSpPr txBox="1">
            <a:spLocks noChangeArrowheads="1"/>
          </p:cNvSpPr>
          <p:nvPr/>
        </p:nvSpPr>
        <p:spPr bwMode="auto">
          <a:xfrm>
            <a:off x="471488" y="1296988"/>
            <a:ext cx="10925175" cy="304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buFont typeface="Wingdings" pitchFamily="2" charset="2"/>
              <a:buChar char="q"/>
            </a:pPr>
            <a:r>
              <a:rPr lang="ru-RU" sz="3200">
                <a:latin typeface="Times New Roman" pitchFamily="18" charset="0"/>
                <a:cs typeface="Times New Roman" pitchFamily="18" charset="0"/>
              </a:rPr>
              <a:t>Проблему детского дорожно – транспортного травматизма стоит считать весьма актуальной, ведь от их решений зависит жизнь не только детей но и взрослых. Так же и родители находятся в постоянном поиске эффективных методов формирования у воспитанников основ безопасного поведения на улицах города.   </a:t>
            </a:r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82600" y="363538"/>
            <a:ext cx="11090275" cy="3970337"/>
          </a:xfrm>
          <a:prstGeom prst="rect">
            <a:avLst/>
          </a:prstGeom>
        </p:spPr>
        <p:txBody>
          <a:bodyPr>
            <a:spAutoFit/>
          </a:bodyPr>
          <a:lstStyle/>
          <a:p>
            <a:pPr marL="571500" indent="-571500" fontAlgn="auto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ü"/>
              <a:defRPr/>
            </a:pPr>
            <a:r>
              <a:rPr lang="ru-RU" sz="3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Полное наименование проекта: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«Азбуку дорожную знать каждому положено»</a:t>
            </a:r>
          </a:p>
          <a:p>
            <a:pPr marL="571500" indent="-571500" fontAlgn="auto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ü"/>
              <a:defRPr/>
            </a:pPr>
            <a:r>
              <a:rPr lang="ru-RU" sz="3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Тип проекта: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Творческо-игровой.</a:t>
            </a:r>
          </a:p>
          <a:p>
            <a:pPr marL="571500" indent="-571500" fontAlgn="auto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ü"/>
              <a:defRPr/>
            </a:pPr>
            <a:r>
              <a:rPr lang="ru-RU" sz="36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Цель проекта: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у детей старшего дошкольного возраста навыков осознанного безопасного поведения на улице.</a:t>
            </a:r>
          </a:p>
        </p:txBody>
      </p:sp>
    </p:spTree>
  </p:cSld>
  <p:clrMapOvr>
    <a:masterClrMapping/>
  </p:clrMapOvr>
  <p:transition spd="slow">
    <p:split orient="vert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Прямоугольник 1"/>
          <p:cNvSpPr>
            <a:spLocks noChangeArrowheads="1"/>
          </p:cNvSpPr>
          <p:nvPr/>
        </p:nvSpPr>
        <p:spPr bwMode="auto">
          <a:xfrm>
            <a:off x="457200" y="323850"/>
            <a:ext cx="358775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3600" b="1" u="sng">
                <a:latin typeface="Times New Roman" pitchFamily="18" charset="0"/>
                <a:cs typeface="Times New Roman" pitchFamily="18" charset="0"/>
              </a:rPr>
              <a:t>Задачи проекта:</a:t>
            </a:r>
          </a:p>
        </p:txBody>
      </p:sp>
      <p:sp>
        <p:nvSpPr>
          <p:cNvPr id="17410" name="TextBox 2"/>
          <p:cNvSpPr txBox="1">
            <a:spLocks noChangeArrowheads="1"/>
          </p:cNvSpPr>
          <p:nvPr/>
        </p:nvSpPr>
        <p:spPr bwMode="auto">
          <a:xfrm>
            <a:off x="347663" y="1228725"/>
            <a:ext cx="11430000" cy="4832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>
              <a:buFont typeface="Trebuchet MS" pitchFamily="34" charset="0"/>
              <a:buAutoNum type="arabicPeriod"/>
            </a:pPr>
            <a:r>
              <a:rPr lang="ru-RU" sz="2800">
                <a:latin typeface="Times New Roman" pitchFamily="18" charset="0"/>
                <a:cs typeface="Times New Roman" pitchFamily="18" charset="0"/>
              </a:rPr>
              <a:t>Расширить знания воспитанников о правилах дорожного движения.</a:t>
            </a:r>
          </a:p>
          <a:p>
            <a:pPr marL="457200" indent="-457200">
              <a:buFont typeface="Trebuchet MS" pitchFamily="34" charset="0"/>
              <a:buAutoNum type="arabicPeriod"/>
            </a:pPr>
            <a:r>
              <a:rPr lang="ru-RU" sz="2800">
                <a:latin typeface="Times New Roman" pitchFamily="18" charset="0"/>
                <a:cs typeface="Times New Roman" pitchFamily="18" charset="0"/>
              </a:rPr>
              <a:t>Поощрять и поддерживать самостоятельные наблюдения детей.</a:t>
            </a:r>
          </a:p>
          <a:p>
            <a:pPr marL="457200" indent="-457200">
              <a:buFont typeface="Trebuchet MS" pitchFamily="34" charset="0"/>
              <a:buAutoNum type="arabicPeriod"/>
            </a:pPr>
            <a:r>
              <a:rPr lang="ru-RU" sz="2800">
                <a:latin typeface="Times New Roman" pitchFamily="18" charset="0"/>
                <a:cs typeface="Times New Roman" pitchFamily="18" charset="0"/>
              </a:rPr>
              <a:t>Воспитывать у детей безопасность на дороге.</a:t>
            </a:r>
          </a:p>
          <a:p>
            <a:pPr marL="457200" indent="-457200">
              <a:buFont typeface="Trebuchet MS" pitchFamily="34" charset="0"/>
              <a:buAutoNum type="arabicPeriod"/>
            </a:pPr>
            <a:r>
              <a:rPr lang="ru-RU" sz="2800">
                <a:latin typeface="Times New Roman" pitchFamily="18" charset="0"/>
                <a:cs typeface="Times New Roman" pitchFamily="18" charset="0"/>
              </a:rPr>
              <a:t>Дать детям представления о проблеме правилах дорожного движения и путях ее решения.</a:t>
            </a:r>
          </a:p>
          <a:p>
            <a:pPr marL="457200" indent="-457200">
              <a:buFont typeface="Trebuchet MS" pitchFamily="34" charset="0"/>
              <a:buAutoNum type="arabicPeriod"/>
            </a:pPr>
            <a:r>
              <a:rPr lang="ru-RU" sz="2800">
                <a:latin typeface="Times New Roman" pitchFamily="18" charset="0"/>
                <a:cs typeface="Times New Roman" pitchFamily="18" charset="0"/>
              </a:rPr>
              <a:t>Развивать познавательную активность, мышление, воображение.</a:t>
            </a:r>
          </a:p>
          <a:p>
            <a:pPr marL="457200" indent="-457200">
              <a:buFont typeface="Trebuchet MS" pitchFamily="34" charset="0"/>
              <a:buAutoNum type="arabicPeriod"/>
            </a:pPr>
            <a:r>
              <a:rPr lang="ru-RU" sz="2800">
                <a:latin typeface="Times New Roman" pitchFamily="18" charset="0"/>
                <a:cs typeface="Times New Roman" pitchFamily="18" charset="0"/>
              </a:rPr>
              <a:t>Формировать продуктивную деятельность детей , совершенствовать навыки и умения в рисовании и аппликации.</a:t>
            </a:r>
          </a:p>
          <a:p>
            <a:pPr marL="457200" indent="-457200">
              <a:buFont typeface="Trebuchet MS" pitchFamily="34" charset="0"/>
              <a:buAutoNum type="arabicPeriod"/>
            </a:pPr>
            <a:r>
              <a:rPr lang="ru-RU" sz="2800">
                <a:latin typeface="Times New Roman" pitchFamily="18" charset="0"/>
                <a:cs typeface="Times New Roman" pitchFamily="18" charset="0"/>
              </a:rPr>
              <a:t>Активизировать взаимодействие родителей и детей, привлечь родителей к проблеме проекта при выполнении совместной деятельности.</a:t>
            </a:r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Прямоугольник 1"/>
          <p:cNvSpPr>
            <a:spLocks noChangeArrowheads="1"/>
          </p:cNvSpPr>
          <p:nvPr/>
        </p:nvSpPr>
        <p:spPr bwMode="auto">
          <a:xfrm>
            <a:off x="373063" y="392113"/>
            <a:ext cx="11596687" cy="3970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3600" b="1" u="sng">
                <a:latin typeface="Times New Roman" pitchFamily="18" charset="0"/>
                <a:cs typeface="Times New Roman" pitchFamily="18" charset="0"/>
              </a:rPr>
              <a:t>Продолжительность проекта:</a:t>
            </a:r>
          </a:p>
          <a:p>
            <a:r>
              <a:rPr lang="ru-RU" sz="3600">
                <a:latin typeface="Times New Roman" pitchFamily="18" charset="0"/>
                <a:cs typeface="Times New Roman" pitchFamily="18" charset="0"/>
              </a:rPr>
              <a:t>Краткосрочный 2-ух недельный.</a:t>
            </a:r>
          </a:p>
          <a:p>
            <a:r>
              <a:rPr lang="ru-RU" sz="3600" b="1" u="sng">
                <a:latin typeface="Times New Roman" pitchFamily="18" charset="0"/>
                <a:cs typeface="Times New Roman" pitchFamily="18" charset="0"/>
              </a:rPr>
              <a:t>Образовательные</a:t>
            </a:r>
            <a:r>
              <a:rPr lang="ru-RU" sz="3600" u="sng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600" b="1" u="sng">
                <a:latin typeface="Times New Roman" pitchFamily="18" charset="0"/>
                <a:cs typeface="Times New Roman" pitchFamily="18" charset="0"/>
              </a:rPr>
              <a:t>области:</a:t>
            </a:r>
          </a:p>
          <a:p>
            <a:r>
              <a:rPr lang="ru-RU" sz="3600">
                <a:latin typeface="Times New Roman" pitchFamily="18" charset="0"/>
                <a:cs typeface="Times New Roman" pitchFamily="18" charset="0"/>
              </a:rPr>
              <a:t>Познавательная, социально-коммуникативная, речевая, художественно-эстетическая, физическая.</a:t>
            </a:r>
          </a:p>
          <a:p>
            <a:r>
              <a:rPr lang="ru-RU" sz="3600" b="1" u="sng">
                <a:latin typeface="Times New Roman" pitchFamily="18" charset="0"/>
                <a:cs typeface="Times New Roman" pitchFamily="18" charset="0"/>
              </a:rPr>
              <a:t>Обеспечение проекта:</a:t>
            </a:r>
          </a:p>
          <a:p>
            <a:r>
              <a:rPr lang="ru-RU" sz="3600">
                <a:latin typeface="Times New Roman" pitchFamily="18" charset="0"/>
                <a:cs typeface="Times New Roman" pitchFamily="18" charset="0"/>
              </a:rPr>
              <a:t>Дидактически-методическое.</a:t>
            </a:r>
          </a:p>
        </p:txBody>
      </p:sp>
    </p:spTree>
  </p:cSld>
  <p:clrMapOvr>
    <a:masterClrMapping/>
  </p:clrMapOvr>
  <p:transition spd="slow">
    <p:split orient="vert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Прямоугольник 1"/>
          <p:cNvSpPr>
            <a:spLocks noChangeArrowheads="1"/>
          </p:cNvSpPr>
          <p:nvPr/>
        </p:nvSpPr>
        <p:spPr bwMode="auto">
          <a:xfrm>
            <a:off x="220663" y="450850"/>
            <a:ext cx="11212512" cy="6000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sz="3200" b="1" u="sng">
                <a:latin typeface="Times New Roman" pitchFamily="18" charset="0"/>
                <a:cs typeface="Times New Roman" pitchFamily="18" charset="0"/>
              </a:rPr>
              <a:t>Ожидаемый результат:</a:t>
            </a:r>
          </a:p>
          <a:p>
            <a:r>
              <a:rPr lang="ru-RU" sz="3200">
                <a:latin typeface="Times New Roman" pitchFamily="18" charset="0"/>
                <a:cs typeface="Times New Roman" pitchFamily="18" charset="0"/>
              </a:rPr>
              <a:t>Для детей: будет сформированы представления о правилах дорожного движения,о ее проблемах и путях решения;</a:t>
            </a:r>
          </a:p>
          <a:p>
            <a:r>
              <a:rPr lang="ru-RU" sz="3200" b="1" u="sng">
                <a:latin typeface="Times New Roman" pitchFamily="18" charset="0"/>
                <a:cs typeface="Times New Roman" pitchFamily="18" charset="0"/>
              </a:rPr>
              <a:t>Для педагогов: </a:t>
            </a:r>
            <a:r>
              <a:rPr lang="ru-RU" sz="3200">
                <a:latin typeface="Times New Roman" pitchFamily="18" charset="0"/>
                <a:cs typeface="Times New Roman" pitchFamily="18" charset="0"/>
              </a:rPr>
              <a:t>систематизация и обогащение материала по данной теме;</a:t>
            </a:r>
          </a:p>
          <a:p>
            <a:r>
              <a:rPr lang="ru-RU" sz="3200" b="1" u="sng">
                <a:latin typeface="Times New Roman" pitchFamily="18" charset="0"/>
                <a:cs typeface="Times New Roman" pitchFamily="18" charset="0"/>
              </a:rPr>
              <a:t>Для родителей: </a:t>
            </a:r>
            <a:r>
              <a:rPr lang="ru-RU" sz="3200">
                <a:latin typeface="Times New Roman" pitchFamily="18" charset="0"/>
                <a:cs typeface="Times New Roman" pitchFamily="18" charset="0"/>
              </a:rPr>
              <a:t>повыситься интерес родителей к проблеме, обогащения и углубления знаний детей в правилах дорожного движения.</a:t>
            </a:r>
          </a:p>
          <a:p>
            <a:r>
              <a:rPr lang="ru-RU" sz="3200" b="1" u="sng">
                <a:latin typeface="Times New Roman" pitchFamily="18" charset="0"/>
                <a:cs typeface="Times New Roman" pitchFamily="18" charset="0"/>
              </a:rPr>
              <a:t>Участники проекта:</a:t>
            </a:r>
          </a:p>
          <a:p>
            <a:r>
              <a:rPr lang="ru-RU" sz="3200">
                <a:latin typeface="Times New Roman" pitchFamily="18" charset="0"/>
                <a:cs typeface="Times New Roman" pitchFamily="18" charset="0"/>
              </a:rPr>
              <a:t>Дети, родители, воспитатели.</a:t>
            </a:r>
          </a:p>
          <a:p>
            <a:r>
              <a:rPr lang="ru-RU" sz="3200" b="1" u="sng">
                <a:latin typeface="Times New Roman" pitchFamily="18" charset="0"/>
                <a:cs typeface="Times New Roman" pitchFamily="18" charset="0"/>
              </a:rPr>
              <a:t>Продукт проекта:</a:t>
            </a:r>
          </a:p>
          <a:p>
            <a:r>
              <a:rPr lang="ru-RU" sz="3200">
                <a:latin typeface="Times New Roman" pitchFamily="18" charset="0"/>
                <a:cs typeface="Times New Roman" pitchFamily="18" charset="0"/>
              </a:rPr>
              <a:t>Дорожный макет «Жизнь – это наша безопасность».</a:t>
            </a:r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Прямоугольник 1"/>
          <p:cNvSpPr>
            <a:spLocks noChangeArrowheads="1"/>
          </p:cNvSpPr>
          <p:nvPr/>
        </p:nvSpPr>
        <p:spPr bwMode="auto">
          <a:xfrm>
            <a:off x="539750" y="473075"/>
            <a:ext cx="6056313" cy="64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3600" u="sng">
                <a:latin typeface="Times New Roman" pitchFamily="18" charset="0"/>
                <a:cs typeface="Times New Roman" pitchFamily="18" charset="0"/>
              </a:rPr>
              <a:t>Информационные источники:</a:t>
            </a:r>
          </a:p>
        </p:txBody>
      </p:sp>
      <p:sp>
        <p:nvSpPr>
          <p:cNvPr id="20482" name="TextBox 2"/>
          <p:cNvSpPr txBox="1">
            <a:spLocks noChangeArrowheads="1"/>
          </p:cNvSpPr>
          <p:nvPr/>
        </p:nvSpPr>
        <p:spPr bwMode="auto">
          <a:xfrm>
            <a:off x="246063" y="1296988"/>
            <a:ext cx="11736387" cy="535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>
                <a:latin typeface="Georgia" pitchFamily="18" charset="0"/>
              </a:rPr>
              <a:t>1. Воронова Е.А. Красный. Жёлтый. Зелёный! ПДД во внеклассной работе. Издание 4-е. – Ростов н/Д: Феникс, 2016</a:t>
            </a:r>
          </a:p>
          <a:p>
            <a:endParaRPr lang="ru-RU">
              <a:latin typeface="Georgia" pitchFamily="18" charset="0"/>
            </a:endParaRPr>
          </a:p>
          <a:p>
            <a:r>
              <a:rPr lang="ru-RU">
                <a:latin typeface="Georgia" pitchFamily="18" charset="0"/>
              </a:rPr>
              <a:t>2. Шалаева Г.П. Азбука маленького пешехода. М.: Филол. о-во Слово, Эксмо, 2012</a:t>
            </a:r>
          </a:p>
          <a:p>
            <a:endParaRPr lang="ru-RU">
              <a:latin typeface="Georgia" pitchFamily="18" charset="0"/>
            </a:endParaRPr>
          </a:p>
          <a:p>
            <a:r>
              <a:rPr lang="ru-RU">
                <a:latin typeface="Georgia" pitchFamily="18" charset="0"/>
              </a:rPr>
              <a:t>3. Дорожная безопасность: обучение и воспитание младшего школьника: Учебно – методическое пособие для общеобразовательных учреждений и системы дополнительного образования/ Под общ. Ред. В.Н. Кирьянова. – М.: Издательский Дом Третий Рим, 2010</a:t>
            </a:r>
          </a:p>
          <a:p>
            <a:endParaRPr lang="ru-RU">
              <a:latin typeface="Georgia" pitchFamily="18" charset="0"/>
            </a:endParaRPr>
          </a:p>
          <a:p>
            <a:r>
              <a:rPr lang="ru-RU">
                <a:latin typeface="Georgia" pitchFamily="18" charset="0"/>
              </a:rPr>
              <a:t>4. Вахнюк Б. Дорожные знаки. Раскраска в стихах. Издательство «Хатбер - М», 2013</a:t>
            </a:r>
          </a:p>
          <a:p>
            <a:endParaRPr lang="ru-RU">
              <a:latin typeface="Georgia" pitchFamily="18" charset="0"/>
            </a:endParaRPr>
          </a:p>
          <a:p>
            <a:r>
              <a:rPr lang="ru-RU">
                <a:latin typeface="Georgia" pitchFamily="18" charset="0"/>
              </a:rPr>
              <a:t>5.</a:t>
            </a:r>
            <a:r>
              <a:rPr lang="en-US">
                <a:latin typeface="Georgia" pitchFamily="18" charset="0"/>
              </a:rPr>
              <a:t> https://infourok.ru/azbuku-dorozhnuyu-znat-kazhdomu-polozheno-395113.html</a:t>
            </a:r>
            <a:endParaRPr lang="ru-RU">
              <a:latin typeface="Georgia" pitchFamily="18" charset="0"/>
            </a:endParaRPr>
          </a:p>
          <a:p>
            <a:endParaRPr lang="ru-RU">
              <a:latin typeface="Georgia" pitchFamily="18" charset="0"/>
            </a:endParaRPr>
          </a:p>
          <a:p>
            <a:r>
              <a:rPr lang="ru-RU">
                <a:latin typeface="Georgia" pitchFamily="18" charset="0"/>
              </a:rPr>
              <a:t>6. </a:t>
            </a:r>
            <a:r>
              <a:rPr lang="en-US">
                <a:latin typeface="Georgia" pitchFamily="18" charset="0"/>
              </a:rPr>
              <a:t>https://nsportal.ru/detskiy-sad/raznoe/2015/06/13/proekt-azbuku-dorozhnuyu-znat-kazhdomu-polozheno</a:t>
            </a:r>
            <a:endParaRPr lang="ru-RU">
              <a:latin typeface="Georgia" pitchFamily="18" charset="0"/>
            </a:endParaRPr>
          </a:p>
          <a:p>
            <a:endParaRPr lang="ru-RU">
              <a:latin typeface="Georgia" pitchFamily="18" charset="0"/>
            </a:endParaRPr>
          </a:p>
          <a:p>
            <a:r>
              <a:rPr lang="ru-RU">
                <a:latin typeface="Georgia" pitchFamily="18" charset="0"/>
              </a:rPr>
              <a:t>7. </a:t>
            </a:r>
            <a:r>
              <a:rPr lang="en-US">
                <a:latin typeface="Georgia" pitchFamily="18" charset="0"/>
              </a:rPr>
              <a:t>https://nsportal.ru/detskii-sad/osnovy-bezopasnosti-zhiznedeyatelnosti/2017/10/09/proekt-na-temu-azbuku-dorozhnuyu-znat</a:t>
            </a:r>
            <a:endParaRPr lang="en-US">
              <a:latin typeface="Georgia" pitchFamily="18" charset="0"/>
              <a:hlinkClick r:id="rId2"/>
            </a:endParaRPr>
          </a:p>
          <a:p>
            <a:endParaRPr lang="ru-RU">
              <a:latin typeface="Georgia" pitchFamily="18" charset="0"/>
            </a:endParaRPr>
          </a:p>
          <a:p>
            <a:r>
              <a:rPr lang="ru-RU">
                <a:latin typeface="Georgia" pitchFamily="18" charset="0"/>
              </a:rPr>
              <a:t>8. </a:t>
            </a:r>
            <a:r>
              <a:rPr lang="en-US">
                <a:latin typeface="Georgia" pitchFamily="18" charset="0"/>
              </a:rPr>
              <a:t>https://www.maam.ru/detskijsad/pedagogicheskii-proekt-pravila-dorozhnye-znat-kazhdomu-polozheno.html</a:t>
            </a:r>
            <a:endParaRPr lang="ru-RU">
              <a:latin typeface="Georgia" pitchFamily="18" charset="0"/>
            </a:endParaRPr>
          </a:p>
        </p:txBody>
      </p:sp>
    </p:spTree>
  </p:cSld>
  <p:clrMapOvr>
    <a:masterClrMapping/>
  </p:clrMapOvr>
  <p:transition spd="slow">
    <p:split orient="vert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Городская">
  <a:themeElements>
    <a:clrScheme name="Городская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Городская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Город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138</TotalTime>
  <Words>351</Words>
  <Application>Microsoft Office PowerPoint</Application>
  <PresentationFormat>Произвольный</PresentationFormat>
  <Paragraphs>57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Шаблон оформления</vt:lpstr>
      </vt:variant>
      <vt:variant>
        <vt:i4>4</vt:i4>
      </vt:variant>
      <vt:variant>
        <vt:lpstr>Заголовки слайдов</vt:lpstr>
      </vt:variant>
      <vt:variant>
        <vt:i4>8</vt:i4>
      </vt:variant>
    </vt:vector>
  </HeadingPairs>
  <TitlesOfParts>
    <vt:vector size="19" baseType="lpstr">
      <vt:lpstr>Georgia</vt:lpstr>
      <vt:lpstr>Arial</vt:lpstr>
      <vt:lpstr>Trebuchet MS</vt:lpstr>
      <vt:lpstr>Wingdings 2</vt:lpstr>
      <vt:lpstr>Calibri</vt:lpstr>
      <vt:lpstr>Times New Roman</vt:lpstr>
      <vt:lpstr>Wingdings</vt:lpstr>
      <vt:lpstr>Городская</vt:lpstr>
      <vt:lpstr>Городская</vt:lpstr>
      <vt:lpstr>Городская</vt:lpstr>
      <vt:lpstr>Городская</vt:lpstr>
      <vt:lpstr>Совместный проект по теме: «Азбуку дорожную знать каждому положено» в подготовительной к школе группе.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Совместный проект по теме: «Азбуку дорожную знать каждому положено» в старшей возрастной группе</dc:title>
  <dc:creator>Сашенька</dc:creator>
  <cp:lastModifiedBy>пк</cp:lastModifiedBy>
  <cp:revision>13</cp:revision>
  <dcterms:created xsi:type="dcterms:W3CDTF">2018-09-24T14:57:54Z</dcterms:created>
  <dcterms:modified xsi:type="dcterms:W3CDTF">2019-01-20T11:51:30Z</dcterms:modified>
</cp:coreProperties>
</file>