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857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3345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5226385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5989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01305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65495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015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134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695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1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433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621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31341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defTabSz="457200"/>
            <a:fld id="{130C595F-8F8B-4DED-B52B-2574EF2857E8}" type="datetimeFigureOut">
              <a:rPr lang="ru-RU" smtClean="0"/>
              <a:pPr defTabSz="457200"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defTabSz="457200"/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defTabSz="457200"/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 defTabSz="457200"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3237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TK0SM1ByWc0rZkGDQMgA2T9QE58xhpZe-TAXn1UYjCzQMHVwPazw" TargetMode="External"/><Relationship Id="rId13" Type="http://schemas.openxmlformats.org/officeDocument/2006/relationships/hyperlink" Target="https://lh3.googleusercontent.com/AUe_Ag6Wv_1vtbO7dvJlvI1avREwjOO0skOWWwZ_OmFXz_YPNc9I9nzYunYb_pEjFiLU3Q=s127" TargetMode="External"/><Relationship Id="rId18" Type="http://schemas.openxmlformats.org/officeDocument/2006/relationships/hyperlink" Target="https://lh3.googleusercontent.com/GOjMsCCPhplQE2g-GiV2Vauk59TCusPvfKrAYB-rZVb78FmOs7QpVP3jtsBV_1UI0MRD=s85" TargetMode="External"/><Relationship Id="rId3" Type="http://schemas.openxmlformats.org/officeDocument/2006/relationships/hyperlink" Target="https://lh3.googleusercontent.com/FQiHboZ9f9mun0fgzAyjz6v70m17XZdcBzaAZDobyQEULp66YaRIG3__yCSXK3scaqmwzQ=s85" TargetMode="External"/><Relationship Id="rId21" Type="http://schemas.openxmlformats.org/officeDocument/2006/relationships/hyperlink" Target="https://lh3.googleusercontent.com/po3Dk7hZ7m17BlUFUv_lObUD3XPI83x0ccw8vNagUa4HIos2Pie_Q3E0zEqaI2Wonnil=s85" TargetMode="External"/><Relationship Id="rId7" Type="http://schemas.openxmlformats.org/officeDocument/2006/relationships/hyperlink" Target="https://lh3.googleusercontent.com/2b5yd2o0sgxqAYEcc2URmbbyicBionbst6EEf9goZG_qn3kFfzBoXKlHipAqYkgRvB2gzQ=s170" TargetMode="External"/><Relationship Id="rId12" Type="http://schemas.openxmlformats.org/officeDocument/2006/relationships/hyperlink" Target="https://lh3.googleusercontent.com/hl8BYI2PJV4wtCObGkUpws8B9zR_zVDcQA-eyRj0LSWj0y_WJ9qR-rPhJCdx609HAC9u=s85" TargetMode="External"/><Relationship Id="rId17" Type="http://schemas.openxmlformats.org/officeDocument/2006/relationships/hyperlink" Target="https://lh3.googleusercontent.com/P4BeudOrFYeWtDkKopq13oFqeCLiGYO7mFieVhfp9IQrwomQMAWWRy0m0FqA1EwmJO0ghQ=s128" TargetMode="External"/><Relationship Id="rId2" Type="http://schemas.openxmlformats.org/officeDocument/2006/relationships/hyperlink" Target="https://vk.com/away.php?to=http://powerpointbase.com/906-shablon-powerpoint-572.html&amp;cc_key" TargetMode="External"/><Relationship Id="rId16" Type="http://schemas.openxmlformats.org/officeDocument/2006/relationships/hyperlink" Target="https://lh3.googleusercontent.com/-trVsRb1LD38KM0Ll9hveSaRPzubG5dYUX4vEqzXzBOfcw60ScZTl5zUD40jt9U-h0V-=s85" TargetMode="External"/><Relationship Id="rId20" Type="http://schemas.openxmlformats.org/officeDocument/2006/relationships/hyperlink" Target="https://lh3.googleusercontent.com/9d4o05tmZeGL3cLZa_TA-6XJD1DRK0PMTd6aG2oJfmYAZ-5IzNa8igwgeQy-H8lgayR-3A=s15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h3.googleusercontent.com/piuuImf2cYMykPzEwATbHepBcTlHYNWPN3i-XC-VX7FvUb6ur6p0asb7UsPujducZdYZOXo=s114" TargetMode="External"/><Relationship Id="rId11" Type="http://schemas.openxmlformats.org/officeDocument/2006/relationships/hyperlink" Target="https://lh3.googleusercontent.com/J3-ZgPF3XQ2NHjuZgB6VA2DwIh_XoIxsR3Y81a_uCQCbwqBuJpfMqWOFLzXjCiIPD1SE=s109" TargetMode="External"/><Relationship Id="rId5" Type="http://schemas.openxmlformats.org/officeDocument/2006/relationships/hyperlink" Target="https://lh3.googleusercontent.com/fe6nwEqbvZON03RXsGskPMrmV0Z0V4dbt6w0lx-GPF4hTJlqNNDkrO2DUfgYfs9Yn0Yu=s85" TargetMode="External"/><Relationship Id="rId15" Type="http://schemas.openxmlformats.org/officeDocument/2006/relationships/hyperlink" Target="https://lh3.googleusercontent.com/zas0ozNCc0E2U4qqH6QVFZvFSZIK8-hxA8hubh-BIehC5ZwP3z3-p3-THoOZtjpfLEux=s85" TargetMode="External"/><Relationship Id="rId10" Type="http://schemas.openxmlformats.org/officeDocument/2006/relationships/hyperlink" Target="https://lh3.googleusercontent.com/nARMjFsbtmoTme_QG9VNGE84Eue4paZKK2kltArhu08MlmUcHpr-nPzAKznoHjiFXdnUNA=s170" TargetMode="External"/><Relationship Id="rId19" Type="http://schemas.openxmlformats.org/officeDocument/2006/relationships/hyperlink" Target="https://lh3.googleusercontent.com/peRHntXHq_PgsMmMv0PoE57wps8qfIPFskvFTCFORyZhYRu7L35BoaT5aXd3TqDvukqn_e0=s85" TargetMode="External"/><Relationship Id="rId4" Type="http://schemas.openxmlformats.org/officeDocument/2006/relationships/hyperlink" Target="http://its-index.com/wp-content/uploads/2014/07/heart_doctor_checking_charts_hg.gif" TargetMode="External"/><Relationship Id="rId9" Type="http://schemas.openxmlformats.org/officeDocument/2006/relationships/hyperlink" Target="https://encrypted-tbn0.gstatic.com/images?q=tbn:ANd9GcQ5iSq40LBcr2f9ytmHPAhDQdUfUSJ78u8xOQi42p9B1e3peqm9VMTYCTo" TargetMode="External"/><Relationship Id="rId14" Type="http://schemas.openxmlformats.org/officeDocument/2006/relationships/hyperlink" Target="https://lh3.googleusercontent.com/TONkcjt5HdorMpiaY8Ki6ywvTOOyDdHT07B5TrNaN7TzCv_yONy4CKNamgeU30FxhyWbUw=s104" TargetMode="External"/><Relationship Id="rId22" Type="http://schemas.openxmlformats.org/officeDocument/2006/relationships/hyperlink" Target="https://fiz-ra-ura.jimdo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7770" y="-17756"/>
            <a:ext cx="5426230" cy="6875755"/>
          </a:xfrm>
          <a:custGeom>
            <a:avLst/>
            <a:gdLst>
              <a:gd name="connsiteX0" fmla="*/ 0 w 4716016"/>
              <a:gd name="connsiteY0" fmla="*/ 0 h 6858000"/>
              <a:gd name="connsiteX1" fmla="*/ 4716016 w 4716016"/>
              <a:gd name="connsiteY1" fmla="*/ 0 h 6858000"/>
              <a:gd name="connsiteX2" fmla="*/ 4716016 w 4716016"/>
              <a:gd name="connsiteY2" fmla="*/ 6858000 h 6858000"/>
              <a:gd name="connsiteX3" fmla="*/ 0 w 4716016"/>
              <a:gd name="connsiteY3" fmla="*/ 6858000 h 6858000"/>
              <a:gd name="connsiteX4" fmla="*/ 0 w 4716016"/>
              <a:gd name="connsiteY4" fmla="*/ 0 h 6858000"/>
              <a:gd name="connsiteX0" fmla="*/ 1997475 w 4716016"/>
              <a:gd name="connsiteY0" fmla="*/ 0 h 6875755"/>
              <a:gd name="connsiteX1" fmla="*/ 4716016 w 4716016"/>
              <a:gd name="connsiteY1" fmla="*/ 17755 h 6875755"/>
              <a:gd name="connsiteX2" fmla="*/ 4716016 w 4716016"/>
              <a:gd name="connsiteY2" fmla="*/ 6875755 h 6875755"/>
              <a:gd name="connsiteX3" fmla="*/ 0 w 4716016"/>
              <a:gd name="connsiteY3" fmla="*/ 6875755 h 6875755"/>
              <a:gd name="connsiteX4" fmla="*/ 1997475 w 4716016"/>
              <a:gd name="connsiteY4" fmla="*/ 0 h 6875755"/>
              <a:gd name="connsiteX0" fmla="*/ 2707689 w 5426230"/>
              <a:gd name="connsiteY0" fmla="*/ 0 h 6875755"/>
              <a:gd name="connsiteX1" fmla="*/ 5426230 w 5426230"/>
              <a:gd name="connsiteY1" fmla="*/ 17755 h 6875755"/>
              <a:gd name="connsiteX2" fmla="*/ 5426230 w 5426230"/>
              <a:gd name="connsiteY2" fmla="*/ 6875755 h 6875755"/>
              <a:gd name="connsiteX3" fmla="*/ 0 w 5426230"/>
              <a:gd name="connsiteY3" fmla="*/ 6875755 h 6875755"/>
              <a:gd name="connsiteX4" fmla="*/ 2707689 w 5426230"/>
              <a:gd name="connsiteY4" fmla="*/ 0 h 687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6230" h="6875755">
                <a:moveTo>
                  <a:pt x="2707689" y="0"/>
                </a:moveTo>
                <a:lnTo>
                  <a:pt x="5426230" y="17755"/>
                </a:lnTo>
                <a:lnTo>
                  <a:pt x="5426230" y="6875755"/>
                </a:lnTo>
                <a:lnTo>
                  <a:pt x="0" y="6875755"/>
                </a:lnTo>
                <a:lnTo>
                  <a:pt x="27076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2000"/>
                </a:schemeClr>
              </a:gs>
              <a:gs pos="100000">
                <a:schemeClr val="bg1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852936"/>
            <a:ext cx="9166561" cy="1318904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>
            <a:normAutofit fontScale="82500" lnSpcReduction="1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sz="5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ПОВЕДЕНИЯ</a:t>
            </a:r>
            <a:r>
              <a:rPr lang="ru-RU" sz="58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800" dirty="0"/>
              <a:t>учащихся на уроках физической культуры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981985" y="5661248"/>
            <a:ext cx="5184576" cy="1178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85" y="260648"/>
            <a:ext cx="7880756" cy="758631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жевать жевательную резинку на уроках физкультуры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User\Desktop\e5dbd840d7f1b10e7027caa226a296f6207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7" y="1664874"/>
            <a:ext cx="5971430" cy="4644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078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7554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Мобильным телефоном можно пользоваться 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РАЗРЕШЕНИЯ УЧИТЕЛЯ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Инженер\Desktop\Волейбол\109ba354fc4091a30850a0015a070503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556792"/>
            <a:ext cx="4176464" cy="476337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8194" name="Picture 2" descr="C:\Users\User\Desktop\18585_тренер_larg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286250" cy="532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6461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44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432088"/>
            <a:ext cx="4248472" cy="28358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338364"/>
            <a:ext cx="8229600" cy="71437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ДОЛЖНЫ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мешать учителю проводить урок и другим учащимся выполнять упражнения на уроке</a:t>
            </a:r>
          </a:p>
        </p:txBody>
      </p:sp>
      <p:pic>
        <p:nvPicPr>
          <p:cNvPr id="1026" name="Picture 2" descr="F:\hurt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1556792"/>
            <a:ext cx="5339250" cy="31979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83943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936104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вести себя корректно по отношению к другим учащимся. В случае возникновения конфликтной ситуации между учащимися немедленно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обратиться к учителю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pngmart.com/files/4/Fight-PNG-Clipar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010275" cy="4905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203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7554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выполнять только те упражнения, которые разрешил выполнять учитель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4" name="Picture 4" descr="http://www.nkkl.3dn.ru/_pu/0/7817910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88" y="3994545"/>
            <a:ext cx="2797152" cy="22363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bergoiata.org/gif/gifpalaces29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382" y="1764716"/>
            <a:ext cx="3006822" cy="1937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eduportal44.ru/Buy/ogon/SiteAssets/DocLib106/%D0%98%D0%BD%D1%81%D1%82%D1%80%D1%83%D0%BA%D1%82%D0%BE%D1%80%20%D0%BF%D0%BE%20%D1%84%D0%B8%D0%B7%D0%B8%D1%87%D0%B5%D1%81%D0%BA%D0%BE%D0%BC%D1%83%20%D1%80%D0%B0%D0%B7%D0%B2%D0%B8%D1%82%D0%B8%D1%8E/%D1%84%D0%B8%D0%B7%D1%80%D0%B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18112" cy="481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0534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7764"/>
            <a:ext cx="8856984" cy="846980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самостоятельного выполнения упражнений (учебная игра, соревнования и т.п.) учащиеся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учитывать свой уровень физической подготовленности, состояние здоровья и место проведения занятий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70" name="Picture 6" descr="http://www.ozgunresimler.com/data/media/3454/futbol_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35654"/>
            <a:ext cx="3888432" cy="4401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pikfok.ucoz.ru/newveot_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75862"/>
            <a:ext cx="4032448" cy="4570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6622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sportivniy-inventar'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81012"/>
            <a:ext cx="8892480" cy="59246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96710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самостоятельно брать спортивный инвентарь, находящийся в спортивном зале и тренерской комнате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6016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3273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выполнения упражнений с мячами учащийся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контролировать падение мяча, чтобы избежать умышленного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других учащихся</a:t>
            </a:r>
          </a:p>
        </p:txBody>
      </p:sp>
      <p:pic>
        <p:nvPicPr>
          <p:cNvPr id="12" name="Picture 2" descr="http://bm-school.ucoz.ru/_nw/2/0259586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8162"/>
            <a:ext cx="4508938" cy="5040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school-ppt.3dn.ru/animashki/sport_anim/03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47546"/>
            <a:ext cx="3324200" cy="2285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3246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sunveter.ru/uploads/posts/2013-05/1369055574_boy-3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69509"/>
            <a:ext cx="3816424" cy="51044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8640"/>
            <a:ext cx="8229600" cy="846980"/>
          </a:xfrm>
        </p:spPr>
        <p:txBody>
          <a:bodyPr>
            <a:norm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выполнение любых упражнений на перекладине и шведских стенках без разрешения учителя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2516" y="5157192"/>
            <a:ext cx="6663740" cy="1224136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РАЗРЕШАЕТСЯ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виснуть на баскетбольных кольцах и крепеже баскетбольных щитов</a:t>
            </a:r>
          </a:p>
          <a:p>
            <a:pPr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4344" name="Picture 8" descr="http://clipart-work.net/data_gallery/basketball-animated-gif-e3Q4Hy-clipart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369509"/>
            <a:ext cx="3083421" cy="52934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1438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84698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обнаружении поломок спортивного оборудования </a:t>
            </a:r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НЕМЕДЛЕННО СООБЩАТЬ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этом учителю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d13pix9kaak6wt.cloudfront.net/background/squash_idstein_1350395127_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484784"/>
            <a:ext cx="8568952" cy="47832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0602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85738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29" y="1706032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latinLnBrk="0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инструктаж по технике безопасности</a:t>
            </a:r>
          </a:p>
        </p:txBody>
      </p:sp>
      <p:pic>
        <p:nvPicPr>
          <p:cNvPr id="1026" name="Picture 2" descr="C:\Users\User\Desktop\1727251047_fot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7" y="219000"/>
            <a:ext cx="4788024" cy="6334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6657" y="3370634"/>
            <a:ext cx="306526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496" y="219000"/>
            <a:ext cx="58326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prstClr val="black"/>
                </a:solidFill>
              </a:rPr>
              <a:t>К урокам физической культуры </a:t>
            </a:r>
          </a:p>
          <a:p>
            <a:pPr algn="ctr"/>
            <a:r>
              <a:rPr lang="ru-RU" sz="2600" dirty="0">
                <a:solidFill>
                  <a:prstClr val="black"/>
                </a:solidFill>
              </a:rPr>
              <a:t>допускаются учащиеся, прошедшие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2519937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C:\Users\User\Desktop\broken-bone-treatmen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37653"/>
            <a:ext cx="3715988" cy="42611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User\Desktop\18585_тренер_larg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986" y="2360058"/>
            <a:ext cx="3134960" cy="38943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4624"/>
            <a:ext cx="8715436" cy="2160240"/>
          </a:xfrm>
        </p:spPr>
        <p:txBody>
          <a:bodyPr>
            <a:noAutofit/>
          </a:bodyPr>
          <a:lstStyle/>
          <a:p>
            <a:pPr lvl="0"/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случае плохого самочувствия на уроке учащийся должен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НЕЗАМЕДЛИТЕЛЬНО СООБЩИТЬ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этом учителю физкультуры</a:t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также обязан проинформировать учителя о травме или плохом самочувствии, которые проявились после урока физкультуры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9949419">
            <a:off x="2286311" y="5285137"/>
            <a:ext cx="1816432" cy="714380"/>
          </a:xfrm>
          <a:prstGeom prst="rightArrow">
            <a:avLst>
              <a:gd name="adj1" fmla="val 50000"/>
              <a:gd name="adj2" fmla="val 56095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лево 14"/>
          <p:cNvSpPr/>
          <p:nvPr/>
        </p:nvSpPr>
        <p:spPr>
          <a:xfrm rot="20578673">
            <a:off x="5515634" y="3454266"/>
            <a:ext cx="1021547" cy="639254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лево 15"/>
          <p:cNvSpPr/>
          <p:nvPr/>
        </p:nvSpPr>
        <p:spPr>
          <a:xfrm rot="1077833">
            <a:off x="5786444" y="5039026"/>
            <a:ext cx="1214446" cy="714380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pic>
        <p:nvPicPr>
          <p:cNvPr id="16387" name="Picture 3" descr="C:\Users\User\Desktop\i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822710"/>
            <a:ext cx="2070100" cy="2730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User\Desktop\how-to-be-patient_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892" y="2237653"/>
            <a:ext cx="1668314" cy="16683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4429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7770" y="-17756"/>
            <a:ext cx="5426230" cy="6875755"/>
          </a:xfrm>
          <a:custGeom>
            <a:avLst/>
            <a:gdLst>
              <a:gd name="connsiteX0" fmla="*/ 0 w 4716016"/>
              <a:gd name="connsiteY0" fmla="*/ 0 h 6858000"/>
              <a:gd name="connsiteX1" fmla="*/ 4716016 w 4716016"/>
              <a:gd name="connsiteY1" fmla="*/ 0 h 6858000"/>
              <a:gd name="connsiteX2" fmla="*/ 4716016 w 4716016"/>
              <a:gd name="connsiteY2" fmla="*/ 6858000 h 6858000"/>
              <a:gd name="connsiteX3" fmla="*/ 0 w 4716016"/>
              <a:gd name="connsiteY3" fmla="*/ 6858000 h 6858000"/>
              <a:gd name="connsiteX4" fmla="*/ 0 w 4716016"/>
              <a:gd name="connsiteY4" fmla="*/ 0 h 6858000"/>
              <a:gd name="connsiteX0" fmla="*/ 1997475 w 4716016"/>
              <a:gd name="connsiteY0" fmla="*/ 0 h 6875755"/>
              <a:gd name="connsiteX1" fmla="*/ 4716016 w 4716016"/>
              <a:gd name="connsiteY1" fmla="*/ 17755 h 6875755"/>
              <a:gd name="connsiteX2" fmla="*/ 4716016 w 4716016"/>
              <a:gd name="connsiteY2" fmla="*/ 6875755 h 6875755"/>
              <a:gd name="connsiteX3" fmla="*/ 0 w 4716016"/>
              <a:gd name="connsiteY3" fmla="*/ 6875755 h 6875755"/>
              <a:gd name="connsiteX4" fmla="*/ 1997475 w 4716016"/>
              <a:gd name="connsiteY4" fmla="*/ 0 h 6875755"/>
              <a:gd name="connsiteX0" fmla="*/ 2707689 w 5426230"/>
              <a:gd name="connsiteY0" fmla="*/ 0 h 6875755"/>
              <a:gd name="connsiteX1" fmla="*/ 5426230 w 5426230"/>
              <a:gd name="connsiteY1" fmla="*/ 17755 h 6875755"/>
              <a:gd name="connsiteX2" fmla="*/ 5426230 w 5426230"/>
              <a:gd name="connsiteY2" fmla="*/ 6875755 h 6875755"/>
              <a:gd name="connsiteX3" fmla="*/ 0 w 5426230"/>
              <a:gd name="connsiteY3" fmla="*/ 6875755 h 6875755"/>
              <a:gd name="connsiteX4" fmla="*/ 2707689 w 5426230"/>
              <a:gd name="connsiteY4" fmla="*/ 0 h 687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6230" h="6875755">
                <a:moveTo>
                  <a:pt x="2707689" y="0"/>
                </a:moveTo>
                <a:lnTo>
                  <a:pt x="5426230" y="17755"/>
                </a:lnTo>
                <a:lnTo>
                  <a:pt x="5426230" y="6875755"/>
                </a:lnTo>
                <a:lnTo>
                  <a:pt x="0" y="6875755"/>
                </a:lnTo>
                <a:lnTo>
                  <a:pt x="27076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2000"/>
                </a:schemeClr>
              </a:gs>
              <a:gs pos="100000">
                <a:schemeClr val="bg1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852936"/>
            <a:ext cx="9166561" cy="1318904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>
            <a:normAutofit fontScale="82500" lnSpcReduction="2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sz="5800" b="0" dirty="0"/>
              <a:t>Соблюдайте</a:t>
            </a:r>
          </a:p>
          <a:p>
            <a:pPr algn="ctr"/>
            <a:r>
              <a:rPr lang="ru-RU" sz="5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ПОВЕДЕНИЯ</a:t>
            </a:r>
            <a:endParaRPr lang="ru-RU" sz="5800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427984" y="4797152"/>
            <a:ext cx="4680520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Font typeface="Arial" pitchFamily="34" charset="0"/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внимание!!!</a:t>
            </a:r>
          </a:p>
        </p:txBody>
      </p:sp>
    </p:spTree>
    <p:extLst>
      <p:ext uri="{BB962C8B-B14F-4D97-AF65-F5344CB8AC3E}">
        <p14:creationId xmlns="" xmlns:p14="http://schemas.microsoft.com/office/powerpoint/2010/main" val="2601658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33A46422-9AE7-4B0F-98DD-8E7E2AFEF683}"/>
              </a:ext>
            </a:extLst>
          </p:cNvPr>
          <p:cNvSpPr txBox="1">
            <a:spLocks/>
          </p:cNvSpPr>
          <p:nvPr/>
        </p:nvSpPr>
        <p:spPr>
          <a:xfrm>
            <a:off x="2123728" y="188640"/>
            <a:ext cx="3024336" cy="6480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3200" dirty="0"/>
          </a:p>
        </p:txBody>
      </p:sp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EE4FE6CF-7442-40F6-B865-E8177A484D5F}"/>
              </a:ext>
            </a:extLst>
          </p:cNvPr>
          <p:cNvSpPr txBox="1">
            <a:spLocks/>
          </p:cNvSpPr>
          <p:nvPr/>
        </p:nvSpPr>
        <p:spPr>
          <a:xfrm>
            <a:off x="-34378" y="1171571"/>
            <a:ext cx="9070874" cy="568863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Шаблон для презентации - </a:t>
            </a:r>
            <a:r>
              <a:rPr lang="en-U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/>
              </a:rPr>
              <a:t>https://vk.com/away.php?to=http%3A%2F%2Fpowerpointbase.com%2F906-shablon-powerpoint-572.html&amp;cc_key</a:t>
            </a:r>
            <a:endParaRPr lang="ru-RU" sz="16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1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картинки, использованные в презентации, взяты из сети Интернет: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№2 -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https://lh3.googleusercontent.com/FQiHboZ9f9mun0fgzAyjz6v70m17XZdcBzaAZDobyQEULp66YaRIG3__yCSXK3scaqmwzQ=s85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№3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http://its-index.com/wp-content/uploads/2014/07/heart_doctor_checking_charts_hg.gif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№4  -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https://lh3.googleusercontent.com/fe6nwEqbvZON03RXsGskPMrmV0Z0V4dbt6w0lx-GPF4hTJlqNNDkrO2DUfgYfs9Yn0Yu=s85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№5 -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/>
              </a:rPr>
              <a:t>https://lh3.googleusercontent.com/piuuImf2cYMykPzEwATbHepBcTlHYNWPN3i-XC-VX7FvUb6ur6p0asb7UsPujducZdYZOXo=s114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№6 –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7"/>
              </a:rPr>
              <a:t>https://lh3.googleusercontent.com/2b5yd2o0sgxqAYEcc2URmbbyicBionbst6EEf9goZG_qn3kFfzBoXKlHipAqYkgRvB2gzQ=s170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№7 -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8"/>
              </a:rPr>
              <a:t>https://encrypted-tbn0.gstatic.com/images?q=tbn:ANd9GcTK0SM1ByWc0rZkGDQMgA2T9QE58xhpZe-TAXn1UYjCzQMHVwPazw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№8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9"/>
              </a:rPr>
              <a:t>https://encrypted-tbn0.gstatic.com/images?q=tbn:ANd9GcQ5iSq40LBcr2f9ytmHPAhDQdUfUSJ78u8xOQi42p9B1e3peqm9VMTYCTo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№9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0"/>
              </a:rPr>
              <a:t>https://lh3.googleusercontent.com/nARMjFsbtmoTme_QG9VNGE84Eue4paZKK2kltArhu08MlmUcHpr-nPzAKznoHjiFXdnUNA=s170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№10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1"/>
              </a:rPr>
              <a:t>https://lh3.googleusercontent.com/J3-ZgPF3XQ2NHjuZgB6VA2DwIh_XoIxsR3Y81a_uCQCbwqBuJpfMqWOFLzXjCiIPD1SE=s109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№11 –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2"/>
              </a:rPr>
              <a:t>https://lh3.googleusercontent.com/hl8BYI2PJV4wtCObGkUpws8B9zR_zVDcQA-eyRj0LSWj0y_WJ9qR-rPhJCdx609HAC9u=s85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№12 –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3"/>
              </a:rPr>
              <a:t>https://lh3.googleusercontent.com/AUe_Ag6Wv_1vtbO7dvJlvI1avREwjOO0skOWWwZ_OmFXz_YPNc9I9nzYunYb_pEjFiLU3Q=s127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№13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4"/>
              </a:rPr>
              <a:t>https://lh3.googleusercontent.com/TONkcjt5HdorMpiaY8Ki6ywvTOOyDdHT07B5TrNaN7TzCv_yONy4CKNamgeU30FxhyWbUw=s104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№14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5"/>
              </a:rPr>
              <a:t>https://lh3.googleusercontent.com/zas0ozNCc0E2U4qqH6QVFZvFSZIK8-hxA8hubh-BIehC5ZwP3z3-p3-THoOZtjpfLEux=s85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№15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6"/>
              </a:rPr>
              <a:t>https://lh3.googleusercontent.com/-trVsRb1LD38KM0Ll9hveSaRPzubG5dYUX4vEqzXzBOfcw60ScZTl5zUD40jt9U-h0V-=s85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№16 </a:t>
            </a:r>
            <a:r>
              <a:rPr lang="ru-RU" sz="105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105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7"/>
              </a:rPr>
              <a:t>https://lh3.googleusercontent.com/P4BeudOrFYeWtDkKopq13oFqeCLiGYO7mFieVhfp9IQrwomQMAWWRy0m0FqA1EwmJO0ghQ=s128</a:t>
            </a:r>
            <a:r>
              <a:rPr lang="ru-RU" sz="105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№17 –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8"/>
              </a:rPr>
              <a:t>https://lh3.googleusercontent.com/GOjMsCCPhplQE2g-GiV2Vauk59TCusPvfKrAYB-rZVb78FmOs7QpVP3jtsBV_1UI0MRD=s85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№18 – 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19"/>
              </a:rPr>
              <a:t>https://lh3.googleusercontent.com/peRHntXHq_PgsMmMv0PoE57wps8qfIPFskvFTCFORyZhYRu7L35BoaT5aXd3TqDvukqn_e0=s85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№19 -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0"/>
              </a:rPr>
              <a:t>https://lh3.googleusercontent.com/9d4o05tmZeGL3cLZa_TA-6XJD1DRK0PMTd6aG2oJfmYAZ-5IzNa8igwgeQy-H8lgayR-3A=s152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№20 - </a:t>
            </a:r>
            <a:r>
              <a:rPr lang="en-US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1"/>
              </a:rPr>
              <a:t>https://lh3.googleusercontent.com/po3Dk7hZ7m17BlUFUv_lObUD3XPI83x0ccw8vNagUa4HIos2Pie_Q3E0zEqaI2Wonnil=s85</a:t>
            </a:r>
            <a:r>
              <a:rPr lang="ru-RU" sz="11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1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Текст презентации  - </a:t>
            </a:r>
            <a:r>
              <a:rPr lang="en-US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2"/>
              </a:rPr>
              <a:t>https://fiz-ra-ura.jimdo.com</a:t>
            </a:r>
            <a:r>
              <a:rPr lang="ru-RU" sz="16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200" b="0" dirty="0"/>
          </a:p>
        </p:txBody>
      </p:sp>
    </p:spTree>
    <p:extLst>
      <p:ext uri="{BB962C8B-B14F-4D97-AF65-F5344CB8AC3E}">
        <p14:creationId xmlns="" xmlns:p14="http://schemas.microsoft.com/office/powerpoint/2010/main" val="142109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581128"/>
            <a:ext cx="4932040" cy="165618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ИМЕЮЩИХ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медицинских противопоказаний и состоящие в основной и подготовительных медицинских группах здоровья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eart_doctor_checking_a_hc.gif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756592" y="476672"/>
            <a:ext cx="5760640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4067944" y="273422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 урокам физической культуры допускаются учащиеся,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068307"/>
      </p:ext>
    </p:extLst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855" y="1052736"/>
            <a:ext cx="8229600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иметь на уроке спортивную форму и чистую спортивную обувь.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 форма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должна соответствовать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температуре в спортивном зале и погодным условиям (при занятиях на улице)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 descr="C:\Users\User\Desktop\Рисунок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757" y="2178621"/>
            <a:ext cx="4202707" cy="4202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Рисунок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43" y="4293299"/>
            <a:ext cx="2322513" cy="21400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121175539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626" y="443711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Рисунок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5137"/>
            <a:ext cx="3072802" cy="2524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596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476" y="44624"/>
            <a:ext cx="7973972" cy="1459969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переодеваются в специально отведенном месте –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СПОРТИВНОЙ РАЗДЕВАЛКЕ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 descr="C:\Users\Инженер\Desktop\Волейбол\00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4958" y="1484784"/>
            <a:ext cx="8496944" cy="5107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6485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784976" cy="1296144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спортивной раздевалке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вставать на скамейки, мусорить, грубо вести себя по отношению к другим учащимся</a:t>
            </a:r>
            <a:endParaRPr lang="ru-RU" sz="2400" dirty="0"/>
          </a:p>
        </p:txBody>
      </p:sp>
      <p:pic>
        <p:nvPicPr>
          <p:cNvPr id="3074" name="Picture 2" descr="C:\Users\User\Desktop\29054993-La-prohibici-n-de-signos-de-vector-para-tiendas-restaurantes-bares-un-casino-y-otras-instituciones-p-Foto-de-archiv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787135" cy="2217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01317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случае возникновения конфликтной ситуации учащиеся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должны сообщить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 этом учителю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6340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8585_тренер_larg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008" y="2094288"/>
            <a:ext cx="3740941" cy="4647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853543"/>
          </a:xfrm>
        </p:spPr>
        <p:txBody>
          <a:bodyPr>
            <a:noAutofit/>
          </a:bodyPr>
          <a:lstStyle/>
          <a:p>
            <a:pPr lvl="0"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Ценные вещи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РЕКОМЕНДУЕТСЯ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оставлять в спортивной раздевалке, их следует передать учителю физкультуры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247620">
            <a:off x="1962006" y="2358759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1073979">
            <a:off x="2376398" y="4948773"/>
            <a:ext cx="1081825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лево 11"/>
          <p:cNvSpPr/>
          <p:nvPr/>
        </p:nvSpPr>
        <p:spPr>
          <a:xfrm rot="20074752">
            <a:off x="5450267" y="3356350"/>
            <a:ext cx="978408" cy="4846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1799657">
            <a:off x="5841747" y="5314559"/>
            <a:ext cx="978408" cy="4846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99" name="Picture 3" descr="C:\Users\User\Desktop\28329-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506" y="3781907"/>
            <a:ext cx="1988026" cy="25933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icun.ru/images/icon/ke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178" y="4293096"/>
            <a:ext cx="2233504" cy="2233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://files.videoportal4.webnode.ru/200000180-e760ae8578/pric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768" y="1484784"/>
            <a:ext cx="2766728" cy="2766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img1.liveinternet.ru/images/attach/c/2/64/768/64768655_44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2151" y="1389685"/>
            <a:ext cx="2209059" cy="2422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1358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29" y="1196752"/>
            <a:ext cx="8229600" cy="1143008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Освобожденные от занятий 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присутствовать на уроке с классом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показать учителю медицинскую справку об освобождении</a:t>
            </a:r>
            <a:endParaRPr lang="ru-RU" sz="3600" dirty="0"/>
          </a:p>
        </p:txBody>
      </p:sp>
      <p:pic>
        <p:nvPicPr>
          <p:cNvPr id="5122" name="Picture 2" descr="http://img0.joyreactor.cc/pics/post/%D0%94%D0%B6%D0%B0%D0%BD%D0%B3%D0%BE-%D0%BE%D1%81%D0%B2%D0%BE%D0%B1%D0%BE%D0%B6%D0%B4%D0%B5%D0%BD%D0%BD%D1%8B%D0%B9-%D0%BF%D0%B5%D1%81%D0%BE%D1%87%D0%BD%D0%B8%D1%86%D0%B0-554424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564904"/>
            <a:ext cx="8670290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4539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7056"/>
            <a:ext cx="8229600" cy="989856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звонком на урок учащиеся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собираются на построение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спортивном зале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случаях когда занятия проводятся на улице, учащиеся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выходят из помещения без сопровождения учителя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физкультуры</a:t>
            </a:r>
          </a:p>
        </p:txBody>
      </p:sp>
      <p:pic>
        <p:nvPicPr>
          <p:cNvPr id="6146" name="Picture 2" descr="C:\Users\User\Desktop\saglik-spor-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59" y="2492896"/>
            <a:ext cx="8501213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3485841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316</Words>
  <Application>Microsoft Office PowerPoint</Application>
  <PresentationFormat>Экран (4:3)</PresentationFormat>
  <Paragraphs>52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Office Theme</vt:lpstr>
      <vt:lpstr>Custom Design</vt:lpstr>
      <vt:lpstr>Официальная</vt:lpstr>
      <vt:lpstr>Слайд 1</vt:lpstr>
      <vt:lpstr> </vt:lpstr>
      <vt:lpstr>НЕ ИМЕЮЩИХ медицинских противопоказаний и состоящие в основной и подготовительных медицинских группах здоровья </vt:lpstr>
      <vt:lpstr>  Учащиеся ОБЯЗАНЫ иметь на уроке спортивную форму и чистую спортивную обувь.    Спортивная форма должна соответствовать температуре в спортивном зале и погодным условиям (при занятиях на улице) </vt:lpstr>
      <vt:lpstr>Учащиеся переодеваются в специально отведенном месте – СПОРТИВНОЙ РАЗДЕВАЛКЕ </vt:lpstr>
      <vt:lpstr> В спортивной раздевалке ЗАПРЕЩАЕТСЯ   вставать на скамейки, мусорить, грубо вести себя по отношению к другим учащимся</vt:lpstr>
      <vt:lpstr>Ценные вещи НЕ РЕКОМЕНДУЕТСЯ оставлять в спортивной раздевалке, их следует передать учителю физкультуры</vt:lpstr>
      <vt:lpstr>Освобожденные от занятий учащиеся ДОЛЖНЫ присутствовать на уроке с классом   Они ОБЯЗАНЫ показать учителю медицинскую справку об освобождении</vt:lpstr>
      <vt:lpstr>Со звонком на урок учащиеся собираются на построение в спортивном зале   В случаях когда занятия проводятся на улице, учащиеся не выходят из помещения без сопровождения учителя физкультуры</vt:lpstr>
      <vt:lpstr>ЗАПРЕЩАЕТСЯ жевать жевательную резинку на уроках физкультуры</vt:lpstr>
      <vt:lpstr>Мобильным телефоном можно пользоваться  С РАЗРЕШЕНИЯ УЧИТЕЛЯ</vt:lpstr>
      <vt:lpstr>Учащиеся НЕ ДОЛЖНЫ мешать учителю проводить урок и другим учащимся выполнять упражнения на уроке</vt:lpstr>
      <vt:lpstr>Учащиеся ОБЯЗАНЫ вести себя корректно по отношению к другим учащимся. В случае возникновения конфликтной ситуации между учащимися немедленно обратиться к учителю</vt:lpstr>
      <vt:lpstr>На уроках учащиеся ОБЯЗАНЫ выполнять только те упражнения, которые разрешил выполнять учитель</vt:lpstr>
      <vt:lpstr>Во время самостоятельного выполнения упражнений (учебная игра, соревнования и т.п.) учащиеся ДОЛЖНЫ учитывать свой уровень физической подготовленности, состояние здоровья и место проведения занятий</vt:lpstr>
      <vt:lpstr>ЗАПРЕЩАЕТСЯ самостоятельно брать спортивный инвентарь, находящийся в спортивном зале и тренерской комнате</vt:lpstr>
      <vt:lpstr>Во время выполнения упражнений с мячами учащийся ОБЯЗАН контролировать падение мяча, чтобы избежать умышленного травмирования других учащихся</vt:lpstr>
      <vt:lpstr>ЗАПРЕЩАЕТСЯ выполнение любых упражнений на перекладине и шведских стенках без разрешения учителя</vt:lpstr>
      <vt:lpstr>При обнаружении поломок спортивного оборудования НЕМЕДЛЕННО СООБЩАТЬ об этом учителю</vt:lpstr>
      <vt:lpstr>В случае плохого самочувствия на уроке учащийся должен НЕЗАМЕДЛИТЕЛЬНО СООБЩИТЬ об этом учителю физкультуры   Он также обязан проинформировать учителя о травме или плохом самочувствии, которые проявились после урока физкультуры</vt:lpstr>
      <vt:lpstr>Слайд 21</vt:lpstr>
      <vt:lpstr>Слайд 22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FanTasT</cp:lastModifiedBy>
  <cp:revision>51</cp:revision>
  <dcterms:created xsi:type="dcterms:W3CDTF">2014-04-01T16:35:38Z</dcterms:created>
  <dcterms:modified xsi:type="dcterms:W3CDTF">2018-12-25T18:29:27Z</dcterms:modified>
</cp:coreProperties>
</file>