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4" r:id="rId9"/>
    <p:sldId id="277" r:id="rId10"/>
    <p:sldId id="265" r:id="rId11"/>
    <p:sldId id="268" r:id="rId12"/>
    <p:sldId id="269" r:id="rId13"/>
    <p:sldId id="270" r:id="rId14"/>
    <p:sldId id="271" r:id="rId15"/>
    <p:sldId id="272" r:id="rId16"/>
    <p:sldId id="274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D6EEC2-5DD4-4F29-BC33-8921308A22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0003A9-D1CF-4926-84F7-93763821A3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jpe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2592288"/>
          </a:xfrm>
          <a:effectLst/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Игра – путешествие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« Путешествие в подводное царство»</a:t>
            </a:r>
            <a:b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(старшая группа)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Воспитатель ГБДОУ №8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Новикова Олеся Валерьевна</a:t>
            </a:r>
            <a:endParaRPr lang="ru-RU" sz="2000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9"/>
            <a:ext cx="9144000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436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7243207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solidFill>
                  <a:srgbClr val="FF0000"/>
                </a:solidFill>
                <a:effectLst/>
              </a:rPr>
              <a:t>Выходим из подводной лодки.</a:t>
            </a:r>
            <a:endParaRPr lang="ru-RU" sz="2000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Вот мы и оказались на морском дне. </a:t>
            </a:r>
          </a:p>
          <a:p>
            <a:pPr>
              <a:buFontTx/>
              <a:buChar char="-"/>
            </a:pPr>
            <a:r>
              <a:rPr lang="ru-RU" b="1" dirty="0" smtClean="0"/>
              <a:t>Сможем ли мы дышать под водой?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Нет, так как у нас нет жабр.</a:t>
            </a:r>
          </a:p>
          <a:p>
            <a:pPr marL="45720" indent="0">
              <a:buNone/>
            </a:pPr>
            <a:r>
              <a:rPr lang="ru-RU" b="1" dirty="0" smtClean="0"/>
              <a:t>- Что же делать? Что же придумать? </a:t>
            </a:r>
            <a:r>
              <a:rPr lang="ru-RU" sz="1700" b="1" dirty="0" smtClean="0"/>
              <a:t>(</a:t>
            </a:r>
            <a:r>
              <a:rPr lang="ru-RU" sz="1700" b="1" dirty="0" err="1" smtClean="0"/>
              <a:t>иммитуруют</a:t>
            </a:r>
            <a:r>
              <a:rPr lang="ru-RU" sz="1700" b="1" dirty="0" smtClean="0"/>
              <a:t> надевание водолазных костюмов, аквалангов)</a:t>
            </a:r>
            <a:endParaRPr lang="ru-RU" sz="17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" y="-6984"/>
            <a:ext cx="4643738" cy="686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9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49080"/>
            <a:ext cx="9143999" cy="2708920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>
                <a:solidFill>
                  <a:schemeClr val="tx1"/>
                </a:solidFill>
                <a:effectLst/>
              </a:rPr>
              <a:t>Погуляем по морскому дну, разомнём руки и ноги. </a:t>
            </a:r>
            <a:r>
              <a:rPr lang="ru-RU" sz="1600" dirty="0">
                <a:solidFill>
                  <a:schemeClr val="tx2"/>
                </a:solidFill>
                <a:effectLst/>
              </a:rPr>
              <a:t>(дети «осматривают» дно, перешагивают через препятствия).</a:t>
            </a:r>
            <a:r>
              <a:rPr lang="ru-RU" sz="1800" dirty="0">
                <a:solidFill>
                  <a:schemeClr val="tx1"/>
                </a:solidFill>
                <a:effectLst/>
              </a:rPr>
              <a:t> Подошли к водорослям.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Какие красивые водоросли! Я что – то заметила среди них. </a:t>
            </a:r>
            <a:r>
              <a:rPr lang="ru-RU" sz="1600" dirty="0">
                <a:solidFill>
                  <a:schemeClr val="tx2"/>
                </a:solidFill>
                <a:effectLst/>
              </a:rPr>
              <a:t>(дети подошли к водорослям и рассматривают морского конька).</a:t>
            </a:r>
            <a:r>
              <a:rPr lang="ru-RU" sz="1800" dirty="0">
                <a:solidFill>
                  <a:schemeClr val="tx1"/>
                </a:solidFill>
                <a:effectLst/>
              </a:rPr>
              <a:t/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Кто это?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Это морской конёк. Он похож на конька – горбунка из сказки. - А почему мы его сразу не заметили?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Зелёный морской конёк не заметен в водорослях. 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endParaRPr lang="ru-RU" sz="1800" dirty="0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4372168"/>
            <a:ext cx="7046168" cy="1505104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chemeClr val="tx2"/>
                </a:solidFill>
                <a:effectLst/>
              </a:rPr>
              <a:t>А вот еще один конёк, но почему он желтого цвета?</a:t>
            </a:r>
            <a:br>
              <a:rPr lang="ru-RU" sz="2000" dirty="0" smtClean="0">
                <a:solidFill>
                  <a:schemeClr val="tx2"/>
                </a:solidFill>
                <a:effectLst/>
              </a:rPr>
            </a:br>
            <a:r>
              <a:rPr lang="ru-RU" sz="2000" dirty="0" smtClean="0">
                <a:solidFill>
                  <a:schemeClr val="tx2"/>
                </a:solidFill>
                <a:effectLst/>
              </a:rPr>
              <a:t>Конёк меняет окраску. А зачем?</a:t>
            </a:r>
            <a:br>
              <a:rPr lang="ru-RU" sz="2000" dirty="0" smtClean="0">
                <a:solidFill>
                  <a:schemeClr val="tx2"/>
                </a:solidFill>
                <a:effectLst/>
              </a:rPr>
            </a:br>
            <a:r>
              <a:rPr lang="ru-RU" sz="2000" dirty="0" smtClean="0">
                <a:solidFill>
                  <a:schemeClr val="tx2"/>
                </a:solidFill>
                <a:effectLst/>
              </a:rPr>
              <a:t>Это его способ защитится от хищников.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2400" dirty="0" smtClean="0">
                <a:solidFill>
                  <a:srgbClr val="FF0000"/>
                </a:solidFill>
                <a:effectLst/>
              </a:rPr>
              <a:t>Идём дальше…</a:t>
            </a:r>
            <a:endParaRPr lang="ru-RU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47" b="7491"/>
          <a:stretch/>
        </p:blipFill>
        <p:spPr bwMode="auto">
          <a:xfrm>
            <a:off x="0" y="-19202"/>
            <a:ext cx="9144000" cy="424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98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374232"/>
            <a:ext cx="8054280" cy="2153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</a:rPr>
              <a:t>Посмотрите, какой красивый цветок! Но если это растение, у него должны быть листья, стебель, вы их видите?</a:t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</a:rPr>
              <a:t>- А может это рыбка?</a:t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</a:rPr>
              <a:t>Это морское растение, но хищное. Сидит она на листе, словно спит. Но как только приблизится к ней шустрый малёк, актиния поднимает свои щупальца – лепестки и «цап», прощай, рыбка!</a:t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endParaRPr lang="ru-RU" sz="1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42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8424936" cy="338437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Дети сидят тихо, спокойно, садятся на колени, руки опущены, но когда «плывёт» рыбка, встают на колени и делают хватательные движения руками.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effectLst/>
              </a:rPr>
              <a:t>Игра «Мы актинии»</a:t>
            </a:r>
            <a:br>
              <a:rPr lang="ru-RU" sz="3600" dirty="0" smtClean="0">
                <a:effectLst/>
              </a:rPr>
            </a:br>
            <a:endParaRPr lang="ru-RU" sz="3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92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72168"/>
            <a:ext cx="8352927" cy="2009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smtClean="0">
                <a:solidFill>
                  <a:schemeClr val="tx1"/>
                </a:solidFill>
                <a:effectLst/>
              </a:rPr>
              <a:t>Актиния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может научить нас дружить. Так как сама умеет это делать. У неё есть друг – рыбка – клоун. Этих рыб актиния не трогает, а наоборот – защищает: разрешает прятаться у себя под щупальцами, а рыбка – клоун ей тоже помогает: щупальца от остатков пищи очищает, косточки уносит подальше, чтобы около подруги чисто было, добычу к ней подманивает.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36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5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36903" cy="597666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effectLst/>
              </a:rPr>
              <a:t>Ребята, а вы умеете дружить?</a:t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</a:rPr>
              <a:t>Игра «Мы актинии» (с усложнениями)</a:t>
            </a:r>
            <a:br>
              <a:rPr lang="ru-RU" sz="2400" dirty="0" smtClean="0">
                <a:solidFill>
                  <a:schemeClr val="tx1"/>
                </a:solidFill>
                <a:effectLst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tx1"/>
                </a:solidFill>
                <a:effectLst/>
              </a:rPr>
            </a:br>
            <a:r>
              <a:rPr lang="ru-RU" sz="1800" dirty="0" smtClean="0">
                <a:effectLst/>
              </a:rPr>
              <a:t>1 команда детей – «рыбка» (хватают)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2 команда – «клоун» (не реагируют)</a:t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2400" dirty="0" smtClean="0">
                <a:solidFill>
                  <a:srgbClr val="C00000"/>
                </a:solidFill>
                <a:effectLst/>
              </a:rPr>
              <a:t>Пора нам домой! До свидания, жители морского дна, возвращаемся к подводной лодке.</a:t>
            </a:r>
            <a:r>
              <a:rPr lang="ru-RU" sz="2400" dirty="0">
                <a:solidFill>
                  <a:srgbClr val="C00000"/>
                </a:solidFill>
                <a:effectLst/>
              </a:rPr>
              <a:t/>
            </a:r>
            <a:br>
              <a:rPr lang="ru-RU" sz="2400" dirty="0">
                <a:solidFill>
                  <a:srgbClr val="C00000"/>
                </a:solidFill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endParaRPr lang="ru-RU" sz="1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303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941168"/>
            <a:ext cx="9144000" cy="1916832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effectLst/>
              </a:rPr>
              <a:t>Смотрите, я вижу </a:t>
            </a:r>
            <a:r>
              <a:rPr lang="ru-RU" sz="1800" dirty="0">
                <a:solidFill>
                  <a:schemeClr val="tx1"/>
                </a:solidFill>
                <a:effectLst/>
              </a:rPr>
              <a:t>еще медузу.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У медуз полупрозрачное тело в форме зонтика. Они похожи на студень. Медузы бывают разных размеров и очень маленькие, и очень большие. Они могут светиться в темноте, как фонарики. Зонтик и щупальца горят жёлто-оранжевым светом. Если на поверхность поднимается много медуз, кажется, что море пылает красным огнём.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endParaRPr lang="ru-RU" sz="1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50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6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76672"/>
            <a:ext cx="7766248" cy="50384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effectLst/>
              </a:rPr>
              <a:t>Может начаться шторм, нам лучше поторопиться…</a:t>
            </a:r>
            <a:br>
              <a:rPr lang="ru-RU" sz="2000" dirty="0" smtClean="0">
                <a:effectLst/>
              </a:rPr>
            </a:br>
            <a:r>
              <a:rPr lang="ru-RU" sz="2000" dirty="0" smtClean="0">
                <a:effectLst/>
              </a:rPr>
              <a:t>(дети из положения сидя, имитируют поднятие лодки, медленно встают и идут рассказывать своим друзьям о своих </a:t>
            </a:r>
            <a:r>
              <a:rPr lang="ru-RU" sz="2000" dirty="0">
                <a:effectLst/>
              </a:rPr>
              <a:t>новых знакомых).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 Садимся в лодку, снимаем костюмы, считаем </a:t>
            </a:r>
            <a:r>
              <a:rPr lang="ru-RU" sz="2000">
                <a:effectLst/>
              </a:rPr>
              <a:t>обратно </a:t>
            </a:r>
            <a:r>
              <a:rPr lang="ru-RU" sz="2000" smtClean="0">
                <a:effectLst/>
              </a:rPr>
              <a:t/>
            </a:r>
            <a:br>
              <a:rPr lang="ru-RU" sz="2000" smtClean="0">
                <a:effectLst/>
              </a:rPr>
            </a:br>
            <a:r>
              <a:rPr lang="ru-RU" sz="2000" smtClean="0">
                <a:effectLst/>
              </a:rPr>
              <a:t>10,9 </a:t>
            </a:r>
            <a:r>
              <a:rPr lang="ru-RU" sz="2000" dirty="0">
                <a:effectLst/>
              </a:rPr>
              <a:t>…. Выплываем на поверхность</a:t>
            </a:r>
            <a:r>
              <a:rPr lang="ru-RU" sz="2000" dirty="0" smtClean="0">
                <a:effectLst/>
              </a:rPr>
              <a:t>.</a:t>
            </a:r>
            <a:br>
              <a:rPr lang="ru-RU" sz="2000" dirty="0" smtClean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- Мы сегодня с вами очень много узнали. </a:t>
            </a:r>
            <a:r>
              <a:rPr lang="ru-RU" sz="2000" dirty="0" smtClean="0">
                <a:effectLst/>
              </a:rPr>
              <a:t> Что вам понравилось </a:t>
            </a:r>
            <a:r>
              <a:rPr lang="ru-RU" sz="2000" dirty="0">
                <a:effectLst/>
              </a:rPr>
              <a:t>больше всего? </a:t>
            </a:r>
            <a:r>
              <a:rPr lang="ru-RU" sz="2000" dirty="0" smtClean="0">
                <a:effectLst/>
              </a:rPr>
              <a:t>Что нового узнали?</a:t>
            </a:r>
            <a:br>
              <a:rPr lang="ru-RU" sz="2000" dirty="0" smtClean="0">
                <a:effectLst/>
              </a:rPr>
            </a:br>
            <a:r>
              <a:rPr lang="ru-RU" sz="2000" dirty="0" smtClean="0">
                <a:effectLst/>
              </a:rPr>
              <a:t> </a:t>
            </a:r>
            <a:r>
              <a:rPr lang="ru-RU" sz="2000" dirty="0">
                <a:effectLst/>
              </a:rPr>
              <a:t>Мне очень понравилось наше путешествие. И вы были бесстрашными путешественниками, очень умными, любознательными и узнали очень много нового. </a:t>
            </a: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2000" dirty="0" smtClean="0">
                <a:effectLst/>
              </a:rPr>
              <a:t>Молодцы</a:t>
            </a:r>
            <a:r>
              <a:rPr lang="ru-RU" sz="2000" dirty="0">
                <a:effectLst/>
              </a:rPr>
              <a:t>!</a:t>
            </a:r>
            <a:br>
              <a:rPr lang="ru-RU" sz="2000" dirty="0">
                <a:effectLst/>
              </a:rPr>
            </a:b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290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sz="2000" dirty="0" smtClean="0"/>
              <a:t>Занимаем места и готовимся к погружению!!!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92346"/>
            <a:ext cx="3346450" cy="3354021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pPr marL="45720" lvl="0" indent="0">
              <a:buNone/>
            </a:pPr>
            <a:r>
              <a:rPr lang="ru-RU" dirty="0" smtClean="0"/>
              <a:t>Внимание, внимание, уважаемые жители Ленинградской области и её гости – мы приглашаем вас в увлекательное путешествие, причем не простое, а подводное. На чём будем опускаться на морское дно?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0492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332656"/>
            <a:ext cx="7560840" cy="540060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Arial"/>
              </a:rPr>
              <a:t>                           </a:t>
            </a:r>
            <a:br>
              <a:rPr lang="ru-RU" sz="240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Вот какое море </a:t>
            </a:r>
            <a:r>
              <a:rPr lang="ru-RU" sz="2400" b="0" dirty="0" smtClean="0">
                <a:solidFill>
                  <a:srgbClr val="000000"/>
                </a:solidFill>
                <a:effectLst/>
                <a:latin typeface="Arial"/>
              </a:rPr>
              <a:t>– (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Arial"/>
              </a:rPr>
              <a:t>показывают руками разводя в стороны)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Без конца и края.</a:t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На песчаный берег   (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Arial"/>
              </a:rPr>
              <a:t>изображают волну)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Волны набегают.</a:t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Перестанет ветер     (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Arial"/>
              </a:rPr>
              <a:t>сначала частые и быстрые  покачивания руками, затем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 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Arial"/>
              </a:rPr>
              <a:t>редкие и медленные)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На море сердиться.</a:t>
            </a:r>
            <a:br>
              <a:rPr lang="ru-RU" sz="2400" b="0" dirty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2400" b="0" dirty="0" smtClean="0">
                <a:solidFill>
                  <a:srgbClr val="000000"/>
                </a:solidFill>
                <a:effectLst/>
                <a:latin typeface="Arial"/>
              </a:rPr>
              <a:t>И в подводной лодке нам всем очутиться. </a:t>
            </a:r>
            <a:r>
              <a:rPr lang="ru-RU" sz="2400" b="0" dirty="0">
                <a:solidFill>
                  <a:srgbClr val="000000"/>
                </a:solidFill>
                <a:effectLst/>
                <a:latin typeface="Arial"/>
              </a:rPr>
              <a:t>  </a:t>
            </a:r>
            <a:r>
              <a:rPr lang="ru-RU" b="0" dirty="0">
                <a:solidFill>
                  <a:srgbClr val="000000"/>
                </a:solidFill>
                <a:effectLst/>
                <a:latin typeface="Arial"/>
              </a:rPr>
              <a:t>              </a:t>
            </a:r>
            <a:br>
              <a:rPr lang="ru-RU" b="0" dirty="0">
                <a:solidFill>
                  <a:srgbClr val="000000"/>
                </a:solidFill>
                <a:effectLst/>
                <a:latin typeface="Arial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79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08" y="836712"/>
            <a:ext cx="3832412" cy="2016224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>Уважаемые пассажиры, мы погрузились с вами в Карибское море.</a:t>
            </a:r>
            <a: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0070C0"/>
                </a:solidFill>
                <a:latin typeface="Calibri"/>
                <a:ea typeface="+mn-ea"/>
                <a:cs typeface="+mn-cs"/>
              </a:rPr>
              <a:t>Оглянитесь </a:t>
            </a:r>
            <a:r>
              <a:rPr lang="ru-RU" sz="1800" dirty="0">
                <a:solidFill>
                  <a:srgbClr val="0070C0"/>
                </a:solidFill>
                <a:latin typeface="Calibri"/>
                <a:ea typeface="+mn-ea"/>
                <a:cs typeface="+mn-cs"/>
              </a:rPr>
              <a:t>по сторонам,  </a:t>
            </a:r>
            <a:r>
              <a:rPr lang="ru-RU" sz="1800" dirty="0" smtClean="0">
                <a:solidFill>
                  <a:srgbClr val="0070C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Calibri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0070C0"/>
                </a:solidFill>
                <a:latin typeface="Calibri"/>
                <a:ea typeface="+mn-ea"/>
                <a:cs typeface="+mn-cs"/>
              </a:rPr>
              <a:t>полюбуйтесь</a:t>
            </a:r>
            <a:r>
              <a:rPr lang="ru-RU" sz="1800" dirty="0">
                <a:solidFill>
                  <a:srgbClr val="0070C0"/>
                </a:solidFill>
                <a:latin typeface="Calibri"/>
                <a:ea typeface="+mn-ea"/>
                <a:cs typeface="+mn-cs"/>
              </a:rPr>
              <a:t>…</a:t>
            </a:r>
            <a:br>
              <a:rPr lang="ru-RU" sz="1800" dirty="0">
                <a:solidFill>
                  <a:srgbClr val="0070C0"/>
                </a:solidFill>
                <a:latin typeface="Calibri"/>
                <a:ea typeface="+mn-ea"/>
                <a:cs typeface="+mn-cs"/>
              </a:rPr>
            </a:br>
            <a: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A5644E"/>
                </a:solidFill>
                <a:latin typeface="Calibri"/>
                <a:ea typeface="+mn-ea"/>
                <a:cs typeface="+mn-cs"/>
              </a:rPr>
            </a:br>
            <a:endParaRPr lang="ru-RU" sz="1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1" y="3284984"/>
            <a:ext cx="3528392" cy="324036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Кто узнал это морское млекопитающее,  мимо которого мы сейчас проплываем?..</a:t>
            </a:r>
          </a:p>
          <a:p>
            <a:pPr algn="ctr"/>
            <a:r>
              <a:rPr lang="ru-RU" sz="8800" b="1" dirty="0" smtClean="0">
                <a:solidFill>
                  <a:schemeClr val="accent6"/>
                </a:solidFill>
              </a:rPr>
              <a:t>?</a:t>
            </a:r>
          </a:p>
          <a:p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55081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759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44"/>
            <a:ext cx="9144000" cy="6846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88640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ea typeface="+mj-ea"/>
                <a:cs typeface="+mj-cs"/>
              </a:rPr>
              <a:t>Кит </a:t>
            </a:r>
            <a:r>
              <a:rPr lang="ru-RU" sz="1600" b="1" dirty="0">
                <a:solidFill>
                  <a:srgbClr val="0070C0"/>
                </a:solidFill>
                <a:ea typeface="+mj-ea"/>
                <a:cs typeface="+mj-cs"/>
              </a:rPr>
              <a:t>– это </a:t>
            </a:r>
            <a:r>
              <a:rPr lang="ru-RU" sz="1600" b="1" dirty="0" smtClean="0">
                <a:solidFill>
                  <a:srgbClr val="0070C0"/>
                </a:solidFill>
                <a:ea typeface="+mj-ea"/>
                <a:cs typeface="+mj-cs"/>
              </a:rPr>
              <a:t>огромное морское </a:t>
            </a:r>
            <a:r>
              <a:rPr lang="ru-RU" sz="1600" b="1" dirty="0">
                <a:solidFill>
                  <a:srgbClr val="0070C0"/>
                </a:solidFill>
                <a:ea typeface="+mj-ea"/>
                <a:cs typeface="+mj-cs"/>
              </a:rPr>
              <a:t>млекопитающее животное, кормит детей молоком, дышит лёгкими, а хвост и плавники – это его приспособление к жизни и воде</a:t>
            </a:r>
            <a:r>
              <a:rPr lang="ru-RU" sz="1600" b="1" dirty="0" smtClean="0">
                <a:solidFill>
                  <a:srgbClr val="0070C0"/>
                </a:solidFill>
                <a:ea typeface="+mj-ea"/>
                <a:cs typeface="+mj-cs"/>
              </a:rPr>
              <a:t>. Они не пьют морскую воду, вместо этого они извлекают воду из пищи. В древности люди смотрели на кита и думали, что он может проглотить целый корабль. На самом деле, он питается мелкой рыбой и креветками. И глотка его по размеру с блюдце.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8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льфин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2165350"/>
            <a:ext cx="609600" cy="6096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933056"/>
            <a:ext cx="37444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За бортом снова мелькнуло животное… 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</a:b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- Вы узнали кто это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?</a:t>
            </a:r>
          </a:p>
          <a:p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Дельфины – одни из самых загадочных животных. Они умные и сообразительные. Дышат легкими, а не жабрами. Слух дельфинов уникален. Издают около 10 различных звуков.</a:t>
            </a: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/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 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6165304"/>
            <a:ext cx="43559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Давайте представим, что мы с вами киты и дельфины…</a:t>
            </a:r>
            <a:br>
              <a:rPr lang="ru-RU" sz="1600" b="1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дельфи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8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92696"/>
            <a:ext cx="5966666" cy="3922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effectLst/>
              </a:rPr>
              <a:t>Игра «Мы дельфины и киты»</a:t>
            </a:r>
            <a:endParaRPr lang="ru-RU" sz="2800" dirty="0">
              <a:ln>
                <a:solidFill>
                  <a:sysClr val="windowText" lastClr="000000"/>
                </a:solidFill>
              </a:ln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556792"/>
            <a:ext cx="8136904" cy="4896544"/>
          </a:xfrm>
        </p:spPr>
        <p:txBody>
          <a:bodyPr>
            <a:no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Дети поднимают руки вверх, замыкают кисти рук в «замок», делают наклоны в стороны, вперёд, назад «плавают». Но когда закончится воздух, «всплывают». Не размыкая «замка» опускают руки вниз и делают дыхательное упражнение: вдох – через нос, выдох – через рот, набирают воздух и опять ныряют.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1321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009160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 smtClean="0">
                <a:solidFill>
                  <a:schemeClr val="tx1"/>
                </a:solidFill>
                <a:effectLst/>
              </a:rPr>
              <a:t>Полный вперёд!</a:t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/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effectLst/>
              </a:rPr>
            </a:br>
            <a:endParaRPr lang="ru-RU" sz="1800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300192" y="0"/>
            <a:ext cx="2952328" cy="4206240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b="1" dirty="0" smtClean="0"/>
              <a:t>Что </a:t>
            </a:r>
            <a:r>
              <a:rPr lang="ru-RU" b="1" dirty="0"/>
              <a:t>за рыбина морская? </a:t>
            </a:r>
          </a:p>
          <a:p>
            <a:pPr marL="45720" indent="0">
              <a:buNone/>
            </a:pPr>
            <a:r>
              <a:rPr lang="ru-RU" b="1" dirty="0"/>
              <a:t>Быстро волны рассекая, </a:t>
            </a:r>
          </a:p>
          <a:p>
            <a:pPr marL="45720" indent="0">
              <a:buNone/>
            </a:pPr>
            <a:r>
              <a:rPr lang="ru-RU" b="1" dirty="0"/>
              <a:t>Ворвалась в косяк кальмаров </a:t>
            </a:r>
          </a:p>
          <a:p>
            <a:pPr marL="45720" indent="0">
              <a:buNone/>
            </a:pPr>
            <a:r>
              <a:rPr lang="ru-RU" b="1" dirty="0"/>
              <a:t>И наносит им удары. </a:t>
            </a:r>
          </a:p>
          <a:p>
            <a:pPr marL="45720" indent="0">
              <a:buNone/>
            </a:pPr>
            <a:r>
              <a:rPr lang="ru-RU" b="1" dirty="0"/>
              <a:t>На носу метровый меч, </a:t>
            </a:r>
          </a:p>
          <a:p>
            <a:pPr marL="45720" indent="0">
              <a:buNone/>
            </a:pPr>
            <a:r>
              <a:rPr lang="ru-RU" b="1" dirty="0"/>
              <a:t>Чтоб добычу быстро сечь. </a:t>
            </a:r>
          </a:p>
          <a:p>
            <a:pPr marL="45720" indent="0">
              <a:buNone/>
            </a:pPr>
            <a:r>
              <a:rPr lang="ru-RU" b="1" dirty="0"/>
              <a:t>Разозлится не на шутку, </a:t>
            </a:r>
          </a:p>
          <a:p>
            <a:pPr marL="45720" indent="0">
              <a:buNone/>
            </a:pPr>
            <a:r>
              <a:rPr lang="ru-RU" b="1" dirty="0"/>
              <a:t>Так мечом пробьёт и шлюпку. </a:t>
            </a:r>
          </a:p>
          <a:p>
            <a:pPr marL="45720" indent="0">
              <a:buNone/>
            </a:pPr>
            <a:r>
              <a:rPr lang="ru-RU" b="1" dirty="0"/>
              <a:t>Ты ей лучше не перечь, </a:t>
            </a:r>
          </a:p>
          <a:p>
            <a:pPr marL="45720" indent="0">
              <a:buNone/>
            </a:pPr>
            <a:r>
              <a:rPr lang="ru-RU" b="1" dirty="0"/>
              <a:t>Так как это рыба – …</a:t>
            </a:r>
          </a:p>
          <a:p>
            <a:pPr marL="45720" indent="0">
              <a:buNone/>
            </a:pPr>
            <a:r>
              <a:rPr lang="ru-RU" b="1" dirty="0"/>
              <a:t> </a:t>
            </a:r>
          </a:p>
          <a:p>
            <a:pPr marL="45720" indent="0">
              <a:buNone/>
            </a:pPr>
            <a:r>
              <a:rPr lang="ru-RU" b="1" dirty="0"/>
              <a:t>	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00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1" y="-29838"/>
            <a:ext cx="6377011" cy="425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99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451705"/>
              </p:ext>
            </p:extLst>
          </p:nvPr>
        </p:nvGraphicFramePr>
        <p:xfrm>
          <a:off x="539552" y="1844824"/>
          <a:ext cx="7920881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47"/>
                <a:gridCol w="2336147"/>
                <a:gridCol w="324858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Кто 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Рыба - меч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Какая?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Большая, быстроходная,</a:t>
                      </a:r>
                      <a:r>
                        <a:rPr lang="ru-RU" sz="1600" baseline="0" dirty="0" smtClean="0"/>
                        <a:t> длинная, мокрая, красивая, хищная.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Что делает?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Охотится, плавает, ест рыбу,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Самое удивительное – это…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 другими словами можно назвать рыбу – меч?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Иголка,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572890"/>
            <a:ext cx="8748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 узнали уникальных </a:t>
            </a:r>
            <a:r>
              <a:rPr lang="ru-RU" dirty="0" smtClean="0"/>
              <a:t>морских обитателей Карибского моря?.. </a:t>
            </a:r>
            <a:endParaRPr lang="ru-RU" dirty="0"/>
          </a:p>
          <a:p>
            <a:r>
              <a:rPr lang="ru-RU" dirty="0"/>
              <a:t>Давайте передадим радиограмму на сушу – расскажем об </a:t>
            </a:r>
            <a:r>
              <a:rPr lang="ru-RU" dirty="0" smtClean="0"/>
              <a:t>удивительной рыбе, котору</a:t>
            </a:r>
            <a:r>
              <a:rPr lang="ru-RU" dirty="0"/>
              <a:t>ю</a:t>
            </a:r>
            <a:r>
              <a:rPr lang="ru-RU" dirty="0" smtClean="0"/>
              <a:t> </a:t>
            </a:r>
            <a:r>
              <a:rPr lang="ru-RU" dirty="0"/>
              <a:t>мы встретили.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620" y="1827695"/>
            <a:ext cx="1025256" cy="33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14" descr="http://zezete2.z.e.pic.centerblog.net/f06810b9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10" y="2492896"/>
            <a:ext cx="6000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6" descr="http://megabook.ru/stream/mediapreview?Key=%D0%A1%D0%BD%D0%B5%D0%B6%D0%BD%D0%BE%D0%B3%D0%BE%D1%80%D1%81%D0%BA%20(%D0%B3%D0%B5%D1%80%D0%B1)&amp;Width=654&amp;Height=654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35" y="3290639"/>
            <a:ext cx="5048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8" descr="http://doc4web.ru/uploads/files/15/14853/hello_html_m7fee133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773" y="4055740"/>
            <a:ext cx="54292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3" descr="http://scandoir.com/wp-content/uploads/2015/01/blue-question-mark-clipart-4T9EzE7bc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765" t="-13521" r="-37689" b="-13239"/>
          <a:stretch>
            <a:fillRect/>
          </a:stretch>
        </p:blipFill>
        <p:spPr bwMode="auto">
          <a:xfrm>
            <a:off x="6510773" y="508062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4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423</TotalTime>
  <Words>545</Words>
  <Application>Microsoft Office PowerPoint</Application>
  <PresentationFormat>Экран (4:3)</PresentationFormat>
  <Paragraphs>54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Игра – путешествие « Путешествие в подводное царство» (старшая группа) Воспитатель ГБДОУ №8 Новикова Олеся Валерьевна</vt:lpstr>
      <vt:lpstr>Занимаем места и готовимся к погружению!!!</vt:lpstr>
      <vt:lpstr>                             Вот какое море – ( показывают руками разводя в стороны) Без конца и края. На песчаный берег   (изображают волну) Волны набегают. Перестанет ветер     (сначала частые и быстрые  покачивания руками, затем  редкие и медленные) На море сердиться. И в подводной лодке нам всем очутиться.                  </vt:lpstr>
      <vt:lpstr>    Уважаемые пассажиры, мы погрузились с вами в Карибское море.  Оглянитесь по сторонам,   полюбуйтесь…  </vt:lpstr>
      <vt:lpstr>Презентация PowerPoint</vt:lpstr>
      <vt:lpstr>Презентация PowerPoint</vt:lpstr>
      <vt:lpstr>Игра «Мы дельфины и киты»</vt:lpstr>
      <vt:lpstr>Полный вперёд!   </vt:lpstr>
      <vt:lpstr>Презентация PowerPoint</vt:lpstr>
      <vt:lpstr>   Выходим из подводной лодки.</vt:lpstr>
      <vt:lpstr>Погуляем по морскому дну, разомнём руки и ноги. (дети «осматривают» дно, перешагивают через препятствия). Подошли к водорослям. Какие красивые водоросли! Я что – то заметила среди них. (дети подошли к водорослям и рассматривают морского конька). Кто это? Это морской конёк. Он похож на конька – горбунка из сказки. - А почему мы его сразу не заметили? Зелёный морской конёк не заметен в водорослях.  </vt:lpstr>
      <vt:lpstr>А вот еще один конёк, но почему он желтого цвета? Конёк меняет окраску. А зачем? Это его способ защитится от хищников.  Идём дальше…</vt:lpstr>
      <vt:lpstr> Посмотрите, какой красивый цветок! Но если это растение, у него должны быть листья, стебель, вы их видите? - А может это рыбка? Это морское растение, но хищное. Сидит она на листе, словно спит. Но как только приблизится к ней шустрый малёк, актиния поднимает свои щупальца – лепестки и «цап», прощай, рыбка! </vt:lpstr>
      <vt:lpstr>Игра «Мы актинии» </vt:lpstr>
      <vt:lpstr>Актиния может научить нас дружить. Так как сама умеет это делать. У неё есть друг – рыбка – клоун. Этих рыб актиния не трогает, а наоборот – защищает: разрешает прятаться у себя под щупальцами, а рыбка – клоун ей тоже помогает: щупальца от остатков пищи очищает, косточки уносит подальше, чтобы около подруги чисто было, добычу к ней подманивает.</vt:lpstr>
      <vt:lpstr>Ребята, а вы умеете дружить?  Игра «Мы актинии» (с усложнениями)  1 команда детей – «рыбка» (хватают) 2 команда – «клоун» (не реагируют)       Пора нам домой! До свидания, жители морского дна, возвращаемся к подводной лодке.  </vt:lpstr>
      <vt:lpstr>Смотрите, я вижу еще медузу. У медуз полупрозрачное тело в форме зонтика. Они похожи на студень. Медузы бывают разных размеров и очень маленькие, и очень большие. Они могут светиться в темноте, как фонарики. Зонтик и щупальца горят жёлто-оранжевым светом. Если на поверхность поднимается много медуз, кажется, что море пылает красным огнём. </vt:lpstr>
      <vt:lpstr>Может начаться шторм, нам лучше поторопиться… (дети из положения сидя, имитируют поднятие лодки, медленно встают и идут рассказывать своим друзьям о своих новых знакомых).  Садимся в лодку, снимаем костюмы, считаем обратно  10,9 …. Выплываем на поверхность.   - Мы сегодня с вами очень много узнали.  Что вам понравилось больше всего? Что нового узнали?  Мне очень понравилось наше путешествие. И вы были бесстрашными путешественниками, очень умными, любознательными и узнали очень много нового.  Молодцы!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путешествие « Путешествие на подводной лодке»</dc:title>
  <dc:creator>леся</dc:creator>
  <cp:lastModifiedBy>леся</cp:lastModifiedBy>
  <cp:revision>38</cp:revision>
  <dcterms:created xsi:type="dcterms:W3CDTF">2018-03-19T07:28:18Z</dcterms:created>
  <dcterms:modified xsi:type="dcterms:W3CDTF">2018-12-11T11:20:49Z</dcterms:modified>
</cp:coreProperties>
</file>