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85" r:id="rId1"/>
  </p:sldMasterIdLst>
  <p:notesMasterIdLst>
    <p:notesMasterId r:id="rId53"/>
  </p:notesMasterIdLst>
  <p:sldIdLst>
    <p:sldId id="256" r:id="rId2"/>
    <p:sldId id="260" r:id="rId3"/>
    <p:sldId id="275" r:id="rId4"/>
    <p:sldId id="276" r:id="rId5"/>
    <p:sldId id="277" r:id="rId6"/>
    <p:sldId id="293" r:id="rId7"/>
    <p:sldId id="295" r:id="rId8"/>
    <p:sldId id="297" r:id="rId9"/>
    <p:sldId id="278" r:id="rId10"/>
    <p:sldId id="307" r:id="rId11"/>
    <p:sldId id="279" r:id="rId12"/>
    <p:sldId id="328" r:id="rId13"/>
    <p:sldId id="330" r:id="rId14"/>
    <p:sldId id="314" r:id="rId15"/>
    <p:sldId id="315" r:id="rId16"/>
    <p:sldId id="288" r:id="rId17"/>
    <p:sldId id="311" r:id="rId18"/>
    <p:sldId id="313" r:id="rId19"/>
    <p:sldId id="291" r:id="rId20"/>
    <p:sldId id="287" r:id="rId21"/>
    <p:sldId id="320" r:id="rId22"/>
    <p:sldId id="274" r:id="rId23"/>
    <p:sldId id="261" r:id="rId24"/>
    <p:sldId id="262" r:id="rId25"/>
    <p:sldId id="263" r:id="rId26"/>
    <p:sldId id="264" r:id="rId27"/>
    <p:sldId id="333" r:id="rId28"/>
    <p:sldId id="265" r:id="rId29"/>
    <p:sldId id="334" r:id="rId30"/>
    <p:sldId id="266" r:id="rId31"/>
    <p:sldId id="335" r:id="rId32"/>
    <p:sldId id="323" r:id="rId33"/>
    <p:sldId id="332" r:id="rId34"/>
    <p:sldId id="267" r:id="rId35"/>
    <p:sldId id="336" r:id="rId36"/>
    <p:sldId id="268" r:id="rId37"/>
    <p:sldId id="281" r:id="rId38"/>
    <p:sldId id="345" r:id="rId39"/>
    <p:sldId id="269" r:id="rId40"/>
    <p:sldId id="342" r:id="rId41"/>
    <p:sldId id="349" r:id="rId42"/>
    <p:sldId id="270" r:id="rId43"/>
    <p:sldId id="271" r:id="rId44"/>
    <p:sldId id="272" r:id="rId45"/>
    <p:sldId id="338" r:id="rId46"/>
    <p:sldId id="341" r:id="rId47"/>
    <p:sldId id="340" r:id="rId48"/>
    <p:sldId id="347" r:id="rId49"/>
    <p:sldId id="346" r:id="rId50"/>
    <p:sldId id="324" r:id="rId51"/>
    <p:sldId id="350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990000"/>
    <a:srgbClr val="CC3300"/>
    <a:srgbClr val="BC370E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93BD8-8215-4D27-B9E2-F3F26301052F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72301-A498-41C5-8BC9-9B15E0A20F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299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72301-A498-41C5-8BC9-9B15E0A20FA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72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72301-A498-41C5-8BC9-9B15E0A20F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409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B9BF57-4E44-4D73-8345-50929D1ABBB6}" type="slidenum">
              <a:rPr lang="ru-RU" sz="1200">
                <a:solidFill>
                  <a:prstClr val="black"/>
                </a:solidFill>
              </a:rPr>
              <a:pPr eaLnBrk="1" hangingPunct="1"/>
              <a:t>18</a:t>
            </a:fld>
            <a:endParaRPr lang="ru-RU" sz="1200">
              <a:solidFill>
                <a:prstClr val="black"/>
              </a:solidFill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06497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72301-A498-41C5-8BC9-9B15E0A20FA2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56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99FC0-E069-488C-8C64-B0DABBBFCE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11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37961F-870C-484D-AA5E-0A47A98133C7}" type="datetimeFigureOut">
              <a:rPr lang="ru-RU" smtClean="0"/>
              <a:t>05.10.2018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2E992-5D65-454E-A8F0-F1578C71EE9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6" r:id="rId1"/>
    <p:sldLayoutId id="2147484387" r:id="rId2"/>
    <p:sldLayoutId id="2147484388" r:id="rId3"/>
    <p:sldLayoutId id="2147484389" r:id="rId4"/>
    <p:sldLayoutId id="2147484390" r:id="rId5"/>
    <p:sldLayoutId id="2147484391" r:id="rId6"/>
    <p:sldLayoutId id="2147484392" r:id="rId7"/>
    <p:sldLayoutId id="2147484393" r:id="rId8"/>
    <p:sldLayoutId id="2147484394" r:id="rId9"/>
    <p:sldLayoutId id="2147484395" r:id="rId10"/>
    <p:sldLayoutId id="2147484396" r:id="rId11"/>
    <p:sldLayoutId id="214748441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2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wmf"/><Relationship Id="rId11" Type="http://schemas.openxmlformats.org/officeDocument/2006/relationships/image" Target="../media/image26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3.wmf"/><Relationship Id="rId9" Type="http://schemas.openxmlformats.org/officeDocument/2006/relationships/image" Target="../media/image2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microsoft.com/office/2007/relationships/hdphoto" Target="../media/hdphoto8.wdp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microsoft.com/office/2007/relationships/hdphoto" Target="../media/hdphoto7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smoking18.ru/kuryashhie-deti/kuryashhie-deti-3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221744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+mn-lt"/>
              </a:rPr>
              <a:t>Социальный проект </a:t>
            </a:r>
            <a:br>
              <a:rPr lang="ru-RU" b="1" dirty="0" smtClean="0">
                <a:solidFill>
                  <a:srgbClr val="008000"/>
                </a:solidFill>
                <a:latin typeface="+mn-lt"/>
              </a:rPr>
            </a:br>
            <a:r>
              <a:rPr lang="ru-RU" b="1" dirty="0" smtClean="0">
                <a:solidFill>
                  <a:srgbClr val="008000"/>
                </a:solidFill>
                <a:latin typeface="+mn-lt"/>
              </a:rPr>
              <a:t>«Новое поколение выбирает здоровый образ жизни»</a:t>
            </a:r>
            <a:endParaRPr lang="ru-RU" b="1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51520" y="1988840"/>
            <a:ext cx="4104456" cy="3096344"/>
          </a:xfrm>
          <a:ln w="28575"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17" name="Объект 16"/>
          <p:cNvSpPr>
            <a:spLocks noGrp="1"/>
          </p:cNvSpPr>
          <p:nvPr>
            <p:ph sz="quarter" idx="2"/>
          </p:nvPr>
        </p:nvSpPr>
        <p:spPr>
          <a:xfrm>
            <a:off x="4648200" y="2132856"/>
            <a:ext cx="4059936" cy="3528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Исполнители проекта: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err="1" smtClean="0">
                <a:solidFill>
                  <a:srgbClr val="990000"/>
                </a:solidFill>
              </a:rPr>
              <a:t>Кемпель</a:t>
            </a:r>
            <a:r>
              <a:rPr lang="ru-RU" sz="2000" b="1" dirty="0" smtClean="0">
                <a:solidFill>
                  <a:srgbClr val="990000"/>
                </a:solidFill>
              </a:rPr>
              <a:t> Максим</a:t>
            </a:r>
            <a:r>
              <a:rPr lang="ru-RU" sz="2000" b="1" dirty="0" smtClean="0">
                <a:solidFill>
                  <a:srgbClr val="990000"/>
                </a:solidFill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00"/>
                </a:solidFill>
              </a:rPr>
              <a:t>Шибанов Артём,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00"/>
                </a:solidFill>
              </a:rPr>
              <a:t>Мезенцев Данил,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err="1" smtClean="0">
                <a:solidFill>
                  <a:srgbClr val="990000"/>
                </a:solidFill>
              </a:rPr>
              <a:t>Амочкин</a:t>
            </a:r>
            <a:r>
              <a:rPr lang="ru-RU" sz="2000" b="1" smtClean="0">
                <a:solidFill>
                  <a:srgbClr val="990000"/>
                </a:solidFill>
              </a:rPr>
              <a:t> Андрей</a:t>
            </a:r>
            <a:r>
              <a:rPr lang="ru-RU" sz="2000" b="1" dirty="0" smtClean="0">
                <a:solidFill>
                  <a:srgbClr val="990000"/>
                </a:solidFill>
              </a:rPr>
              <a:t/>
            </a:r>
            <a:br>
              <a:rPr lang="ru-RU" sz="2000" b="1" dirty="0" smtClean="0">
                <a:solidFill>
                  <a:srgbClr val="990000"/>
                </a:solidFill>
              </a:rPr>
            </a:br>
            <a:endParaRPr lang="ru-RU" b="1" dirty="0">
              <a:solidFill>
                <a:srgbClr val="990000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Руководитель проекта:</a:t>
            </a:r>
          </a:p>
          <a:p>
            <a:pPr marL="0" indent="0" algn="ctr">
              <a:buNone/>
            </a:pPr>
            <a:r>
              <a:rPr lang="ru-RU" sz="2200" b="1" dirty="0">
                <a:solidFill>
                  <a:srgbClr val="990000"/>
                </a:solidFill>
              </a:rPr>
              <a:t>п</a:t>
            </a:r>
            <a:r>
              <a:rPr lang="ru-RU" sz="2200" b="1" dirty="0" smtClean="0">
                <a:solidFill>
                  <a:srgbClr val="990000"/>
                </a:solidFill>
              </a:rPr>
              <a:t>едагог дополнительного образования Лялин Владимир Владимирович</a:t>
            </a:r>
          </a:p>
          <a:p>
            <a:pPr marL="0" indent="0" algn="ctr">
              <a:buNone/>
            </a:pPr>
            <a:endParaRPr lang="ru-RU" sz="2400" b="1" dirty="0">
              <a:solidFill>
                <a:srgbClr val="99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5805264"/>
            <a:ext cx="9143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МКОУ «Киреевский центр образования №1» </a:t>
            </a:r>
          </a:p>
          <a:p>
            <a:pPr algn="ctr"/>
            <a:r>
              <a:rPr lang="ru-RU" sz="1600" b="1" dirty="0" smtClean="0"/>
              <a:t>муниципального образования Киреевский район Тульской области</a:t>
            </a:r>
          </a:p>
          <a:p>
            <a:pPr algn="ctr"/>
            <a:r>
              <a:rPr lang="ru-RU" b="1" dirty="0" smtClean="0"/>
              <a:t>2017 год</a:t>
            </a:r>
            <a:endParaRPr lang="ru-RU" b="1" dirty="0"/>
          </a:p>
        </p:txBody>
      </p:sp>
      <p:pic>
        <p:nvPicPr>
          <p:cNvPr id="7" name="Picture 9" descr="рис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584" y="1976065"/>
            <a:ext cx="2808312" cy="372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87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548" name="Picture 4" descr="курение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340768"/>
            <a:ext cx="4176465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4644008" y="1340768"/>
            <a:ext cx="4392488" cy="53285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990033"/>
                </a:solidFill>
              </a:rPr>
              <a:t>Курящие болеют в 13 раз чаще стенокардией, </a:t>
            </a:r>
            <a:r>
              <a:rPr lang="en-US" sz="2400" b="1" dirty="0">
                <a:solidFill>
                  <a:srgbClr val="990033"/>
                </a:solidFill>
              </a:rPr>
              <a:t/>
            </a:r>
            <a:br>
              <a:rPr lang="en-US" sz="2400" b="1" dirty="0">
                <a:solidFill>
                  <a:srgbClr val="990033"/>
                </a:solidFill>
              </a:rPr>
            </a:br>
            <a:r>
              <a:rPr lang="ru-RU" sz="2400" b="1" dirty="0">
                <a:solidFill>
                  <a:srgbClr val="990033"/>
                </a:solidFill>
              </a:rPr>
              <a:t>в 12 раз чаще инфарктом миокарда, </a:t>
            </a:r>
            <a:r>
              <a:rPr lang="en-US" sz="2400" b="1" dirty="0">
                <a:solidFill>
                  <a:srgbClr val="990033"/>
                </a:solidFill>
              </a:rPr>
              <a:t/>
            </a:r>
            <a:br>
              <a:rPr lang="en-US" sz="2400" b="1" dirty="0">
                <a:solidFill>
                  <a:srgbClr val="990033"/>
                </a:solidFill>
              </a:rPr>
            </a:br>
            <a:r>
              <a:rPr lang="ru-RU" sz="2400" b="1" dirty="0">
                <a:solidFill>
                  <a:srgbClr val="990033"/>
                </a:solidFill>
              </a:rPr>
              <a:t>в 10 раз чаще язвой желудка, </a:t>
            </a:r>
            <a:r>
              <a:rPr lang="en-US" sz="2400" b="1" dirty="0">
                <a:solidFill>
                  <a:srgbClr val="990033"/>
                </a:solidFill>
              </a:rPr>
              <a:t/>
            </a:r>
            <a:br>
              <a:rPr lang="en-US" sz="2400" b="1" dirty="0">
                <a:solidFill>
                  <a:srgbClr val="990033"/>
                </a:solidFill>
              </a:rPr>
            </a:br>
            <a:r>
              <a:rPr lang="ru-RU" sz="2400" b="1" dirty="0">
                <a:solidFill>
                  <a:srgbClr val="990033"/>
                </a:solidFill>
              </a:rPr>
              <a:t>в 30 раз чаще раком легких. </a:t>
            </a:r>
            <a:r>
              <a:rPr lang="en-US" sz="2400" b="1" dirty="0">
                <a:solidFill>
                  <a:srgbClr val="990033"/>
                </a:solidFill>
              </a:rPr>
              <a:t/>
            </a:r>
            <a:br>
              <a:rPr lang="en-US" sz="2400" b="1" dirty="0">
                <a:solidFill>
                  <a:srgbClr val="990033"/>
                </a:solidFill>
              </a:rPr>
            </a:br>
            <a:r>
              <a:rPr lang="ru-RU" sz="2400" b="1" dirty="0">
                <a:solidFill>
                  <a:srgbClr val="990033"/>
                </a:solidFill>
              </a:rPr>
              <a:t>Более 25 заболеваний развиваются от курения, осложняется течение практически любой болезни.</a:t>
            </a:r>
            <a:r>
              <a:rPr lang="en-US" sz="2400" b="1" dirty="0">
                <a:solidFill>
                  <a:srgbClr val="990033"/>
                </a:solidFill>
              </a:rPr>
              <a:t/>
            </a:r>
            <a:br>
              <a:rPr lang="en-US" sz="2400" b="1" dirty="0">
                <a:solidFill>
                  <a:srgbClr val="990033"/>
                </a:solidFill>
              </a:rPr>
            </a:br>
            <a:r>
              <a:rPr lang="ru-RU" sz="2400" b="1" dirty="0">
                <a:solidFill>
                  <a:srgbClr val="990033"/>
                </a:solidFill>
              </a:rPr>
              <a:t>Курение влияет также на детородную функцию как женщин, так и мужчин.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776" y="46658"/>
            <a:ext cx="8206680" cy="100607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Болезни, связанные с курением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556792"/>
            <a:ext cx="7772400" cy="4463008"/>
          </a:xfrm>
          <a:noFill/>
          <a:ln>
            <a:noFill/>
          </a:ln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84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0527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Статистика курения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801616" cy="45720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latin typeface="Times New Roman"/>
                <a:ea typeface="Times New Roman"/>
              </a:rPr>
              <a:t>Умирает от курения в России ежегодно в среднем 350-400 </a:t>
            </a:r>
            <a:r>
              <a:rPr lang="ru-RU" sz="2400" b="1" dirty="0" smtClean="0">
                <a:latin typeface="Times New Roman"/>
                <a:ea typeface="Times New Roman"/>
              </a:rPr>
              <a:t>тыс. человек</a:t>
            </a:r>
          </a:p>
          <a:p>
            <a:pPr algn="just"/>
            <a:r>
              <a:rPr lang="ru-RU" sz="2400" b="1" dirty="0" smtClean="0">
                <a:latin typeface="Times New Roman"/>
                <a:ea typeface="Times New Roman"/>
              </a:rPr>
              <a:t>По </a:t>
            </a:r>
            <a:r>
              <a:rPr lang="ru-RU" sz="2400" b="1" dirty="0">
                <a:latin typeface="Times New Roman"/>
                <a:ea typeface="Times New Roman"/>
              </a:rPr>
              <a:t>данным Минздрава РФ более 17% смертей в России связано с </a:t>
            </a:r>
            <a:r>
              <a:rPr lang="ru-RU" sz="2400" b="1" dirty="0" err="1" smtClean="0">
                <a:latin typeface="Times New Roman"/>
                <a:ea typeface="Times New Roman"/>
              </a:rPr>
              <a:t>табакокурением</a:t>
            </a:r>
            <a:r>
              <a:rPr lang="ru-RU" sz="2400" b="1" dirty="0" smtClean="0">
                <a:latin typeface="Times New Roman"/>
                <a:ea typeface="Times New Roman"/>
              </a:rPr>
              <a:t>.</a:t>
            </a:r>
          </a:p>
        </p:txBody>
      </p:sp>
      <p:pic>
        <p:nvPicPr>
          <p:cNvPr id="5" name="Объект 4" descr="&amp;kcy;&amp;ucy;&amp;rcy;&amp;iecy;&amp;ncy;&amp;icy;&amp;iecy; &amp;kcy;&amp;acy;&amp;rcy;&amp;tcy;&amp;icy;&amp;ncy;&amp;kcy;&amp;icy;, &amp;kcy;&amp;acy;&amp;rcy;&amp;tcy;&amp;icy;&amp;ncy;&amp;kcy;&amp;icy; &amp;ocy; &amp;vcy;&amp;rcy;&amp;iecy;&amp;dcy;&amp;iecy; &amp;kcy;&amp;ucy;&amp;rcy;&amp;iecy;&amp;ncy;&amp;icy;&amp;yacy;, &amp;kcy;&amp;ucy;&amp;rcy;&amp;iecy;&amp;ncy;&amp;icy;&amp;iecy; &amp;ucy;&amp;bcy;&amp;icy;&amp;vcy;&amp;acy;&amp;iecy;&amp;tcy; &amp;kcy;&amp;acy;&amp;rcy;&amp;tcy;&amp;icy;&amp;ncy;&amp;kcy;&amp;icy;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1993326"/>
            <a:ext cx="3749675" cy="2875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96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Статистика алкоголизма</a:t>
            </a:r>
            <a:endParaRPr lang="ru-RU" dirty="0"/>
          </a:p>
        </p:txBody>
      </p:sp>
      <p:pic>
        <p:nvPicPr>
          <p:cNvPr id="4" name="Объект 4" descr="http://freelance.ru/img/portfolio/pics/00/0F/2B/994087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84960"/>
            <a:ext cx="7488832" cy="472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962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Статистика алкоголизма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8" name="Объект 7" descr="http://www.slavyanskaya-kultura.ru/images/Alcoholkills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4412555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100" b="1" dirty="0" smtClean="0">
                <a:latin typeface="Times New Roman"/>
                <a:ea typeface="Times New Roman"/>
              </a:rPr>
              <a:t>В России 24</a:t>
            </a:r>
            <a:r>
              <a:rPr lang="ru-RU" sz="2100" b="1" dirty="0">
                <a:latin typeface="Times New Roman"/>
                <a:ea typeface="Times New Roman"/>
              </a:rPr>
              <a:t>% всех смертей </a:t>
            </a:r>
            <a:r>
              <a:rPr lang="ru-RU" sz="2100" b="1" dirty="0" smtClean="0">
                <a:latin typeface="Times New Roman"/>
                <a:ea typeface="Times New Roman"/>
              </a:rPr>
              <a:t>случается </a:t>
            </a:r>
            <a:r>
              <a:rPr lang="ru-RU" sz="2100" b="1" dirty="0">
                <a:latin typeface="Times New Roman"/>
                <a:ea typeface="Times New Roman"/>
              </a:rPr>
              <a:t>в результате злоупотребления алкогольными напитками. Причем, из них </a:t>
            </a:r>
            <a:r>
              <a:rPr lang="ru-RU" sz="2100" b="1" dirty="0" smtClean="0">
                <a:latin typeface="Times New Roman"/>
                <a:ea typeface="Times New Roman"/>
              </a:rPr>
              <a:t>64% составляют </a:t>
            </a:r>
            <a:r>
              <a:rPr lang="ru-RU" sz="2100" b="1" dirty="0">
                <a:latin typeface="Times New Roman"/>
                <a:ea typeface="Times New Roman"/>
              </a:rPr>
              <a:t>мужчины работоспособного возраста. По подсчетам отечественных ученых, такими темпами численность населения нашей страны к 2025 году уменьшится на 12-14 миллионов человек. </a:t>
            </a:r>
            <a:br>
              <a:rPr lang="ru-RU" sz="2100" b="1" dirty="0">
                <a:latin typeface="Times New Roman"/>
                <a:ea typeface="Times New Roman"/>
              </a:rPr>
            </a:br>
            <a:endParaRPr lang="ru-RU" sz="2100" b="1" dirty="0"/>
          </a:p>
        </p:txBody>
      </p:sp>
    </p:spTree>
    <p:extLst>
      <p:ext uri="{BB962C8B-B14F-4D97-AF65-F5344CB8AC3E}">
        <p14:creationId xmlns:p14="http://schemas.microsoft.com/office/powerpoint/2010/main" val="13707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>
                <a:solidFill>
                  <a:srgbClr val="CF543F">
                    <a:lumMod val="50000"/>
                  </a:srgbClr>
                </a:solidFill>
                <a:latin typeface="Cambria"/>
              </a:rPr>
              <a:t>Статистика алкоголизма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400" dirty="0" smtClean="0">
                <a:latin typeface="Times New Roman"/>
                <a:ea typeface="Times New Roman"/>
              </a:rPr>
              <a:t>Подростковый </a:t>
            </a:r>
            <a:r>
              <a:rPr lang="ru-RU" sz="2400" dirty="0">
                <a:latin typeface="Times New Roman"/>
                <a:ea typeface="Times New Roman"/>
              </a:rPr>
              <a:t>алкоголизм стремительно молодеет. В настоящее время </a:t>
            </a:r>
            <a:r>
              <a:rPr lang="ru-RU" sz="2400" b="1" dirty="0">
                <a:latin typeface="Times New Roman"/>
                <a:ea typeface="Times New Roman"/>
              </a:rPr>
              <a:t>пик самого массового приобщения к «питию» перешел в возрастную группу 14-15 лет</a:t>
            </a:r>
            <a:r>
              <a:rPr lang="ru-RU" sz="2400" b="1" dirty="0" smtClean="0">
                <a:latin typeface="Times New Roman"/>
                <a:ea typeface="Times New Roman"/>
              </a:rPr>
              <a:t>.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Каждый третий учащийся начальной школы пробовал алкогольные напитки, до 11 лет с ними познакомились 38-42% мальчиков и 25% девочек, а к 17-ти годам более 90% употребляли спиртные напитки. 40% школьников употребляют алкогольные напитки не реже одного раза в месяц, а 20% пьют их ежедневно. </a:t>
            </a:r>
            <a:r>
              <a:rPr lang="ru-RU" sz="2400" b="1" dirty="0">
                <a:latin typeface="Times New Roman"/>
                <a:ea typeface="Times New Roman"/>
              </a:rPr>
              <a:t>В течение 4-х последних лет употребление слабоалкогольных напитков среди детей школьного возраста увеличилось в 2,5 раза.</a:t>
            </a:r>
            <a:endParaRPr lang="ru-RU" sz="2400" b="1" dirty="0"/>
          </a:p>
        </p:txBody>
      </p:sp>
      <p:pic>
        <p:nvPicPr>
          <p:cNvPr id="5" name="Объект 4" descr="http://cs5928.userapi.com/u160278216/102939251/x_e5defcd0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468052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03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Статистика алкоголизма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447800"/>
            <a:ext cx="3763848" cy="457200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/>
                <a:ea typeface="Times New Roman"/>
              </a:rPr>
              <a:t>В 2011 году психологи из Института социологии Академии Наук России проводили анонимный опрос детей в возрасте до 14 лет с целью выявления причин, побуждающих их употреблять алкогольные напитки. Были получены </a:t>
            </a:r>
            <a:r>
              <a:rPr lang="ru-RU" sz="2000" b="1" dirty="0" smtClean="0">
                <a:latin typeface="Times New Roman"/>
                <a:ea typeface="Times New Roman"/>
              </a:rPr>
              <a:t>совершенно ошеломляющие </a:t>
            </a:r>
            <a:r>
              <a:rPr lang="ru-RU" sz="2000" b="1" dirty="0">
                <a:latin typeface="Times New Roman"/>
                <a:ea typeface="Times New Roman"/>
              </a:rPr>
              <a:t>данные – 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</a:rPr>
              <a:t>около 63% детей первую дозу алкоголя получили из рук родителей или близких 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родственников.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 descr="&amp;Ocy;&amp;bcy; &amp;acy;&amp;lcy;&amp;kcy;&amp;ocy;&amp;gcy;&amp;ocy;&amp;lcy;&amp;iecy; - &amp;khcy;&amp;ocy;&amp;rcy;&amp;ocy;&amp;shcy;&amp;icy;&amp;iecy; &amp;icy; &amp;pcy;&amp;lcy;&amp;ocy;&amp;khcy;&amp;icy;&amp;iecy; &amp;scy;&amp;tcy;&amp;ocy;&amp;rcy;&amp;ocy;&amp;ncy;&amp;ycy;. &amp;Scy;&amp;tcy;&amp;acy;&amp;tcy;&amp;icy;&amp;scy;&amp;tcy;&amp;icy;&amp;kcy;&amp;acy; &amp;scy;&amp;rcy;&amp;iecy;&amp;dcy;&amp;icy; &amp;mcy;&amp;ocy;&amp;lcy;&amp;ocy;&amp;dcy;&amp;iocy;&amp;zhcy;&amp;icy;...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4176464" cy="273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148064" y="465313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Употребление алкогольных напитков в семье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34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15400" cy="1143000"/>
          </a:xfrm>
        </p:spPr>
        <p:txBody>
          <a:bodyPr/>
          <a:lstStyle/>
          <a:p>
            <a:pPr algn="ctr"/>
            <a:r>
              <a:rPr lang="ru-RU" sz="4800" dirty="0">
                <a:solidFill>
                  <a:schemeClr val="accent2"/>
                </a:solidFill>
                <a:latin typeface="+mn-lt"/>
              </a:rPr>
              <a:t>        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Вредно ли пиво ?</a:t>
            </a: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6096000" y="1676400"/>
            <a:ext cx="2209800" cy="1219200"/>
          </a:xfrm>
          <a:prstGeom prst="wedgeEllipseCallout">
            <a:avLst>
              <a:gd name="adj1" fmla="val -62356"/>
              <a:gd name="adj2" fmla="val 614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36003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7467600" y="3124200"/>
            <a:ext cx="1219200" cy="1143000"/>
          </a:xfrm>
          <a:prstGeom prst="wedgeEllipseCallout">
            <a:avLst>
              <a:gd name="adj1" fmla="val -100653"/>
              <a:gd name="adj2" fmla="val -18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36003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6324600" y="1828800"/>
            <a:ext cx="1828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60036"/>
                </a:solidFill>
              </a:rPr>
              <a:t>Пивной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60036"/>
                </a:solidFill>
              </a:rPr>
              <a:t>алкоголизм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467600" y="3470275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360036"/>
                </a:solidFill>
              </a:rPr>
              <a:t>Болезни</a:t>
            </a:r>
          </a:p>
        </p:txBody>
      </p:sp>
      <p:sp>
        <p:nvSpPr>
          <p:cNvPr id="7185" name="AutoShape 17"/>
          <p:cNvSpPr>
            <a:spLocks noChangeArrowheads="1"/>
          </p:cNvSpPr>
          <p:nvPr/>
        </p:nvSpPr>
        <p:spPr bwMode="auto">
          <a:xfrm>
            <a:off x="6400800" y="4800600"/>
            <a:ext cx="2057400" cy="1295400"/>
          </a:xfrm>
          <a:prstGeom prst="wedgeEllipseCallout">
            <a:avLst>
              <a:gd name="adj1" fmla="val -71528"/>
              <a:gd name="adj2" fmla="val -612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36003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6477000" y="5070475"/>
            <a:ext cx="1828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60036"/>
                </a:solidFill>
              </a:rPr>
              <a:t>Ослабление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60036"/>
                </a:solidFill>
              </a:rPr>
              <a:t>интеллекта</a:t>
            </a:r>
          </a:p>
        </p:txBody>
      </p:sp>
      <p:pic>
        <p:nvPicPr>
          <p:cNvPr id="12" name="Рисунок 11" descr="http://www.e-crimea.info/pictures/h_Qeno3Rx0zXZcEmqyPuF86U1TGtLfS7Ok_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76400"/>
            <a:ext cx="5040560" cy="3820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1787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nimBg="1" autoUpdateAnimBg="0"/>
      <p:bldP spid="7178" grpId="0" animBg="1" autoUpdateAnimBg="0"/>
      <p:bldP spid="718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CF543F">
                    <a:lumMod val="50000"/>
                  </a:srgbClr>
                </a:solidFill>
                <a:latin typeface="Cambria"/>
              </a:rPr>
              <a:t>Статистика наркомании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4196531" cy="330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endParaRPr lang="ru-RU" sz="1600" b="1" dirty="0" smtClean="0">
              <a:latin typeface="Georgia"/>
              <a:ea typeface="Times New Roman"/>
              <a:cs typeface="Times New Roman"/>
            </a:endParaRPr>
          </a:p>
          <a:p>
            <a:r>
              <a:rPr lang="ru-RU" sz="1600" b="1" dirty="0" smtClean="0">
                <a:latin typeface="Georgia"/>
                <a:ea typeface="Times New Roman"/>
                <a:cs typeface="Times New Roman"/>
              </a:rPr>
              <a:t>Сегодня </a:t>
            </a:r>
            <a:r>
              <a:rPr lang="ru-RU" sz="1600" b="1" dirty="0">
                <a:latin typeface="Georgia"/>
                <a:ea typeface="Times New Roman"/>
                <a:cs typeface="Times New Roman"/>
              </a:rPr>
              <a:t>в России регулярно употребляют наркотики </a:t>
            </a:r>
            <a:r>
              <a:rPr lang="ru-RU" sz="1600" b="1" dirty="0" smtClean="0">
                <a:latin typeface="Georgia"/>
                <a:ea typeface="Times New Roman"/>
                <a:cs typeface="Times New Roman"/>
              </a:rPr>
              <a:t> около </a:t>
            </a:r>
            <a:r>
              <a:rPr lang="ru-RU" sz="1600" b="1" dirty="0" smtClean="0">
                <a:ea typeface="Times New Roman"/>
                <a:cs typeface="Times New Roman"/>
              </a:rPr>
              <a:t>8,5</a:t>
            </a:r>
            <a:r>
              <a:rPr lang="ru-RU" sz="1800" b="1" dirty="0" smtClean="0">
                <a:ea typeface="Times New Roman"/>
                <a:cs typeface="Times New Roman"/>
              </a:rPr>
              <a:t> </a:t>
            </a:r>
            <a:r>
              <a:rPr lang="ru-RU" sz="1800" b="1" dirty="0" err="1" smtClean="0">
                <a:ea typeface="Times New Roman"/>
                <a:cs typeface="Times New Roman"/>
              </a:rPr>
              <a:t>млн.человек</a:t>
            </a:r>
            <a:r>
              <a:rPr lang="ru-RU" sz="1800" b="1" dirty="0" smtClean="0">
                <a:ea typeface="Times New Roman"/>
                <a:cs typeface="Times New Roman"/>
              </a:rPr>
              <a:t>.</a:t>
            </a:r>
            <a:r>
              <a:rPr lang="ru-RU" sz="1600" b="1" dirty="0" smtClean="0">
                <a:latin typeface="Georgia"/>
                <a:ea typeface="Times New Roman"/>
                <a:cs typeface="Times New Roman"/>
              </a:rPr>
              <a:t> </a:t>
            </a:r>
            <a:r>
              <a:rPr lang="ru-RU" sz="1600" b="1" dirty="0">
                <a:latin typeface="Georgia"/>
                <a:ea typeface="Times New Roman"/>
                <a:cs typeface="Times New Roman"/>
              </a:rPr>
              <a:t>Официальная статистика по наркомании приводит цифру - </a:t>
            </a:r>
            <a:r>
              <a:rPr lang="ru-RU" sz="1600" b="1" dirty="0" smtClean="0">
                <a:ea typeface="Times New Roman"/>
                <a:cs typeface="Times New Roman"/>
              </a:rPr>
              <a:t>500тыс</a:t>
            </a:r>
            <a:r>
              <a:rPr lang="ru-RU" sz="1600" b="1" dirty="0">
                <a:latin typeface="Georgia"/>
                <a:ea typeface="Times New Roman"/>
                <a:cs typeface="Times New Roman"/>
              </a:rPr>
              <a:t>. наркоманов, однако это те, что добровольно встали на медицинский учет. </a:t>
            </a:r>
            <a:r>
              <a:rPr lang="ru-RU" sz="1600" b="1" dirty="0" smtClean="0">
                <a:latin typeface="Georgia"/>
                <a:ea typeface="Times New Roman"/>
                <a:cs typeface="Times New Roman"/>
              </a:rPr>
              <a:t>От </a:t>
            </a:r>
            <a:r>
              <a:rPr lang="ru-RU" sz="1600" b="1" dirty="0">
                <a:latin typeface="Georgia"/>
                <a:ea typeface="Times New Roman"/>
                <a:cs typeface="Times New Roman"/>
              </a:rPr>
              <a:t>общего числа наркоманов в России по статистике -</a:t>
            </a:r>
            <a:br>
              <a:rPr lang="ru-RU" sz="1600" b="1" dirty="0">
                <a:latin typeface="Georgia"/>
                <a:ea typeface="Times New Roman"/>
                <a:cs typeface="Times New Roman"/>
              </a:rPr>
            </a:br>
            <a:r>
              <a:rPr lang="ru-RU" sz="1600" b="1" dirty="0">
                <a:latin typeface="Georgia"/>
                <a:ea typeface="Times New Roman"/>
                <a:cs typeface="Times New Roman"/>
              </a:rPr>
              <a:t> </a:t>
            </a:r>
            <a:r>
              <a:rPr lang="ru-RU" sz="1600" b="1" dirty="0" smtClean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20</a:t>
            </a:r>
            <a: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% - это школьники.</a:t>
            </a:r>
            <a:b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 </a:t>
            </a:r>
            <a:r>
              <a:rPr lang="ru-RU" sz="1600" b="1" dirty="0" smtClean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6</a:t>
            </a:r>
            <a:r>
              <a:rPr lang="ru-RU" sz="1600" b="1" dirty="0" smtClean="0">
                <a:solidFill>
                  <a:srgbClr val="FF0000"/>
                </a:solidFill>
                <a:ea typeface="Times New Roman"/>
                <a:cs typeface="Times New Roman"/>
              </a:rPr>
              <a:t>0</a:t>
            </a:r>
            <a:r>
              <a:rPr lang="ru-RU" sz="1600" b="1" dirty="0" smtClean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% </a:t>
            </a:r>
            <a: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– молодежь в </a:t>
            </a:r>
            <a:r>
              <a:rPr lang="ru-RU" sz="1600" b="1" dirty="0" smtClean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  возрасте </a:t>
            </a:r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1</a:t>
            </a:r>
            <a:r>
              <a:rPr lang="ru-RU" sz="1600" b="1" dirty="0" smtClean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6-30 </a:t>
            </a:r>
            <a: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лет</a:t>
            </a:r>
            <a:b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> 20% - люди более старшего возраста</a:t>
            </a:r>
            <a:b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Georgia"/>
                <a:ea typeface="Times New Roman"/>
                <a:cs typeface="Times New Roman"/>
              </a:rPr>
            </a:b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41634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Статистика  наркомании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1521" y="1447800"/>
            <a:ext cx="3600399" cy="4572000"/>
          </a:xfrm>
        </p:spPr>
        <p:txBody>
          <a:bodyPr>
            <a:noAutofit/>
          </a:bodyPr>
          <a:lstStyle/>
          <a:p>
            <a:pPr lvl="0">
              <a:buClr>
                <a:srgbClr val="93A299"/>
              </a:buClr>
            </a:pPr>
            <a:r>
              <a:rPr lang="ru-RU" sz="2000" b="1" dirty="0">
                <a:solidFill>
                  <a:prstClr val="black"/>
                </a:solidFill>
                <a:latin typeface="Georgia"/>
                <a:ea typeface="Times New Roman"/>
                <a:cs typeface="Times New Roman"/>
              </a:rPr>
              <a:t>Средний возраст приобщения к наркотикам в России составляет по статистике 15-17 лет, резко увеличивается процент употребления наркотиков детьми 9-13 лет. Замечены и случаи употребления наркотиков детьми 6-7 лет - к наркомании их приобщают </a:t>
            </a:r>
            <a:r>
              <a:rPr lang="ru-RU" sz="2000" b="1" dirty="0" smtClean="0">
                <a:solidFill>
                  <a:prstClr val="black"/>
                </a:solidFill>
                <a:latin typeface="Georgia"/>
                <a:ea typeface="Times New Roman"/>
                <a:cs typeface="Times New Roman"/>
              </a:rPr>
              <a:t>родители-наркоманы.</a:t>
            </a:r>
            <a:endParaRPr lang="ru-RU" sz="2000" b="1" dirty="0">
              <a:solidFill>
                <a:prstClr val="black"/>
              </a:solidFill>
            </a:endParaRPr>
          </a:p>
          <a:p>
            <a:pPr>
              <a:defRPr/>
            </a:pPr>
            <a:endParaRPr lang="ru-RU" sz="4000" b="1" dirty="0" smtClean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2"/>
          </p:nvPr>
        </p:nvSpPr>
        <p:spPr>
          <a:xfrm>
            <a:off x="4933950" y="1628800"/>
            <a:ext cx="3749040" cy="374441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Picture 6" descr="Детская наркомания. ЖЕСТЬ (8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86422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39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Психологические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корни причин употребления ПАВ</a:t>
            </a:r>
            <a:endParaRPr lang="ru-RU" sz="4000" b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Неблагополучие в семье- 72,3%</a:t>
            </a:r>
          </a:p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Одиночество, жизненные проблемы- 68,3%</a:t>
            </a:r>
          </a:p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Доступность наркотиков- 63,6%</a:t>
            </a:r>
          </a:p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Нестабильность  в обществе- 61,6%</a:t>
            </a:r>
          </a:p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Особенности подросткового возраста- 49,6%</a:t>
            </a:r>
          </a:p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Мода на употребление наркотиков- 44,8%</a:t>
            </a:r>
          </a:p>
          <a:p>
            <a:pPr marL="0" indent="0" eaLnBrk="1" hangingPunct="1"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Проблемы в школе- 32,5%</a:t>
            </a:r>
          </a:p>
        </p:txBody>
      </p:sp>
      <p:pic>
        <p:nvPicPr>
          <p:cNvPr id="11" name="Picture 10" descr="person holding hea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3950" y="1810392"/>
            <a:ext cx="3749675" cy="384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90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Идея проекта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Объект 16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0" algn="ctr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Необходимость совершенствования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информационно-просветительской работы по пропаганде здорового образа жизни  среди населения  разных возрастных групп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г.Киреевска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31" y="1375223"/>
            <a:ext cx="4373834" cy="1621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107504" y="1484784"/>
            <a:ext cx="5328593" cy="4572000"/>
          </a:xfrm>
        </p:spPr>
        <p:txBody>
          <a:bodyPr/>
          <a:lstStyle/>
          <a:p>
            <a:pPr marL="0" lvl="0" indent="0">
              <a:buClr>
                <a:srgbClr val="93A299"/>
              </a:buClr>
              <a:buNone/>
            </a:pPr>
            <a:endParaRPr lang="ru-RU" b="1" dirty="0">
              <a:solidFill>
                <a:prstClr val="black"/>
              </a:solidFill>
            </a:endParaRPr>
          </a:p>
          <a:p>
            <a:pPr marL="0" lvl="0" indent="0">
              <a:buClr>
                <a:srgbClr val="93A299"/>
              </a:buClr>
              <a:buNone/>
            </a:pP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60" y="2996953"/>
            <a:ext cx="3384376" cy="3323515"/>
          </a:xfrm>
          <a:prstGeom prst="roundRect">
            <a:avLst>
              <a:gd name="adj" fmla="val 11111"/>
            </a:avLst>
          </a:prstGeom>
          <a:solidFill>
            <a:srgbClr val="008000"/>
          </a:solidFill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/>
        </p:spPr>
      </p:pic>
    </p:spTree>
    <p:extLst>
      <p:ext uri="{BB962C8B-B14F-4D97-AF65-F5344CB8AC3E}">
        <p14:creationId xmlns:p14="http://schemas.microsoft.com/office/powerpoint/2010/main" val="375114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2875"/>
            <a:ext cx="9144000" cy="11049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Наркомания - это смерть </a:t>
            </a:r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!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7620000" y="5181600"/>
          <a:ext cx="1066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" name="Clip" r:id="rId3" imgW="790920" imgH="621360" progId="">
                  <p:embed/>
                </p:oleObj>
              </mc:Choice>
              <mc:Fallback>
                <p:oleObj name="Clip" r:id="rId3" imgW="790920" imgH="621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5181600"/>
                        <a:ext cx="10668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8001000" y="3048000"/>
          <a:ext cx="762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3" name="Clip" r:id="rId5" imgW="326880" imgH="975240" progId="">
                  <p:embed/>
                </p:oleObj>
              </mc:Choice>
              <mc:Fallback>
                <p:oleObj name="Clip" r:id="rId5" imgW="326880" imgH="9752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3048000"/>
                        <a:ext cx="762000" cy="190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3200400" y="2514600"/>
            <a:ext cx="28194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360036"/>
              </a:solidFill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762000" y="3124200"/>
          <a:ext cx="7620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" name="Clip" r:id="rId7" imgW="326880" imgH="975240" progId="">
                  <p:embed/>
                </p:oleObj>
              </mc:Choice>
              <mc:Fallback>
                <p:oleObj name="Clip" r:id="rId7" imgW="326880" imgH="9752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124200"/>
                        <a:ext cx="76200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685800" y="5105400"/>
          <a:ext cx="1371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5" name="Clip" r:id="rId8" imgW="868680" imgH="1003680" progId="">
                  <p:embed/>
                </p:oleObj>
              </mc:Choice>
              <mc:Fallback>
                <p:oleObj name="Clip" r:id="rId8" imgW="868680" imgH="10036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105400"/>
                        <a:ext cx="13716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685800" y="1600200"/>
          <a:ext cx="1066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6" name="Clip" r:id="rId10" imgW="2598480" imgH="3283920" progId="">
                  <p:embed/>
                </p:oleObj>
              </mc:Choice>
              <mc:Fallback>
                <p:oleObj name="Clip" r:id="rId10" imgW="2598480" imgH="328392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600200"/>
                        <a:ext cx="10668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Object 12"/>
          <p:cNvGraphicFramePr>
            <a:graphicFrameLocks noChangeAspect="1"/>
          </p:cNvGraphicFramePr>
          <p:nvPr/>
        </p:nvGraphicFramePr>
        <p:xfrm>
          <a:off x="3124200" y="2286000"/>
          <a:ext cx="35052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7" name="Clip" r:id="rId12" imgW="816120" imgH="620280" progId="">
                  <p:embed/>
                </p:oleObj>
              </mc:Choice>
              <mc:Fallback>
                <p:oleObj name="Clip" r:id="rId12" imgW="816120" imgH="6202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286000"/>
                        <a:ext cx="3505200" cy="3429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1584325" y="3622675"/>
            <a:ext cx="1096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0000"/>
                </a:solidFill>
              </a:rPr>
              <a:t>СПИД</a:t>
            </a:r>
            <a:endParaRPr lang="ru-RU" b="1" smtClean="0">
              <a:solidFill>
                <a:srgbClr val="360036"/>
              </a:solidFill>
            </a:endParaRP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6613525" y="3698875"/>
            <a:ext cx="129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Гепатит</a:t>
            </a:r>
            <a:endParaRPr lang="ru-RU" b="1" dirty="0" smtClean="0">
              <a:solidFill>
                <a:srgbClr val="360036"/>
              </a:solidFill>
            </a:endParaRP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786438" y="57150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Смерть</a:t>
            </a:r>
            <a:endParaRPr lang="ru-RU" b="1" dirty="0" smtClean="0">
              <a:solidFill>
                <a:srgbClr val="360036"/>
              </a:solidFill>
            </a:endParaRP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5562600" y="17526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0000"/>
                </a:solidFill>
              </a:rPr>
              <a:t>Потомство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1889125" y="1752600"/>
            <a:ext cx="27559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Повреждение мозга</a:t>
            </a:r>
            <a:endParaRPr lang="ru-RU" b="1" dirty="0" smtClean="0">
              <a:solidFill>
                <a:srgbClr val="360036"/>
              </a:solidFill>
            </a:endParaRP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2041525" y="5756275"/>
            <a:ext cx="2286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Передозировка</a:t>
            </a:r>
          </a:p>
        </p:txBody>
      </p:sp>
    </p:spTree>
    <p:extLst>
      <p:ext uri="{BB962C8B-B14F-4D97-AF65-F5344CB8AC3E}">
        <p14:creationId xmlns:p14="http://schemas.microsoft.com/office/powerpoint/2010/main" val="310181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00063" y="1285875"/>
            <a:ext cx="8643937" cy="5286375"/>
          </a:xfrm>
          <a:noFill/>
          <a:ln>
            <a:noFill/>
          </a:ln>
        </p:spPr>
        <p:txBody>
          <a:bodyPr rtlCol="0"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Тульской области ежегодно рождается 500-600 детей уродов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Тульской области смертность от запоев в 3 раза выше, чем по России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38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0"/>
            <a:ext cx="7772400" cy="90805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ПЕЧАЛЬНАЯ  СТАТИСТИКА</a:t>
            </a:r>
          </a:p>
        </p:txBody>
      </p:sp>
      <p:pic>
        <p:nvPicPr>
          <p:cNvPr id="16388" name="Picture 2" descr="http://im6-tub.yandex.net/i?id=153326231&amp;tov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9"/>
            <a:ext cx="2808312" cy="203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 descr="http://im8-tub.yandex.net/i?id=8448438&amp;tov=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530" y="980729"/>
            <a:ext cx="2424820" cy="211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http://im7-tub.yandex.net/i?id=19339336&amp;tov=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0729"/>
            <a:ext cx="2561218" cy="203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1" name="Picture 8" descr="http://im0-tub.yandex.net/i?id=201981903&amp;tov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638551"/>
            <a:ext cx="175792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0" descr="http://im2-tub.yandex.net/i?id=15446123&amp;tov=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405" y="3638551"/>
            <a:ext cx="2009775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2" descr="http://im5-tub.yandex.net/i?id=21412373&amp;tov=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857625"/>
            <a:ext cx="286385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723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РАЗРАБОТКА СОБСТВЕННОГО ВАРИАНТА РЕШЕНИЯ ПРОБЛЕМЫ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Объект 4" descr="http://trendclub.ru/upload/media/images/nano-technik/2751d3d4a82b3189qqqqqqqqqqg.77jpg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4104456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716016" y="1412776"/>
            <a:ext cx="4032448" cy="4572000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rgbClr val="002060"/>
              </a:solidFill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</a:rPr>
              <a:t>   Мы</a:t>
            </a: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, авторы проекта, считаем, что </a:t>
            </a:r>
            <a:r>
              <a:rPr lang="x-none" sz="2000" b="1">
                <a:solidFill>
                  <a:srgbClr val="002060"/>
                </a:solidFill>
                <a:ea typeface="Times New Roman"/>
                <a:cs typeface="mesNewRomanPSMT"/>
              </a:rPr>
              <a:t>проблема сохранения и укрепления здоровья детей, </a:t>
            </a:r>
            <a:r>
              <a:rPr lang="x-none" sz="2000" b="1" smtClean="0">
                <a:solidFill>
                  <a:srgbClr val="002060"/>
                </a:solidFill>
                <a:ea typeface="Times New Roman"/>
                <a:cs typeface="mesNewRomanPSMT"/>
              </a:rPr>
              <a:t>формирования </a:t>
            </a:r>
            <a:r>
              <a:rPr lang="x-none" sz="2000" b="1">
                <a:solidFill>
                  <a:srgbClr val="002060"/>
                </a:solidFill>
                <a:ea typeface="Times New Roman"/>
                <a:cs typeface="mesNewRomanPSMT"/>
              </a:rPr>
              <a:t>осознанного </a:t>
            </a:r>
            <a:r>
              <a:rPr lang="x-none" sz="2000" b="1" smtClean="0">
                <a:solidFill>
                  <a:srgbClr val="002060"/>
                </a:solidFill>
                <a:ea typeface="Times New Roman"/>
                <a:cs typeface="mesNewRomanPSMT"/>
              </a:rPr>
              <a:t>стремления </a:t>
            </a:r>
            <a:r>
              <a:rPr lang="x-none" sz="2000" b="1">
                <a:solidFill>
                  <a:srgbClr val="002060"/>
                </a:solidFill>
                <a:ea typeface="Times New Roman"/>
                <a:cs typeface="mesNewRomanPSMT"/>
              </a:rPr>
              <a:t>к здоровому образу жизни   действительно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</a:rPr>
              <a:t>является</a:t>
            </a:r>
            <a:r>
              <a:rPr lang="x-none" sz="2000" b="1" smtClean="0">
                <a:solidFill>
                  <a:srgbClr val="002060"/>
                </a:solidFill>
                <a:ea typeface="Times New Roman"/>
              </a:rPr>
              <a:t> </a:t>
            </a:r>
            <a:r>
              <a:rPr lang="x-none" sz="2000" b="1">
                <a:solidFill>
                  <a:srgbClr val="002060"/>
                </a:solidFill>
                <a:ea typeface="Times New Roman"/>
              </a:rPr>
              <a:t>актуальной</a:t>
            </a:r>
            <a:r>
              <a:rPr lang="x-none" sz="2000" b="1">
                <a:solidFill>
                  <a:srgbClr val="002060"/>
                </a:solidFill>
                <a:ea typeface="Times New Roman"/>
                <a:cs typeface="mesNewRomanPSMT"/>
              </a:rPr>
              <a:t> и может быть решена, на наш взгляд, путем реализации </a:t>
            </a:r>
            <a:r>
              <a:rPr lang="x-none" sz="2000" b="1" smtClean="0">
                <a:solidFill>
                  <a:srgbClr val="002060"/>
                </a:solidFill>
                <a:ea typeface="Times New Roman"/>
                <a:cs typeface="mesNewRomanPSMT"/>
              </a:rPr>
              <a:t>проекта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mesNewRomanPSMT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FF0000"/>
                </a:solidFill>
                <a:ea typeface="Times New Roman"/>
              </a:rPr>
              <a:t>«Новое</a:t>
            </a:r>
            <a:r>
              <a:rPr lang="ru-RU" sz="2000" b="1" dirty="0" smtClean="0">
                <a:solidFill>
                  <a:srgbClr val="FF0000"/>
                </a:solidFill>
                <a:ea typeface="Times New Roman"/>
                <a:cs typeface="mesNewRomanPS-BoldMT"/>
              </a:rPr>
              <a:t>  </a:t>
            </a:r>
            <a:r>
              <a:rPr lang="ru-RU" sz="2000" b="1" dirty="0">
                <a:solidFill>
                  <a:srgbClr val="FF0000"/>
                </a:solidFill>
                <a:ea typeface="Times New Roman"/>
              </a:rPr>
              <a:t>поколение </a:t>
            </a:r>
            <a:r>
              <a:rPr lang="ru-RU" sz="2000" b="1" dirty="0" smtClean="0">
                <a:solidFill>
                  <a:srgbClr val="FF0000"/>
                </a:solidFill>
                <a:ea typeface="Times New Roman"/>
              </a:rPr>
              <a:t>выбирает </a:t>
            </a:r>
            <a:r>
              <a:rPr lang="x-none" sz="2000" b="1" smtClean="0">
                <a:solidFill>
                  <a:srgbClr val="FF0000"/>
                </a:solidFill>
                <a:ea typeface="Times New Roman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a typeface="Times New Roman"/>
              </a:rPr>
              <a:t>  </a:t>
            </a:r>
            <a:r>
              <a:rPr lang="x-none" sz="2000" b="1" smtClean="0">
                <a:solidFill>
                  <a:srgbClr val="FF0000"/>
                </a:solidFill>
                <a:ea typeface="Times New Roman"/>
              </a:rPr>
              <a:t>здоровый </a:t>
            </a:r>
            <a:r>
              <a:rPr lang="x-none" sz="2000" b="1">
                <a:solidFill>
                  <a:srgbClr val="FF0000"/>
                </a:solidFill>
                <a:ea typeface="Times New Roman"/>
              </a:rPr>
              <a:t>образ жизни</a:t>
            </a:r>
            <a:r>
              <a:rPr lang="ru-RU" sz="2000" b="1" dirty="0">
                <a:solidFill>
                  <a:srgbClr val="FF0000"/>
                </a:solidFill>
                <a:ea typeface="Times New Roman"/>
              </a:rPr>
              <a:t>». </a:t>
            </a:r>
            <a:endParaRPr lang="ru-RU" sz="2000" dirty="0">
              <a:solidFill>
                <a:srgbClr val="FF0000"/>
              </a:solidFill>
              <a:ea typeface="Times New Roman"/>
            </a:endParaRP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3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Цель проекта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" name="Объект 9" descr="http://moi-portal.ru/uploads/images/00/94/21/2012/02/01/c8cad8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4037707" cy="319685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9" name="Объект 8"/>
          <p:cNvSpPr>
            <a:spLocks noGrp="1"/>
          </p:cNvSpPr>
          <p:nvPr>
            <p:ph sz="quarter" idx="2"/>
          </p:nvPr>
        </p:nvSpPr>
        <p:spPr>
          <a:xfrm>
            <a:off x="4933950" y="1772816"/>
            <a:ext cx="3749040" cy="460851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Цель проекта: объединение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и вовлечение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социально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активной молодёжи в отряд волонтёров, деятельность которого будет направлена на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активную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a typeface="Times New Roman"/>
                <a:cs typeface="mesNewRomanPSMT"/>
              </a:rPr>
              <a:t> </a:t>
            </a:r>
            <a:r>
              <a:rPr lang="x-none" sz="2400" b="1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пропаганд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у</a:t>
            </a:r>
            <a:r>
              <a:rPr lang="x-none" sz="2400" b="1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 здорового образа жизни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 среди жителей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г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.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Киреевска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</a:rPr>
              <a:t>.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356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Задачи проекта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-108520" y="1600201"/>
            <a:ext cx="3384376" cy="326974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Привлечение </a:t>
            </a:r>
            <a:r>
              <a:rPr lang="ru-RU" sz="18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внимания общественности к проблемам 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города.</a:t>
            </a:r>
            <a:endParaRPr lang="ru-RU" sz="1800" b="1" dirty="0">
              <a:solidFill>
                <a:schemeClr val="bg2">
                  <a:lumMod val="10000"/>
                </a:schemeClr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Ф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ормирование </a:t>
            </a:r>
            <a:r>
              <a:rPr lang="x-none" sz="18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в сознании учащихся позитивного отношения к 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 здоровью </a:t>
            </a:r>
            <a:r>
              <a:rPr lang="x-none" sz="18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как к важнейшей духовно-нравственной и социальной 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ценности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.</a:t>
            </a:r>
            <a:endParaRPr lang="ru-RU" sz="1800" b="1" dirty="0">
              <a:solidFill>
                <a:schemeClr val="bg2">
                  <a:lumMod val="10000"/>
                </a:schemeClr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Воспитание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 </a:t>
            </a:r>
            <a:r>
              <a:rPr lang="x-none" sz="1800" b="1" dirty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культуры здорового образа 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жизни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.</a:t>
            </a:r>
            <a:endParaRPr lang="ru-RU" sz="1800" b="1" dirty="0">
              <a:solidFill>
                <a:schemeClr val="bg2">
                  <a:lumMod val="10000"/>
                </a:schemeClr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Ф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ормирование </a:t>
            </a:r>
            <a:r>
              <a:rPr lang="x-none" sz="1800" b="1" dirty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крепкой связи между семьей, школой и 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социумом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.</a:t>
            </a:r>
            <a:endParaRPr lang="ru-RU" sz="1800" b="1" dirty="0">
              <a:solidFill>
                <a:schemeClr val="bg2">
                  <a:lumMod val="10000"/>
                </a:schemeClr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Ф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ормирование </a:t>
            </a:r>
            <a:r>
              <a:rPr lang="x-none" sz="18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осознанного здорового поведения, способствующего успешной социальной адаптации и противостоянию вредным 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привычкам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Р</a:t>
            </a:r>
            <a:r>
              <a:rPr lang="x-none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еализация программ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ы «Мы </a:t>
            </a:r>
            <a:r>
              <a:rPr lang="ru-RU" sz="18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за здоровый образ жизни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ea typeface="Times New Roman"/>
              </a:rPr>
              <a:t>».</a:t>
            </a:r>
            <a:r>
              <a:rPr lang="ru-RU" sz="18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 </a:t>
            </a:r>
          </a:p>
          <a:p>
            <a:endParaRPr lang="ru-RU" sz="11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Picture 2" descr="C:\Documents and Settings\Пользователь\Рабочий стол\Новая папка (2)\timofeeva_k__kalachinsk_7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04" y="1988840"/>
            <a:ext cx="2759312" cy="3097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431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397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Направления деятельности по реализации проекта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Создание отряда  волонтёров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932040" y="1124744"/>
            <a:ext cx="3733800" cy="792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Направления работы: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Объект 7" descr="http://im3-tub-ru.yandex.net/i?id=239671493-48-72&amp;n=21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420888"/>
            <a:ext cx="3672408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Объект 10"/>
          <p:cNvSpPr>
            <a:spLocks noGrp="1"/>
          </p:cNvSpPr>
          <p:nvPr>
            <p:ph sz="half" idx="4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 smtClean="0">
                <a:solidFill>
                  <a:srgbClr val="C00000"/>
                </a:solidFill>
              </a:rPr>
              <a:t>информационно- </a:t>
            </a:r>
            <a:r>
              <a:rPr lang="ru-RU" sz="2400" b="1" dirty="0">
                <a:solidFill>
                  <a:srgbClr val="C00000"/>
                </a:solidFill>
              </a:rPr>
              <a:t>просветительское;</a:t>
            </a:r>
            <a:endParaRPr lang="ru-RU" sz="2000" b="1" dirty="0">
              <a:solidFill>
                <a:srgbClr val="C00000"/>
              </a:solidFill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C00000"/>
                </a:solidFill>
              </a:rPr>
              <a:t>физкультурно-оздоровительное;</a:t>
            </a:r>
            <a:endParaRPr lang="ru-RU" sz="2000" b="1" dirty="0">
              <a:solidFill>
                <a:srgbClr val="C00000"/>
              </a:solidFill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C00000"/>
                </a:solidFill>
              </a:rPr>
              <a:t>работа с детьми 1-4 </a:t>
            </a:r>
            <a:r>
              <a:rPr lang="ru-RU" sz="2400" b="1" dirty="0" smtClean="0">
                <a:solidFill>
                  <a:srgbClr val="C00000"/>
                </a:solidFill>
              </a:rPr>
              <a:t>классов  </a:t>
            </a:r>
            <a:r>
              <a:rPr lang="ru-RU" sz="2400" b="1" dirty="0">
                <a:solidFill>
                  <a:srgbClr val="C00000"/>
                </a:solidFill>
              </a:rPr>
              <a:t>г</a:t>
            </a:r>
            <a:r>
              <a:rPr lang="ru-RU" sz="2400" b="1" dirty="0" smtClean="0">
                <a:solidFill>
                  <a:srgbClr val="C00000"/>
                </a:solidFill>
              </a:rPr>
              <a:t>. </a:t>
            </a:r>
            <a:r>
              <a:rPr lang="ru-RU" sz="2400" b="1" dirty="0" err="1" smtClean="0">
                <a:solidFill>
                  <a:srgbClr val="C00000"/>
                </a:solidFill>
              </a:rPr>
              <a:t>Киреевска</a:t>
            </a:r>
            <a:r>
              <a:rPr lang="ru-RU" sz="2400" b="1" dirty="0">
                <a:solidFill>
                  <a:srgbClr val="C00000"/>
                </a:solidFill>
              </a:rPr>
              <a:t>;</a:t>
            </a:r>
            <a:endParaRPr lang="ru-RU" sz="2000" b="1" dirty="0">
              <a:solidFill>
                <a:srgbClr val="C00000"/>
              </a:solidFill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C00000"/>
                </a:solidFill>
              </a:rPr>
              <a:t>работа с детьми д/с «Теремок</a:t>
            </a:r>
            <a:r>
              <a:rPr lang="ru-RU" sz="2400" dirty="0">
                <a:solidFill>
                  <a:srgbClr val="C00000"/>
                </a:solidFill>
              </a:rPr>
              <a:t>».</a:t>
            </a:r>
            <a:endParaRPr lang="ru-RU" sz="2000" dirty="0">
              <a:solidFill>
                <a:srgbClr val="C00000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0380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Клуб как форма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сотрудничества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800" b="1" dirty="0">
                <a:solidFill>
                  <a:srgbClr val="7030A0"/>
                </a:solidFill>
                <a:latin typeface="Times New Roman"/>
                <a:ea typeface="Times New Roman"/>
              </a:rPr>
              <a:t>«Клуб противников вредных 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привычек»</a:t>
            </a:r>
            <a:endParaRPr lang="ru-RU" sz="280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объединит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на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добро-вольных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началах тех, кто не имеет вредных привычек и хотел бы помочь удержаться или вернуться тем, кто стоит перед выбором или уже сделал первый шаг.</a:t>
            </a:r>
            <a:endParaRPr lang="ru-RU" sz="2400" b="1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9" name="Объект 8" descr="http://www.pravitelstvokbr.ru/k-br/kbr-main.nsf/0/3D2015D9A00B76DAC3257747002A6887/$FILE/risunok1.pn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4032448" cy="3384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3025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Направления деятельности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412776"/>
            <a:ext cx="3749040" cy="5184576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Акция «Спорт вместо наркотиков».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Конкурс фоторабот «Мы за здоровый образ жизни».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Конкурс сочинений «Спорт и мы».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Конкурс мультимедийных презентаций по профилактике вредных привычек.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Городской конкурс юных журналистов «Молодёжь – за здоровый образ жизни».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Реклама здорового образа жизни.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>
                <a:latin typeface="Times New Roman"/>
                <a:ea typeface="Times New Roman"/>
              </a:rPr>
              <a:t>Конкурс на лучший </a:t>
            </a:r>
            <a:r>
              <a:rPr lang="ru-RU" sz="1400" b="1" dirty="0" err="1">
                <a:latin typeface="Times New Roman"/>
                <a:ea typeface="Times New Roman"/>
              </a:rPr>
              <a:t>антирекламный</a:t>
            </a:r>
            <a:r>
              <a:rPr lang="ru-RU" sz="1400" b="1" dirty="0">
                <a:latin typeface="Times New Roman"/>
                <a:ea typeface="Times New Roman"/>
              </a:rPr>
              <a:t> текст на пачке сигарет, результаты которого будут переданы в районную газету «Маяк» или на местное </a:t>
            </a:r>
            <a:r>
              <a:rPr lang="ru-RU" sz="1400" b="1" dirty="0" smtClean="0">
                <a:latin typeface="Times New Roman"/>
                <a:ea typeface="Times New Roman"/>
              </a:rPr>
              <a:t>ТВ.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latin typeface="Times New Roman"/>
                <a:ea typeface="Times New Roman"/>
              </a:rPr>
              <a:t>Конкурс </a:t>
            </a:r>
            <a:r>
              <a:rPr lang="ru-RU" sz="1400" b="1" dirty="0">
                <a:latin typeface="Times New Roman"/>
                <a:ea typeface="Times New Roman"/>
              </a:rPr>
              <a:t>идей. Что можно </a:t>
            </a:r>
            <a:r>
              <a:rPr lang="ru-RU" sz="1400" b="1" dirty="0" smtClean="0">
                <a:latin typeface="Times New Roman"/>
                <a:ea typeface="Times New Roman"/>
              </a:rPr>
              <a:t>сделать в школе </a:t>
            </a:r>
            <a:r>
              <a:rPr lang="ru-RU" sz="1400" b="1" dirty="0">
                <a:latin typeface="Times New Roman"/>
                <a:ea typeface="Times New Roman"/>
              </a:rPr>
              <a:t>для воспитания в малышах неприятия </a:t>
            </a:r>
            <a:r>
              <a:rPr lang="ru-RU" sz="1400" b="1" dirty="0" smtClean="0">
                <a:latin typeface="Times New Roman"/>
                <a:ea typeface="Times New Roman"/>
              </a:rPr>
              <a:t>курения?</a:t>
            </a:r>
            <a:endParaRPr lang="ru-RU" sz="1400" b="1" dirty="0"/>
          </a:p>
        </p:txBody>
      </p:sp>
      <p:pic>
        <p:nvPicPr>
          <p:cNvPr id="5" name="Picture 6" descr="474560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2132857"/>
            <a:ext cx="3749675" cy="266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6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F543F">
                    <a:lumMod val="50000"/>
                  </a:srgbClr>
                </a:solidFill>
                <a:latin typeface="Times New Roman"/>
                <a:ea typeface="Times New Roman"/>
              </a:rPr>
              <a:t>Клуб как форма сотрудничества</a:t>
            </a:r>
            <a:endParaRPr lang="ru-RU" dirty="0"/>
          </a:p>
        </p:txBody>
      </p:sp>
      <p:pic>
        <p:nvPicPr>
          <p:cNvPr id="5" name="Объект 4" descr="http://school508.spb.edu.ru/assets/zoj006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772816"/>
            <a:ext cx="3312368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499992" y="1447800"/>
            <a:ext cx="4182998" cy="4572000"/>
          </a:xfrm>
        </p:spPr>
        <p:txBody>
          <a:bodyPr>
            <a:normAutofit fontScale="92500" lnSpcReduction="10000"/>
          </a:bodyPr>
          <a:lstStyle/>
          <a:p>
            <a:pPr marL="342900" lvl="0" indent="-342900" algn="ctr">
              <a:spcAft>
                <a:spcPts val="0"/>
              </a:spcAft>
              <a:buFont typeface="Wingdings"/>
              <a:buChar char=""/>
            </a:pP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Клуб «Мода </a:t>
            </a:r>
            <a:r>
              <a:rPr lang="ru-RU" sz="2800" b="1" dirty="0">
                <a:solidFill>
                  <a:srgbClr val="7030A0"/>
                </a:solidFill>
                <a:latin typeface="Times New Roman"/>
                <a:ea typeface="Times New Roman"/>
              </a:rPr>
              <a:t>и здоровье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»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 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Задача 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- научить ребят оценивать модные явления с точки зрения ущерба или пользы для здоровья, подвести их к пониманию того, что проявлять заботу о здоровье, вести здоровый образ жизни – это модно.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  <a:tabLst>
                <a:tab pos="1101725" algn="l"/>
              </a:tabLst>
            </a:pPr>
            <a:r>
              <a:rPr lang="ru-RU" sz="2800" dirty="0">
                <a:latin typeface="Times New Roman"/>
                <a:ea typeface="Times New Roman"/>
              </a:rPr>
              <a:t>	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79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Тематика заседаний клуба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Модная фигура – символ здоровья?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Модные привычки и здоровье.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Модные  привычки. Курение.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Есть ли вред от модных диет?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Здоровье и спорт.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Компьютер – друг или враг человека?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Преимущества жизни без алкоголя, сигарет и наркотиков.</a:t>
            </a:r>
            <a:endParaRPr lang="ru-RU" sz="2400" b="1" dirty="0">
              <a:latin typeface="Times New Roman"/>
              <a:ea typeface="Times New Roman"/>
            </a:endParaRPr>
          </a:p>
          <a:p>
            <a:endParaRPr lang="ru-RU" b="1" dirty="0"/>
          </a:p>
        </p:txBody>
      </p:sp>
      <p:pic>
        <p:nvPicPr>
          <p:cNvPr id="5" name="Picture 4" descr="7580369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45672" y="1447800"/>
            <a:ext cx="352623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761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Выбор проблемы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447800"/>
            <a:ext cx="3979872" cy="4572000"/>
          </a:xfrm>
        </p:spPr>
        <p:txBody>
          <a:bodyPr/>
          <a:lstStyle/>
          <a:p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33950" y="1124744"/>
            <a:ext cx="3749040" cy="5544616"/>
          </a:xfrm>
        </p:spPr>
        <p:txBody>
          <a:bodyPr>
            <a:no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660066"/>
                </a:solidFill>
                <a:latin typeface="mesNewRomanPSMT"/>
                <a:ea typeface="Times New Roman"/>
                <a:cs typeface="mesNewRomanPSMT"/>
              </a:rPr>
              <a:t>	</a:t>
            </a:r>
            <a:r>
              <a:rPr lang="x-none" sz="1400" b="1" smtClean="0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На </a:t>
            </a:r>
            <a:r>
              <a:rPr lang="x-none" sz="1400" b="1">
                <a:solidFill>
                  <a:schemeClr val="bg2">
                    <a:lumMod val="10000"/>
                  </a:schemeClr>
                </a:solidFill>
                <a:ea typeface="Times New Roman"/>
                <a:cs typeface="mesNewRomanPSMT"/>
              </a:rPr>
              <a:t>данный момент, укрепление здоровья населения и формирование здорового образа жизни </a:t>
            </a:r>
            <a:r>
              <a:rPr lang="ru-RU" sz="1400" b="1" dirty="0">
                <a:solidFill>
                  <a:schemeClr val="bg2">
                    <a:lumMod val="10000"/>
                  </a:schemeClr>
                </a:solidFill>
                <a:ea typeface="Times New Roman"/>
              </a:rPr>
              <a:t>является</a:t>
            </a:r>
            <a:r>
              <a:rPr lang="x-none" sz="1400" b="1">
                <a:solidFill>
                  <a:schemeClr val="bg2">
                    <a:lumMod val="10000"/>
                  </a:schemeClr>
                </a:solidFill>
                <a:ea typeface="Times New Roman"/>
              </a:rPr>
              <a:t> общегосударственной задачей. </a:t>
            </a:r>
            <a:endParaRPr lang="ru-RU" sz="1400" b="1" dirty="0" smtClean="0">
              <a:solidFill>
                <a:schemeClr val="bg2">
                  <a:lumMod val="10000"/>
                </a:schemeClr>
              </a:solidFill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x-none" sz="1600" b="1" smtClean="0">
                <a:solidFill>
                  <a:srgbClr val="002060"/>
                </a:solidFill>
                <a:ea typeface="Times New Roman"/>
              </a:rPr>
              <a:t>В </a:t>
            </a:r>
            <a:r>
              <a:rPr lang="x-none" sz="1600" b="1">
                <a:solidFill>
                  <a:srgbClr val="002060"/>
                </a:solidFill>
                <a:ea typeface="Times New Roman"/>
              </a:rPr>
              <a:t>понятие «здоровый образ жизни» входят следующие составляющие</a:t>
            </a:r>
            <a:r>
              <a:rPr lang="x-none" sz="1600" b="1" smtClean="0">
                <a:solidFill>
                  <a:srgbClr val="002060"/>
                </a:solidFill>
                <a:ea typeface="Times New Roman"/>
                <a:cs typeface="mesNewRomanPSMT"/>
              </a:rPr>
              <a:t>:</a:t>
            </a:r>
            <a:endParaRPr lang="ru-RU" sz="1400" b="1" dirty="0">
              <a:solidFill>
                <a:srgbClr val="002060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О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тказ </a:t>
            </a:r>
            <a:r>
              <a:rPr lang="x-none" sz="1600" b="1">
                <a:solidFill>
                  <a:srgbClr val="660066"/>
                </a:solidFill>
                <a:ea typeface="Times New Roman"/>
                <a:cs typeface="mesNewRomanPSMT"/>
              </a:rPr>
              <a:t>от вредных 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привычек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О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птимальный </a:t>
            </a:r>
            <a:r>
              <a:rPr lang="x-none" sz="1600" b="1">
                <a:solidFill>
                  <a:srgbClr val="660066"/>
                </a:solidFill>
                <a:ea typeface="Times New Roman"/>
                <a:cs typeface="mesNewRomanPSMT"/>
              </a:rPr>
              <a:t>двигательный </a:t>
            </a: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   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режим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Р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ациональное питание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З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акаливание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Л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ичная гигиена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П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оложительные эмоции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660066"/>
                </a:solidFill>
                <a:ea typeface="Times New Roman"/>
                <a:cs typeface="mesNewRomanPSMT"/>
              </a:rPr>
              <a:t>В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ысоконравственное </a:t>
            </a:r>
            <a:r>
              <a:rPr lang="x-none" sz="1600" b="1">
                <a:solidFill>
                  <a:srgbClr val="660066"/>
                </a:solidFill>
                <a:ea typeface="Times New Roman"/>
                <a:cs typeface="mesNewRomanPSMT"/>
              </a:rPr>
              <a:t>отношение к окружающим людям, обществу, </a:t>
            </a:r>
            <a:r>
              <a:rPr lang="x-none" sz="1600" b="1" smtClean="0">
                <a:solidFill>
                  <a:srgbClr val="660066"/>
                </a:solidFill>
                <a:ea typeface="Times New Roman"/>
                <a:cs typeface="mesNewRomanPSMT"/>
              </a:rPr>
              <a:t>природе</a:t>
            </a:r>
            <a:endParaRPr lang="ru-RU" sz="1600" b="1" dirty="0">
              <a:solidFill>
                <a:srgbClr val="660066"/>
              </a:solidFill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 smtClean="0">
                <a:solidFill>
                  <a:srgbClr val="660066"/>
                </a:solidFill>
                <a:ea typeface="Times New Roman"/>
              </a:rPr>
              <a:t>  Содержательная </a:t>
            </a:r>
            <a:r>
              <a:rPr lang="ru-RU" sz="1600" b="1" dirty="0">
                <a:solidFill>
                  <a:srgbClr val="660066"/>
                </a:solidFill>
                <a:ea typeface="Times New Roman"/>
              </a:rPr>
              <a:t>жизнь» (смысл </a:t>
            </a:r>
            <a:r>
              <a:rPr lang="ru-RU" sz="1600" b="1" dirty="0" smtClean="0">
                <a:solidFill>
                  <a:srgbClr val="660066"/>
                </a:solidFill>
                <a:ea typeface="Times New Roman"/>
              </a:rPr>
              <a:t>   жизни) </a:t>
            </a:r>
            <a:endParaRPr lang="ru-RU" sz="1600" b="1" dirty="0">
              <a:solidFill>
                <a:srgbClr val="660066"/>
              </a:solidFill>
            </a:endParaRPr>
          </a:p>
        </p:txBody>
      </p:sp>
      <p:pic>
        <p:nvPicPr>
          <p:cNvPr id="6" name="Picture 4" descr="s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38100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59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Агентство рекламы здоровья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  <a:tabLst>
                <a:tab pos="1101725" algn="l"/>
              </a:tabLst>
            </a:pPr>
            <a:r>
              <a:rPr lang="ru-RU" sz="2900" b="1" dirty="0">
                <a:solidFill>
                  <a:srgbClr val="7030A0"/>
                </a:solidFill>
                <a:latin typeface="Times New Roman"/>
                <a:ea typeface="Times New Roman"/>
              </a:rPr>
              <a:t>Его деятельность позволит достичь нескольких целей</a:t>
            </a:r>
            <a:r>
              <a:rPr lang="ru-RU" sz="29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:</a:t>
            </a:r>
          </a:p>
          <a:p>
            <a:pPr algn="ctr">
              <a:spcAft>
                <a:spcPts val="0"/>
              </a:spcAft>
              <a:tabLst>
                <a:tab pos="1101725" algn="l"/>
              </a:tabLst>
            </a:pPr>
            <a:endParaRPr lang="ru-RU" sz="2400" b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прямо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или опосредованно влиять на выбор детьми «здорового» поведения, поступков, решений;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just"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развивать детское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твор-чество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;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помогать детям ощутить причастность к серьёзному, «взрослому» делу;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способствовать их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объеди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-нению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.</a:t>
            </a:r>
            <a:endParaRPr lang="ru-RU" sz="2400" b="1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5" name="Объект 4" descr="http://sites.google.com/site/samsonovname/pivo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006" y="1700808"/>
            <a:ext cx="2795409" cy="3747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7547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Сюжеты рекламы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Сколько стоит курение?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Куда ведёт алкоголизм?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Чем опасно курение для здоровья детей и взрослых?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Что является причинами курения молодёжи?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Чем можно заменить курение?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  <a:tabLst>
                <a:tab pos="11017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Как защитить некурящих?</a:t>
            </a:r>
            <a:endParaRPr lang="ru-RU" sz="2400" b="1" dirty="0">
              <a:latin typeface="Times New Roman"/>
              <a:ea typeface="Times New Roman"/>
            </a:endParaRPr>
          </a:p>
          <a:p>
            <a:r>
              <a:rPr lang="ru-RU" sz="2800" b="1" dirty="0">
                <a:latin typeface="Times New Roman"/>
                <a:ea typeface="Times New Roman"/>
              </a:rPr>
              <a:t>Миф и правда о наркотиках.</a:t>
            </a:r>
            <a:endParaRPr lang="ru-RU" b="1" dirty="0"/>
          </a:p>
        </p:txBody>
      </p:sp>
      <p:pic>
        <p:nvPicPr>
          <p:cNvPr id="5" name="Picture 2" descr="курение 9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7" y="1574800"/>
            <a:ext cx="3048000" cy="431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5506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68952" cy="85010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Агентство рекламы здоровья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8" name="Объект 7" descr="schule1619_0873-k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11561" y="1628800"/>
            <a:ext cx="3960440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4" descr="http://www.mayaplanet.org/upload/images/full/1290164829_00043000.jpg"/>
          <p:cNvPicPr>
            <a:picLocks noGrp="1"/>
          </p:cNvPicPr>
          <p:nvPr>
            <p:ph sz="quarter" idx="2"/>
          </p:nvPr>
        </p:nvPicPr>
        <p:blipFill rotWithShape="1">
          <a:blip r:embed="rId3" cstate="print"/>
          <a:srcRect b="2682"/>
          <a:stretch/>
        </p:blipFill>
        <p:spPr bwMode="auto">
          <a:xfrm>
            <a:off x="5004048" y="1628800"/>
            <a:ext cx="3600399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4338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           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Выбирать тебе</a:t>
            </a:r>
            <a:endParaRPr lang="ru-RU" sz="4800" dirty="0">
              <a:latin typeface="+mn-lt"/>
            </a:endParaRPr>
          </a:p>
        </p:txBody>
      </p:sp>
      <p:pic>
        <p:nvPicPr>
          <p:cNvPr id="6" name="Объект 5" descr="http://www.rwr.ru/files/photos/det/kan1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916832"/>
            <a:ext cx="3216275" cy="4249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4" descr="http://primamedia.ru/files/160090.jpg"/>
          <p:cNvPicPr>
            <a:picLocks noGr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3513584" cy="4249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962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43408"/>
            <a:ext cx="7772400" cy="216024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1101725" algn="l"/>
              </a:tabLst>
            </a:pP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</a:rPr>
            </a:br>
            <a:r>
              <a:rPr lang="ru-RU" sz="3100" b="1" dirty="0">
                <a:latin typeface="Times New Roman"/>
                <a:ea typeface="Times New Roman"/>
              </a:rPr>
              <a:t/>
            </a:r>
            <a:br>
              <a:rPr lang="ru-RU" sz="3100" b="1" dirty="0">
                <a:latin typeface="Times New Roman"/>
                <a:ea typeface="Times New Roman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Модель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взаимодействия детей разного возраста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«Малыши-няньки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»</a:t>
            </a:r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sz="3100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endParaRPr lang="ru-RU" sz="4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Объект 4" descr="http://newspaper.marsu.ru/load_files/images/bukvar_emblema_106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222377" cy="28616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4008" y="1447800"/>
            <a:ext cx="4248472" cy="4572000"/>
          </a:xfrm>
        </p:spPr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Цели сотрудничества: </a:t>
            </a:r>
          </a:p>
          <a:p>
            <a:pPr marL="0" indent="0">
              <a:spcAft>
                <a:spcPts val="0"/>
              </a:spcAft>
              <a:buNone/>
            </a:pPr>
            <a:endParaRPr lang="ru-RU" sz="2800" b="1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помочь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формированию и утверждению позитивного отношения к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здоровью,</a:t>
            </a:r>
          </a:p>
          <a:p>
            <a:pPr algn="just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убеждённости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в возможности его сохранения и улучшения, освоение  навыков здорового образа жизни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,</a:t>
            </a:r>
          </a:p>
          <a:p>
            <a:pPr algn="just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содействие тому, чтобы выбор поведения, полезного здоровью, стал прочной мотивацией в дальнейшей жизни.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 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54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0527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Формы работы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3200" b="1" dirty="0">
                <a:solidFill>
                  <a:srgbClr val="000000"/>
                </a:solidFill>
                <a:latin typeface="Calibri"/>
                <a:ea typeface="Times New Roman"/>
                <a:cs typeface="mesNewRomanPS-BoldMT"/>
              </a:rPr>
              <a:t>«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Дежурство по здоровью» - детский контроль за выполнением самых простых гигиенических правил.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«Азбука здоровья» - беседы на различные темы о здоровом образе жизни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«Весёлые переменки» - занятия с малышами физическими упражнениями, играми и танцами.</a:t>
            </a:r>
            <a:endParaRPr lang="ru-RU" sz="2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«Клуб выходного дня»- проведение спортивных мероприятий для детей и их родителей.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Объект 5" descr="hygiene04.gif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6084168" y="1412002"/>
            <a:ext cx="2088232" cy="22330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hygiene0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3861048"/>
            <a:ext cx="2088232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8733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Семейная гостиная как форма общения с родителями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447800"/>
            <a:ext cx="4032448" cy="45720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spcAft>
                <a:spcPts val="0"/>
              </a:spcAft>
              <a:buNone/>
              <a:tabLst>
                <a:tab pos="1101725" algn="l"/>
              </a:tabLst>
            </a:pPr>
            <a:r>
              <a:rPr lang="ru-RU" sz="2800" b="1" dirty="0">
                <a:solidFill>
                  <a:srgbClr val="7030A0"/>
                </a:solidFill>
                <a:latin typeface="Times New Roman"/>
                <a:ea typeface="Times New Roman"/>
              </a:rPr>
              <a:t>Цели сотрудничества</a:t>
            </a:r>
            <a:r>
              <a:rPr lang="ru-RU" sz="2800" b="1" dirty="0" smtClean="0">
                <a:latin typeface="Times New Roman"/>
                <a:ea typeface="Times New Roman"/>
              </a:rPr>
              <a:t>:</a:t>
            </a:r>
          </a:p>
          <a:p>
            <a:pPr marL="0" indent="0" algn="just">
              <a:spcAft>
                <a:spcPts val="0"/>
              </a:spcAft>
              <a:buNone/>
              <a:tabLst>
                <a:tab pos="1101725" algn="l"/>
              </a:tabLst>
            </a:pPr>
            <a:endParaRPr lang="ru-RU" sz="2800" b="1" dirty="0" smtClean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 smtClean="0"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помощь детям в реализации потребности в действиях в защиту здоровья;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внесение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своего вклада в улучшение образа жизни своей семьи и семей своих друзей;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воспитание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себя через воспитание родителей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;</a:t>
            </a:r>
          </a:p>
          <a:p>
            <a:pPr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ощущение себя партнёрами взрослых в очень важном деле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;</a:t>
            </a:r>
          </a:p>
          <a:p>
            <a:pPr algn="just">
              <a:spcAft>
                <a:spcPts val="0"/>
              </a:spcAft>
              <a:buFont typeface="Wingdings" pitchFamily="2" charset="2"/>
              <a:buChar char="Ø"/>
              <a:tabLst>
                <a:tab pos="110172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формирование умения ставить и воплощать позитивные  цели.</a:t>
            </a: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  <a:tabLst>
                <a:tab pos="1101725" algn="l"/>
              </a:tabLst>
            </a:pPr>
            <a:endParaRPr lang="ru-RU" sz="24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/>
          </a:p>
        </p:txBody>
      </p:sp>
      <p:pic>
        <p:nvPicPr>
          <p:cNvPr id="6" name="Рисунок 5" descr="http://img-fotki.yandex.ru/get/6109/124486217.2/0_9f4d3_430b2f1e_L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2884" y="2060848"/>
            <a:ext cx="4759960" cy="356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886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Формы деятельности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latin typeface="Times New Roman"/>
                <a:ea typeface="Times New Roman"/>
              </a:rPr>
              <a:t>Подготовка информационной части встречи в семейной гостиной с сопровождением мультимедийных </a:t>
            </a:r>
            <a:r>
              <a:rPr lang="ru-RU" sz="1600" b="1" dirty="0" smtClean="0">
                <a:latin typeface="Times New Roman"/>
                <a:ea typeface="Times New Roman"/>
              </a:rPr>
              <a:t>презентаций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Презентация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рекламных проектов «За здоровую Россию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».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Проведение спортивных мероприятий под рубрикой «Спорт для всех»:</a:t>
            </a:r>
            <a:endParaRPr lang="ru-RU" sz="1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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Лыжня  здоровья.</a:t>
            </a:r>
            <a:endParaRPr lang="ru-RU" sz="1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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Папа, мама, я – баскетбольная семья.</a:t>
            </a:r>
            <a:endParaRPr lang="ru-RU" sz="1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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Зимние забавы.</a:t>
            </a:r>
            <a:endParaRPr lang="ru-RU" sz="1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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Весёлые старты.</a:t>
            </a:r>
            <a:endParaRPr lang="ru-RU" sz="14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"/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Будь здоров.</a:t>
            </a:r>
            <a:endParaRPr lang="ru-RU" sz="1400" b="1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ru-RU" sz="1600" b="1" dirty="0"/>
          </a:p>
        </p:txBody>
      </p:sp>
      <p:pic>
        <p:nvPicPr>
          <p:cNvPr id="5" name="Рисунок 4" descr="http://duschkireevsk.narod.ru/SSL22275.jpg?rand=987973852983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749169"/>
            <a:ext cx="4392488" cy="34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19" y="1447801"/>
            <a:ext cx="4608513" cy="3781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03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Формы деятельности</a:t>
            </a:r>
            <a:endParaRPr lang="ru-RU" dirty="0"/>
          </a:p>
        </p:txBody>
      </p:sp>
      <p:pic>
        <p:nvPicPr>
          <p:cNvPr id="5" name="Объект 4" descr="http://img-fotki.yandex.ru/get/6303/124486217.2/0_9f4f3_8d152ea0_L.jpe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484785"/>
            <a:ext cx="309600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duschkireevsk.narod.ru/SSL22263.jpg?rand=33636667420789"/>
          <p:cNvPicPr/>
          <p:nvPr/>
        </p:nvPicPr>
        <p:blipFill rotWithShape="1">
          <a:blip r:embed="rId3" cstate="print"/>
          <a:srcRect t="1808" r="11553" b="1208"/>
          <a:stretch/>
        </p:blipFill>
        <p:spPr bwMode="auto">
          <a:xfrm>
            <a:off x="971601" y="1484785"/>
            <a:ext cx="3096343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duschkireevsk.narod.ru/SSL22292_-_kopiya.jpg?rand=3491183718235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1" y="4005065"/>
            <a:ext cx="309634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 descr="http://duschkireevsk.narod.ru/SSL22309_-_kopiya.jpg?rand=39621991332411"/>
          <p:cNvPicPr>
            <a:picLocks noGrp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05065"/>
            <a:ext cx="30960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063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1368152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Оздоровительная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работа в период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>каникул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+mn-lt"/>
                <a:ea typeface="Times New Roman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469032"/>
          </a:xfrm>
        </p:spPr>
        <p:txBody>
          <a:bodyPr/>
          <a:lstStyle/>
          <a:p>
            <a:pPr marL="342900" indent="-342900"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+mn-lt"/>
              </a:rPr>
              <a:t>Туристический поход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51520" y="2060848"/>
            <a:ext cx="4396680" cy="40732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/>
                <a:ea typeface="Times New Roman"/>
              </a:rPr>
              <a:t>При современном неблагополучном экологическом состоянии города  (был подвержен радиационному загрязнению) туристическая деятельность – мощное и эффективное средство оздоровления и физического развития учащихся</a:t>
            </a:r>
            <a:endParaRPr lang="ru-RU" sz="2400" b="1" dirty="0"/>
          </a:p>
        </p:txBody>
      </p:sp>
      <p:pic>
        <p:nvPicPr>
          <p:cNvPr id="5" name="Picture 5" descr="P1010480"/>
          <p:cNvPicPr>
            <a:picLocks noGrp="1"/>
          </p:cNvPicPr>
          <p:nvPr>
            <p:ph sz="half" idx="4"/>
          </p:nvPr>
        </p:nvPicPr>
        <p:blipFill>
          <a:blip r:embed="rId3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916832"/>
            <a:ext cx="4392488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6995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Статистика курения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4320480" cy="2941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spcAft>
                <a:spcPts val="0"/>
              </a:spcAft>
              <a:tabLst>
                <a:tab pos="2700655" algn="l"/>
                <a:tab pos="2790825" algn="l"/>
              </a:tabLst>
            </a:pPr>
            <a:r>
              <a:rPr lang="ru-RU" sz="2800" b="1" dirty="0">
                <a:latin typeface="Times New Roman"/>
                <a:ea typeface="Times New Roman"/>
              </a:rPr>
              <a:t>Россия в настоящее время занимает первое место  в мире по потреблению табака.  И печальный факт, что мы на первом месте и по уровню </a:t>
            </a:r>
            <a:r>
              <a:rPr lang="ru-RU" sz="2800" b="1" dirty="0">
                <a:solidFill>
                  <a:srgbClr val="990000"/>
                </a:solidFill>
                <a:latin typeface="Times New Roman"/>
                <a:ea typeface="Times New Roman"/>
              </a:rPr>
              <a:t>подросткового </a:t>
            </a:r>
            <a:r>
              <a:rPr lang="ru-RU" sz="2800" b="1" dirty="0" smtClean="0">
                <a:solidFill>
                  <a:srgbClr val="990000"/>
                </a:solidFill>
                <a:latin typeface="Times New Roman"/>
                <a:ea typeface="Times New Roman"/>
              </a:rPr>
              <a:t>курения.      </a:t>
            </a:r>
            <a:endParaRPr lang="ru-RU" sz="2400" b="1" dirty="0">
              <a:solidFill>
                <a:srgbClr val="990000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     В </a:t>
            </a:r>
            <a:r>
              <a:rPr lang="ru-RU" sz="2800" b="1" dirty="0">
                <a:latin typeface="Times New Roman"/>
                <a:ea typeface="Times New Roman"/>
              </a:rPr>
              <a:t>России </a:t>
            </a:r>
            <a:r>
              <a:rPr lang="ru-RU" sz="2800" b="1" dirty="0" smtClean="0">
                <a:latin typeface="Times New Roman"/>
                <a:ea typeface="Times New Roman"/>
              </a:rPr>
              <a:t>курят</a:t>
            </a:r>
            <a:r>
              <a:rPr lang="ru-RU" sz="2800" b="1" dirty="0">
                <a:latin typeface="Times New Roman"/>
                <a:ea typeface="Times New Roman"/>
              </a:rPr>
              <a:t>: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</a:rPr>
              <a:t>-  65 %  мужчин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 </a:t>
            </a:r>
            <a:r>
              <a:rPr lang="ru-RU" sz="2800" b="1" dirty="0">
                <a:latin typeface="Times New Roman"/>
                <a:ea typeface="Times New Roman"/>
              </a:rPr>
              <a:t>- 30 %  женщин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-</a:t>
            </a:r>
            <a:r>
              <a:rPr lang="ru-RU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latin typeface="Times New Roman"/>
                <a:ea typeface="Times New Roman"/>
              </a:rPr>
              <a:t>Всего </a:t>
            </a:r>
            <a:r>
              <a:rPr lang="ru-RU" sz="2800" b="1" dirty="0">
                <a:latin typeface="Times New Roman"/>
                <a:ea typeface="Times New Roman"/>
              </a:rPr>
              <a:t>курят 44 млн. взрослых. Это составляет 40% населения страны – </a:t>
            </a:r>
            <a:r>
              <a:rPr lang="ru-RU" sz="2800" b="1" dirty="0" smtClean="0">
                <a:latin typeface="Times New Roman"/>
                <a:ea typeface="Times New Roman"/>
              </a:rPr>
              <a:t>самый высокий </a:t>
            </a:r>
            <a:r>
              <a:rPr lang="ru-RU" sz="2800" b="1" dirty="0">
                <a:latin typeface="Times New Roman"/>
                <a:ea typeface="Times New Roman"/>
              </a:rPr>
              <a:t>показатель употребления табака.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415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  <a:cs typeface="+mn-cs"/>
              </a:rPr>
              <a:t>Формы работы</a:t>
            </a:r>
            <a:br>
              <a:rPr lang="ru-RU" sz="3600" b="1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Медицинская академия (возглавляет медицинский работник). 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Школа здоровья.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Школа танца «Грация».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Спортивный праздник «День Нептуна».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Игра «Маршруты здоровья».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Игры-забавы, потехи; подвижные игры; сюжетно - ролевые игры.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Аттракционы двигательного характера.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Комический футбол.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Соревнования по ориентированию «Найди клад».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Спортивный праздник «Быть здоровым – значит быть счастливым».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Военизированная игра – соревнование на местности «Приказано выжить!»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Игры-забавы, потехи.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Аттракционы двигательного характера.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Подвижные игры.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Сюжетно-ролевые игры.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"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Народные игры.</a:t>
            </a:r>
            <a:endParaRPr lang="ru-RU" sz="16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ru-RU" b="1" dirty="0"/>
          </a:p>
        </p:txBody>
      </p:sp>
      <p:pic>
        <p:nvPicPr>
          <p:cNvPr id="7" name="Picture 6" descr="IMG_0269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92" y="1196752"/>
            <a:ext cx="3456000" cy="237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3456000" cy="237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0334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77724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600" b="1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600" b="1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>Оздоровительная </a:t>
            </a:r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>работа в период каникул</a:t>
            </a:r>
            <a:r>
              <a:rPr lang="ru-RU" sz="3200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  <a:t/>
            </a:r>
            <a:br>
              <a:rPr lang="ru-RU" sz="3200" dirty="0">
                <a:solidFill>
                  <a:srgbClr val="CF543F">
                    <a:lumMod val="50000"/>
                  </a:srgbClr>
                </a:solidFill>
                <a:latin typeface="+mn-lt"/>
                <a:ea typeface="Times New Roman"/>
              </a:rPr>
            </a:br>
            <a:endParaRPr lang="ru-RU" dirty="0">
              <a:latin typeface="+mn-lt"/>
            </a:endParaRPr>
          </a:p>
        </p:txBody>
      </p:sp>
      <p:pic>
        <p:nvPicPr>
          <p:cNvPr id="5" name="Picture 6" descr="IMG_015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700808"/>
            <a:ext cx="3816424" cy="4572000"/>
          </a:xfrm>
        </p:spPr>
      </p:pic>
      <p:pic>
        <p:nvPicPr>
          <p:cNvPr id="8" name="Picture 7" descr="IMG_023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4104455" cy="455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1378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7728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  <a:t/>
            </a:r>
            <a:b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</a:br>
            <a:r>
              <a:rPr lang="ru-RU" sz="3600" b="1" dirty="0" smtClean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  <a:t>Оздоровительная </a:t>
            </a:r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  <a:t>работа в период каникул</a:t>
            </a:r>
            <a:r>
              <a:rPr lang="ru-RU" sz="3200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  <a:t/>
            </a:r>
            <a:br>
              <a:rPr lang="ru-RU" sz="3200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</a:br>
            <a:endParaRPr lang="ru-RU" dirty="0"/>
          </a:p>
        </p:txBody>
      </p:sp>
      <p:pic>
        <p:nvPicPr>
          <p:cNvPr id="13" name="Picture 5" descr="CIMG7327"/>
          <p:cNvPicPr/>
          <p:nvPr/>
        </p:nvPicPr>
        <p:blipFill>
          <a:blip r:embed="rId2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032032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</p:pic>
      <p:pic>
        <p:nvPicPr>
          <p:cNvPr id="14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4032000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150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  <a:t>Оздоровительная работа в период каникул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5292080" y="1484784"/>
            <a:ext cx="3394720" cy="469032"/>
          </a:xfrm>
        </p:spPr>
        <p:txBody>
          <a:bodyPr/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800" dirty="0" err="1" smtClean="0">
                <a:solidFill>
                  <a:srgbClr val="FF0000"/>
                </a:solidFill>
                <a:latin typeface="+mn-lt"/>
              </a:rPr>
              <a:t>Турслёт</a:t>
            </a:r>
            <a:endParaRPr lang="ru-RU" sz="2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Picture 4" descr="CIMG732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132856"/>
            <a:ext cx="4464496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Объект 4"/>
          <p:cNvSpPr>
            <a:spLocks noGrp="1"/>
          </p:cNvSpPr>
          <p:nvPr>
            <p:ph sz="half" idx="4"/>
          </p:nvPr>
        </p:nvSpPr>
        <p:spPr>
          <a:xfrm>
            <a:off x="4932040" y="2276872"/>
            <a:ext cx="3733800" cy="3886200"/>
          </a:xfrm>
        </p:spPr>
        <p:txBody>
          <a:bodyPr>
            <a:normAutofit fontScale="70000" lnSpcReduction="20000"/>
          </a:bodyPr>
          <a:lstStyle/>
          <a:p>
            <a:pPr indent="90170" algn="just"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Times New Roman"/>
              </a:rPr>
              <a:t>     Главные </a:t>
            </a:r>
            <a:r>
              <a:rPr lang="ru-RU" sz="2800" b="1" dirty="0">
                <a:latin typeface="Times New Roman"/>
                <a:ea typeface="Times New Roman"/>
              </a:rPr>
              <a:t>цели – командная работа и лидерство.      Но при этом можно добавить, что это дает</a:t>
            </a:r>
            <a:r>
              <a:rPr lang="ru-RU" sz="2800" b="1" dirty="0" smtClean="0">
                <a:latin typeface="Times New Roman"/>
                <a:ea typeface="Times New Roman"/>
              </a:rPr>
              <a:t>: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1</a:t>
            </a:r>
            <a:r>
              <a:rPr lang="ru-RU" sz="2800" b="1" dirty="0">
                <a:latin typeface="Times New Roman"/>
                <a:ea typeface="Times New Roman"/>
              </a:rPr>
              <a:t>) выработку стратегии группой при решении </a:t>
            </a:r>
            <a:r>
              <a:rPr lang="ru-RU" sz="2800" b="1" dirty="0" smtClean="0">
                <a:latin typeface="Times New Roman"/>
                <a:ea typeface="Times New Roman"/>
              </a:rPr>
              <a:t>проблемы;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2)самовыражение</a:t>
            </a:r>
            <a:r>
              <a:rPr lang="ru-RU" sz="2800" b="1" dirty="0">
                <a:latin typeface="Times New Roman"/>
                <a:ea typeface="Times New Roman"/>
              </a:rPr>
              <a:t>; </a:t>
            </a:r>
            <a:r>
              <a:rPr lang="ru-RU" sz="2800" b="1" dirty="0" smtClean="0">
                <a:latin typeface="Times New Roman"/>
                <a:ea typeface="Times New Roman"/>
              </a:rPr>
              <a:t>3)результативное </a:t>
            </a:r>
            <a:r>
              <a:rPr lang="ru-RU" sz="2800" b="1" dirty="0">
                <a:latin typeface="Times New Roman"/>
                <a:ea typeface="Times New Roman"/>
              </a:rPr>
              <a:t>лидерство; </a:t>
            </a:r>
            <a:endParaRPr lang="ru-RU" sz="2800" b="1" dirty="0" smtClean="0"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4</a:t>
            </a:r>
            <a:r>
              <a:rPr lang="ru-RU" sz="2800" b="1" dirty="0">
                <a:latin typeface="Times New Roman"/>
                <a:ea typeface="Times New Roman"/>
              </a:rPr>
              <a:t>) уверенность в себе</a:t>
            </a:r>
            <a:r>
              <a:rPr lang="ru-RU" sz="2800" b="1" dirty="0" smtClean="0">
                <a:latin typeface="Times New Roman"/>
                <a:ea typeface="Times New Roman"/>
              </a:rPr>
              <a:t>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</a:rPr>
              <a:t>5</a:t>
            </a:r>
            <a:r>
              <a:rPr lang="ru-RU" sz="2800" b="1" dirty="0" smtClean="0">
                <a:latin typeface="Times New Roman"/>
                <a:ea typeface="Times New Roman"/>
              </a:rPr>
              <a:t>) </a:t>
            </a:r>
            <a:r>
              <a:rPr lang="ru-RU" sz="2800" b="1" dirty="0">
                <a:latin typeface="Times New Roman"/>
                <a:ea typeface="Times New Roman"/>
              </a:rPr>
              <a:t>умение вести себя в экстремальной ситуации.</a:t>
            </a:r>
            <a:r>
              <a:rPr lang="ru-RU" sz="2400" b="1" dirty="0">
                <a:latin typeface="Times New Roman"/>
                <a:ea typeface="Times New Roman"/>
              </a:rPr>
              <a:t> 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601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Cambria"/>
                <a:ea typeface="Times New Roman"/>
              </a:rPr>
              <a:t>Оздоровительная работа в период каникул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325016"/>
          </a:xfrm>
        </p:spPr>
        <p:txBody>
          <a:bodyPr/>
          <a:lstStyle/>
          <a:p>
            <a:pPr marL="342900" indent="-342900"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</a:rPr>
              <a:t>Оз. Селигер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marL="342900" lvl="0" indent="-342900">
              <a:buClr>
                <a:srgbClr val="93A299"/>
              </a:buClr>
              <a:buFont typeface="Wingdings" pitchFamily="2" charset="2"/>
              <a:buChar char="Ø"/>
            </a:pPr>
            <a:r>
              <a:rPr lang="ru-RU" dirty="0">
                <a:solidFill>
                  <a:srgbClr val="C00000"/>
                </a:solidFill>
              </a:rPr>
              <a:t>Оз. Селигер</a:t>
            </a:r>
          </a:p>
          <a:p>
            <a:endParaRPr lang="ru-RU" dirty="0"/>
          </a:p>
        </p:txBody>
      </p:sp>
      <p:pic>
        <p:nvPicPr>
          <p:cNvPr id="5" name="Picture 7" descr="Мацеста 013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132856"/>
            <a:ext cx="4024853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6" descr="Мацеста 008"/>
          <p:cNvPicPr>
            <a:picLocks noGrp="1"/>
          </p:cNvPicPr>
          <p:nvPr>
            <p:ph sz="half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04864"/>
            <a:ext cx="3672408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Лента лицом вниз 11"/>
          <p:cNvSpPr/>
          <p:nvPr/>
        </p:nvSpPr>
        <p:spPr>
          <a:xfrm>
            <a:off x="1428750" y="5445224"/>
            <a:ext cx="6000750" cy="1080120"/>
          </a:xfrm>
          <a:prstGeom prst="ribbon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В здоровом теле здоровый дух</a:t>
            </a:r>
          </a:p>
        </p:txBody>
      </p:sp>
    </p:spTree>
    <p:extLst>
      <p:ext uri="{BB962C8B-B14F-4D97-AF65-F5344CB8AC3E}">
        <p14:creationId xmlns:p14="http://schemas.microsoft.com/office/powerpoint/2010/main" val="335609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9552" y="612845"/>
            <a:ext cx="835292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a typeface="Times New Roman"/>
              </a:rPr>
              <a:t>Сотрудничество со СМИ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Направления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</a:rPr>
              <a:t>деятельности:</a:t>
            </a:r>
            <a:endParaRPr lang="ru-RU" sz="20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latin typeface="Times New Roman"/>
                <a:ea typeface="Times New Roman"/>
              </a:rPr>
              <a:t>Систематически рассказывать о положительном опыте организации  спортивно-оздоровительной работы. </a:t>
            </a:r>
            <a:endParaRPr lang="ru-RU" b="1" dirty="0" smtClean="0"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latin typeface="Times New Roman"/>
                <a:ea typeface="Times New Roman"/>
              </a:rPr>
              <a:t>Широко освещать мероприятия, направленные на пропаганду ЗОЖ, вовлечение людей в активные занятия физической культурой и </a:t>
            </a:r>
            <a:r>
              <a:rPr lang="ru-RU" b="1" dirty="0" smtClean="0">
                <a:latin typeface="Times New Roman"/>
                <a:ea typeface="Times New Roman"/>
              </a:rPr>
              <a:t>спортом.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latin typeface="Times New Roman"/>
                <a:ea typeface="Times New Roman"/>
              </a:rPr>
              <a:t>Разъяснять людям, что такое двигательный режим, какое место он занимает в жизни каждого</a:t>
            </a:r>
            <a:r>
              <a:rPr lang="ru-RU" b="1" dirty="0" smtClean="0">
                <a:latin typeface="Times New Roman"/>
                <a:ea typeface="Times New Roman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latin typeface="Times New Roman"/>
                <a:ea typeface="Times New Roman"/>
              </a:rPr>
              <a:t>Систематически насыщать каналы информации материалами, позволяющими каждому человеку пополнять свои знания по ЗОЖ</a:t>
            </a:r>
            <a:r>
              <a:rPr lang="ru-RU" b="1" dirty="0" smtClean="0">
                <a:latin typeface="Times New Roman"/>
                <a:ea typeface="Times New Roman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latin typeface="Times New Roman"/>
                <a:ea typeface="Times New Roman"/>
              </a:rPr>
              <a:t>Регулярно предлагать читателям, зрителям конкретные советы, рекомендации, комплексы упражнений и т.д. для тех, кто дома.</a:t>
            </a:r>
            <a:endParaRPr lang="ru-RU" sz="16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3" name="Picture 9" descr="000803_1069_5353_vnv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643187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69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Сотрудничество с «Центром здоровья»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4267904" cy="5005536"/>
          </a:xfrm>
        </p:spPr>
        <p:txBody>
          <a:bodyPr>
            <a:normAutofit fontScale="70000" lnSpcReduction="20000"/>
          </a:bodyPr>
          <a:lstStyle/>
          <a:p>
            <a:pPr marL="457200" lvl="0" indent="-457200" algn="ctr">
              <a:spcBef>
                <a:spcPts val="0"/>
              </a:spcBef>
              <a:buClrTx/>
              <a:buSzTx/>
              <a:buFont typeface="Wingdings" pitchFamily="2" charset="2"/>
              <a:buChar char="q"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</a:rPr>
              <a:t>Создание на базе «Центра здоровья»  «Школы учителей здоровья»</a:t>
            </a: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endParaRPr lang="ru-RU" sz="28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</a:rPr>
              <a:t>Направления деятельности:</a:t>
            </a:r>
            <a:endParaRPr lang="ru-RU" sz="24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"/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Освоение медицинских знаний, основ ЗОЖ. </a:t>
            </a: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endParaRPr lang="ru-RU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"/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Знакомство с традициями и системами оздоровления у различных народов; методами массажа</a:t>
            </a: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"/>
            </a:pPr>
            <a:endParaRPr lang="ru-RU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"/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Изучение целебных свойств растений, их применение.</a:t>
            </a: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endParaRPr lang="ru-RU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Bef>
                <a:spcPts val="0"/>
              </a:spcBef>
              <a:buClrTx/>
              <a:buSzTx/>
              <a:buFont typeface="Wingdings"/>
              <a:buChar char=""/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Оказание первой помощи при авариях, катастрофах, стихийных бедствиях, в иных экстремальных ситуациях.</a:t>
            </a: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</a:p>
        </p:txBody>
      </p:sp>
      <p:pic>
        <p:nvPicPr>
          <p:cNvPr id="7" name="Picture 4" descr="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3950" y="1988840"/>
            <a:ext cx="3749675" cy="3130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613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Ожидаемые результаты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340768"/>
            <a:ext cx="7848872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itchFamily="2" charset="2"/>
              <a:buChar char="q"/>
            </a:pPr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Гипотеза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Если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нам удастся осуществить данный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социальный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проект, то будут выполнены следующие задачи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:</a:t>
            </a:r>
          </a:p>
          <a:p>
            <a:pPr algn="just">
              <a:spcAft>
                <a:spcPts val="0"/>
              </a:spcAft>
            </a:pP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Times New Roman"/>
              </a:rPr>
              <a:t>Исследованы факторы влияния на ценностные ориентации молодежи города и формирование через изучение данных факторов ценностного отношения к своему здоровью</a:t>
            </a:r>
            <a:r>
              <a:rPr lang="ru-RU" b="1" dirty="0" smtClean="0">
                <a:latin typeface="Times New Roman"/>
                <a:ea typeface="Times New Roman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Проведены практические мероприятия по пропаганде ЗОЖ среди различных групп населения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г.Киреевска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 (школьники, дошкольники, родители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).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Подготовлены и изданы просветительские материалы, </a:t>
            </a:r>
            <a:r>
              <a:rPr lang="ru-RU" b="1" dirty="0">
                <a:latin typeface="Times New Roman"/>
                <a:ea typeface="Calibri"/>
              </a:rPr>
              <a:t>повышающие уровень информированности детей и родителей о проблемах никотиновой, алкогольной и наркотической зависимости; о культуре  ЗОЖ</a:t>
            </a:r>
            <a:r>
              <a:rPr lang="ru-RU" b="1" dirty="0" smtClean="0">
                <a:latin typeface="Times New Roman"/>
                <a:ea typeface="Calibri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b="1" dirty="0">
                <a:latin typeface="Times New Roman"/>
                <a:ea typeface="Calibri"/>
              </a:rPr>
              <a:t>Запущен механизм непосредственного участия подростков в разработке и реализации стратегии по пропаганде ЗОЖ</a:t>
            </a:r>
            <a:r>
              <a:rPr lang="ru-RU" dirty="0">
                <a:latin typeface="Times New Roman"/>
                <a:ea typeface="Calibri"/>
              </a:rPr>
              <a:t>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7" descr="000803_1055_6420_vnv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364">
            <a:off x="6952426" y="-771264"/>
            <a:ext cx="21907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70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Мы </a:t>
            </a:r>
            <a:r>
              <a:rPr lang="ru-RU" sz="5400" b="1" dirty="0" smtClean="0">
                <a:solidFill>
                  <a:srgbClr val="CF543F">
                    <a:lumMod val="50000"/>
                  </a:srgbClr>
                </a:solidFill>
                <a:latin typeface="Cambria"/>
              </a:rPr>
              <a:t>выбираем ЗОЖ</a:t>
            </a:r>
            <a:endParaRPr lang="ru-RU" dirty="0"/>
          </a:p>
        </p:txBody>
      </p:sp>
      <p:pic>
        <p:nvPicPr>
          <p:cNvPr id="7" name="Объект 6" descr="http://img-fotki.yandex.ru/get/6304/124486217.4/0_9f847_979aa497_L.jpe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47449"/>
            <a:ext cx="3456000" cy="2376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http://img-fotki.yandex.ru/get/6109/124486217.2/0_9f545_1ef9e3f7_L.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76056" y="1447449"/>
            <a:ext cx="3456000" cy="2376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http://im6-tub-ru.yandex.net/i?id=440133167-45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187160"/>
            <a:ext cx="3420000" cy="23762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Объект 9" descr="http://duschkireevsk.narod.ru/SSL22569kopiya.jpg?rand=42250615123848"/>
          <p:cNvPicPr>
            <a:picLocks noGrp="1"/>
          </p:cNvPicPr>
          <p:nvPr>
            <p:ph sz="quarter" idx="2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97368" y="4187424"/>
            <a:ext cx="3456000" cy="2376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90582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ЦЕНИ  И ТЫ СВОЮ ЖИЗНЬ!</a:t>
            </a:r>
            <a:endParaRPr lang="ru-RU" sz="3600" dirty="0">
              <a:latin typeface="+mn-lt"/>
            </a:endParaRPr>
          </a:p>
        </p:txBody>
      </p:sp>
      <p:pic>
        <p:nvPicPr>
          <p:cNvPr id="7" name="Объект 6" descr="http://duschkireevsk.narod.ru/akcciya_039kopiya.jpg?rand=21493764085520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9033" t="12265" r="18278" b="-12265"/>
          <a:stretch/>
        </p:blipFill>
        <p:spPr bwMode="auto">
          <a:xfrm>
            <a:off x="883608" y="1268760"/>
            <a:ext cx="3528391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Объект 7" descr="http://duschkireevsk.narod.ru/akcciya_041kopiya.jpg?rand=197840120384064"/>
          <p:cNvPicPr>
            <a:picLocks noGrp="1"/>
          </p:cNvPicPr>
          <p:nvPr>
            <p:ph sz="quarter" idx="2"/>
          </p:nvPr>
        </p:nvPicPr>
        <p:blipFill rotWithShape="1">
          <a:blip r:embed="rId3" cstate="print"/>
          <a:srcRect l="2372" t="-2201" r="23715" b="2201"/>
          <a:stretch/>
        </p:blipFill>
        <p:spPr bwMode="auto">
          <a:xfrm>
            <a:off x="4819992" y="1124744"/>
            <a:ext cx="3456384" cy="284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&amp;pcy;&amp;ocy;&amp;scy;&amp;tcy;&amp;rcy;&amp;ocy;&amp;iecy;&amp;ncy;&amp;icy;&amp;ie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149080"/>
            <a:ext cx="3384000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http://duschkireevsk.narod.ru/kopiya.jpg?rand=18617653294607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2000" y="4163536"/>
            <a:ext cx="3384376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4700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F543F">
                    <a:lumMod val="50000"/>
                  </a:srgbClr>
                </a:solidFill>
                <a:latin typeface="Cambria"/>
              </a:rPr>
              <a:t>Статистика курения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268760"/>
            <a:ext cx="3801616" cy="475104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b="1" dirty="0" smtClean="0">
                <a:latin typeface="Times New Roman"/>
                <a:ea typeface="Times New Roman"/>
              </a:rPr>
              <a:t>В </a:t>
            </a:r>
            <a:r>
              <a:rPr lang="ru-RU" sz="2000" b="1" dirty="0">
                <a:latin typeface="Times New Roman"/>
                <a:ea typeface="Times New Roman"/>
              </a:rPr>
              <a:t>России курят более </a:t>
            </a:r>
            <a:r>
              <a:rPr lang="ru-RU" sz="2000" b="1" dirty="0" smtClean="0">
                <a:latin typeface="Times New Roman"/>
                <a:ea typeface="Times New Roman"/>
              </a:rPr>
              <a:t>3-х миллионов </a:t>
            </a:r>
            <a:r>
              <a:rPr lang="ru-RU" sz="2000" b="1" dirty="0">
                <a:latin typeface="Times New Roman"/>
                <a:ea typeface="Times New Roman"/>
              </a:rPr>
              <a:t>подростков: 2,5 миллиона юношей и 0,5 миллиона девушек.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b="1" dirty="0" smtClean="0">
                <a:latin typeface="Times New Roman"/>
                <a:ea typeface="Times New Roman"/>
              </a:rPr>
              <a:t>В </a:t>
            </a:r>
            <a:r>
              <a:rPr lang="ru-RU" sz="2000" b="1" dirty="0">
                <a:latin typeface="Times New Roman"/>
                <a:ea typeface="Times New Roman"/>
              </a:rPr>
              <a:t>последние годы наблюдается отчетливая тенденция </a:t>
            </a:r>
            <a:r>
              <a:rPr lang="ru-RU" sz="2000" b="1" dirty="0" smtClean="0">
                <a:latin typeface="Times New Roman"/>
                <a:ea typeface="Times New Roman"/>
              </a:rPr>
              <a:t>к более </a:t>
            </a:r>
            <a:r>
              <a:rPr lang="ru-RU" sz="2000" b="1" dirty="0">
                <a:latin typeface="Times New Roman"/>
                <a:ea typeface="Times New Roman"/>
              </a:rPr>
              <a:t>раннему началу регулярного </a:t>
            </a:r>
            <a:r>
              <a:rPr lang="ru-RU" sz="2000" b="1" dirty="0" smtClean="0">
                <a:latin typeface="Times New Roman"/>
                <a:ea typeface="Times New Roman"/>
              </a:rPr>
              <a:t>курения.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b="1" dirty="0">
                <a:latin typeface="Times New Roman"/>
                <a:ea typeface="Times New Roman"/>
              </a:rPr>
              <a:t>7, 3% млн. человек 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</a:rPr>
              <a:t>начали курить в возрасте моложе 15 лет, самый ранний возраст приобщения к курению </a:t>
            </a:r>
            <a:r>
              <a:rPr lang="ru-RU" sz="2000" b="1" dirty="0" smtClean="0">
                <a:latin typeface="Times New Roman"/>
                <a:ea typeface="Times New Roman"/>
              </a:rPr>
              <a:t> 7-10 </a:t>
            </a:r>
            <a:r>
              <a:rPr lang="ru-RU" sz="2000" b="1" dirty="0">
                <a:latin typeface="Times New Roman"/>
                <a:ea typeface="Times New Roman"/>
              </a:rPr>
              <a:t>лет.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</a:rPr>
              <a:t>В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</a:rPr>
              <a:t>старших классах курят 50% мальчиков и 40% девочек</a:t>
            </a:r>
            <a:r>
              <a:rPr lang="ru-RU" sz="1000" dirty="0">
                <a:latin typeface="Times New Roman"/>
                <a:ea typeface="Times New Roman"/>
              </a:rPr>
              <a:t>.</a:t>
            </a:r>
            <a:endParaRPr lang="ru-RU" sz="900" dirty="0">
              <a:latin typeface="Times New Roman"/>
              <a:ea typeface="Times New Roman"/>
            </a:endParaRPr>
          </a:p>
          <a:p>
            <a:endParaRPr lang="ru-RU" sz="900" dirty="0"/>
          </a:p>
        </p:txBody>
      </p:sp>
      <p:pic>
        <p:nvPicPr>
          <p:cNvPr id="6" name="Рисунок 5" descr="курящие дети">
            <a:hlinkClick r:id="rId3"/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580" y="836712"/>
            <a:ext cx="3454876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Картинка 7 из 1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072" y="3645025"/>
            <a:ext cx="3597384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06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+mn-lt"/>
              </a:rPr>
              <a:t>Спасибо за внимание!</a:t>
            </a:r>
            <a:endParaRPr lang="ru-RU" sz="48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 descr="http://vkus-zdorovya.com/img/p/194-284-thickbox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2"/>
            <a:ext cx="5940425" cy="5256584"/>
          </a:xfrm>
          <a:prstGeom prst="ellipse">
            <a:avLst/>
          </a:prstGeom>
          <a:ln w="190500" cap="rnd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724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89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79238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Подростковая </a:t>
            </a:r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</a:rPr>
              <a:t>никотиномания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4339" name="Picture 3" descr="Grafik_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1" y="1700214"/>
            <a:ext cx="4104257" cy="4172487"/>
          </a:xfrm>
          <a:noFill/>
        </p:spPr>
      </p:pic>
      <p:pic>
        <p:nvPicPr>
          <p:cNvPr id="14340" name="Picture 4" descr="i?id=22136220&amp;tov=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72816"/>
            <a:ext cx="3744416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0581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61" name="Group 25"/>
          <p:cNvGraphicFramePr>
            <a:graphicFrameLocks noGrp="1"/>
          </p:cNvGraphicFramePr>
          <p:nvPr/>
        </p:nvGraphicFramePr>
        <p:xfrm>
          <a:off x="611188" y="1557338"/>
          <a:ext cx="8304212" cy="5000625"/>
        </p:xfrm>
        <a:graphic>
          <a:graphicData uri="http://schemas.openxmlformats.org/drawingml/2006/table">
            <a:tbl>
              <a:tblPr/>
              <a:tblGrid>
                <a:gridCol w="2695575"/>
                <a:gridCol w="1528762"/>
                <a:gridCol w="1311275"/>
                <a:gridCol w="1530350"/>
                <a:gridCol w="1238250"/>
              </a:tblGrid>
              <a:tr h="12858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 Возрастные    группы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       Процентное соотношение                     зависимости от причин курения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8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Подражание другим школьникам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Чувство новизны, интереса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казаться взрослыми, самостоятельными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Точной причины не знают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7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Century Gothic" pitchFamily="34" charset="0"/>
                        </a:rPr>
                        <a:t>Учащиеся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5-6</a:t>
                      </a: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классов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7-8</a:t>
                      </a: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классов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9-10</a:t>
                      </a: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 классов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50,0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35,6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41,5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30,0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24,0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11188" y="0"/>
            <a:ext cx="8532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663300"/>
                </a:solidFill>
              </a:rPr>
              <a:t>Результаты исследования причин курения среди </a:t>
            </a:r>
            <a:r>
              <a:rPr lang="ru-RU" sz="3600" b="1" dirty="0" smtClean="0">
                <a:solidFill>
                  <a:srgbClr val="663300"/>
                </a:solidFill>
              </a:rPr>
              <a:t>школьников </a:t>
            </a:r>
            <a:r>
              <a:rPr lang="ru-RU" sz="2800" b="1" dirty="0" smtClean="0">
                <a:solidFill>
                  <a:srgbClr val="663300"/>
                </a:solidFill>
              </a:rPr>
              <a:t>(по России)</a:t>
            </a:r>
            <a:endParaRPr lang="ru-RU" sz="36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01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а 3 из 1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00213"/>
            <a:ext cx="3787775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684213" y="414338"/>
            <a:ext cx="8075612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Cambria Math" pitchFamily="18" charset="0"/>
                <a:cs typeface="Calibri" pitchFamily="34" charset="0"/>
              </a:rPr>
              <a:t>Курение и школьник несовместимы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356100" y="1557338"/>
            <a:ext cx="4464050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Замедляется рост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Ухудшается развитие грудной клетки и мускулатуры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Раннее появление морщин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Повышенная раздражительность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Ухудшение памяти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Ослабление концентрации зрительного восприятия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ru-RU" sz="2400" b="1" smtClean="0">
                <a:solidFill>
                  <a:srgbClr val="663300"/>
                </a:solidFill>
                <a:latin typeface="Century Gothic" pitchFamily="34" charset="0"/>
              </a:rPr>
              <a:t>Низкая успеваемость</a:t>
            </a:r>
          </a:p>
        </p:txBody>
      </p:sp>
    </p:spTree>
    <p:extLst>
      <p:ext uri="{BB962C8B-B14F-4D97-AF65-F5344CB8AC3E}">
        <p14:creationId xmlns:p14="http://schemas.microsoft.com/office/powerpoint/2010/main" val="74834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Пассивное курение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Объект 4" descr="http://im5-tub-ru.yandex.net/i?id=100709991-61-72&amp;n=21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60851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004048" y="1484784"/>
            <a:ext cx="3678942" cy="5040560"/>
          </a:xfrm>
        </p:spPr>
        <p:txBody>
          <a:bodyPr>
            <a:normAutofit fontScale="85000" lnSpcReduction="10000"/>
          </a:bodyPr>
          <a:lstStyle/>
          <a:p>
            <a:pPr lvl="0">
              <a:buClr>
                <a:srgbClr val="93A299"/>
              </a:buClr>
            </a:pPr>
            <a:r>
              <a:rPr lang="ru-RU" b="1" dirty="0">
                <a:solidFill>
                  <a:prstClr val="black"/>
                </a:solidFill>
                <a:latin typeface="Century Gothic" pitchFamily="34" charset="0"/>
              </a:rPr>
              <a:t>Риск сердечных приступов и смерти на 91% выше для тех, кто регулярно находится среди курящих, и на 58% для тех, кто время от времени проводит время среди курящих.</a:t>
            </a:r>
          </a:p>
          <a:p>
            <a:pPr lvl="0">
              <a:buClr>
                <a:srgbClr val="93A299"/>
              </a:buClr>
            </a:pPr>
            <a:r>
              <a:rPr lang="ru-RU" b="1" dirty="0">
                <a:solidFill>
                  <a:prstClr val="black"/>
                </a:solidFill>
                <a:latin typeface="Century Gothic" pitchFamily="34" charset="0"/>
              </a:rPr>
              <a:t>Уровень смертности от сердечных заболеваний в семье, где курит один из супругов, на 20% выше.</a:t>
            </a:r>
          </a:p>
          <a:p>
            <a:pPr marL="0" lvl="0" indent="0">
              <a:buClr>
                <a:srgbClr val="93A299"/>
              </a:buClr>
              <a:buNone/>
            </a:pPr>
            <a:endParaRPr lang="ru-RU" b="1" dirty="0">
              <a:solidFill>
                <a:prstClr val="black"/>
              </a:solidFill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4500" b="1" dirty="0"/>
          </a:p>
        </p:txBody>
      </p:sp>
    </p:spTree>
    <p:extLst>
      <p:ext uri="{BB962C8B-B14F-4D97-AF65-F5344CB8AC3E}">
        <p14:creationId xmlns:p14="http://schemas.microsoft.com/office/powerpoint/2010/main" val="286160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4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E2988B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</TotalTime>
  <Words>1689</Words>
  <Application>Microsoft Office PowerPoint</Application>
  <PresentationFormat>Экран (4:3)</PresentationFormat>
  <Paragraphs>304</Paragraphs>
  <Slides>51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67" baseType="lpstr">
      <vt:lpstr>Arial</vt:lpstr>
      <vt:lpstr>Calibri</vt:lpstr>
      <vt:lpstr>Cambria</vt:lpstr>
      <vt:lpstr>Cambria Math</vt:lpstr>
      <vt:lpstr>Century Gothic</vt:lpstr>
      <vt:lpstr>Franklin Gothic Book</vt:lpstr>
      <vt:lpstr>Georgia</vt:lpstr>
      <vt:lpstr>mesNewRomanPS-BoldMT</vt:lpstr>
      <vt:lpstr>mesNewRomanPSMT</vt:lpstr>
      <vt:lpstr>Perpetua</vt:lpstr>
      <vt:lpstr>Symbol</vt:lpstr>
      <vt:lpstr>Times New Roman</vt:lpstr>
      <vt:lpstr>Wingdings</vt:lpstr>
      <vt:lpstr>Wingdings 2</vt:lpstr>
      <vt:lpstr>Справедливость</vt:lpstr>
      <vt:lpstr>Clip</vt:lpstr>
      <vt:lpstr>Социальный проект  «Новое поколение выбирает здоровый образ жизни»</vt:lpstr>
      <vt:lpstr>Идея проекта</vt:lpstr>
      <vt:lpstr>Выбор проблемы</vt:lpstr>
      <vt:lpstr>Статистика курения</vt:lpstr>
      <vt:lpstr>Статистика курения</vt:lpstr>
      <vt:lpstr>Подростковая никотиномания</vt:lpstr>
      <vt:lpstr>Презентация PowerPoint</vt:lpstr>
      <vt:lpstr>Курение и школьник несовместимы</vt:lpstr>
      <vt:lpstr>Пассивное курение</vt:lpstr>
      <vt:lpstr>Болезни, связанные с курением</vt:lpstr>
      <vt:lpstr>Статистика курения</vt:lpstr>
      <vt:lpstr>Статистика алкоголизма</vt:lpstr>
      <vt:lpstr>Статистика алкоголизма</vt:lpstr>
      <vt:lpstr>Статистика алкоголизма</vt:lpstr>
      <vt:lpstr>Статистика алкоголизма</vt:lpstr>
      <vt:lpstr>         Вредно ли пиво ?</vt:lpstr>
      <vt:lpstr>Статистика наркомании</vt:lpstr>
      <vt:lpstr>Статистика  наркомании</vt:lpstr>
      <vt:lpstr>Психологические корни причин употребления ПАВ</vt:lpstr>
      <vt:lpstr>Наркомания - это смерть !</vt:lpstr>
      <vt:lpstr>ПЕЧАЛЬНАЯ  СТАТИСТИКА</vt:lpstr>
      <vt:lpstr>РАЗРАБОТКА СОБСТВЕННОГО ВАРИАНТА РЕШЕНИЯ ПРОБЛЕМЫ</vt:lpstr>
      <vt:lpstr>Цель проекта</vt:lpstr>
      <vt:lpstr>Задачи проекта</vt:lpstr>
      <vt:lpstr>Направления деятельности по реализации проекта</vt:lpstr>
      <vt:lpstr>Клуб как форма сотрудничества</vt:lpstr>
      <vt:lpstr>Направления деятельности</vt:lpstr>
      <vt:lpstr>Клуб как форма сотрудничества</vt:lpstr>
      <vt:lpstr>Тематика заседаний клуба</vt:lpstr>
      <vt:lpstr>Агентство рекламы здоровья</vt:lpstr>
      <vt:lpstr>Сюжеты рекламы</vt:lpstr>
      <vt:lpstr>Агентство рекламы здоровья</vt:lpstr>
      <vt:lpstr>            Выбирать тебе</vt:lpstr>
      <vt:lpstr>                    Модель взаимодействия детей разного возраста  «Малыши-няньки» </vt:lpstr>
      <vt:lpstr>Формы работы</vt:lpstr>
      <vt:lpstr>Семейная гостиная как форма общения с родителями</vt:lpstr>
      <vt:lpstr>Формы деятельности</vt:lpstr>
      <vt:lpstr>Формы деятельности</vt:lpstr>
      <vt:lpstr>           Оздоровительная работа в период каникул </vt:lpstr>
      <vt:lpstr>Формы работы </vt:lpstr>
      <vt:lpstr>      Оздоровительная работа в период каникул </vt:lpstr>
      <vt:lpstr> Оздоровительная работа в период каникул </vt:lpstr>
      <vt:lpstr>Оздоровительная работа в период каникул</vt:lpstr>
      <vt:lpstr>Оздоровительная работа в период каникул</vt:lpstr>
      <vt:lpstr>Презентация PowerPoint</vt:lpstr>
      <vt:lpstr>Сотрудничество с «Центром здоровья»</vt:lpstr>
      <vt:lpstr>  Ожидаемые результаты</vt:lpstr>
      <vt:lpstr>Мы выбираем ЗОЖ</vt:lpstr>
      <vt:lpstr>ЦЕНИ  И ТЫ СВОЮ ЖИЗНЬ!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проект «Новое поколение выбирает здоровый образ жизни»</dc:title>
  <dc:creator>Лялина</dc:creator>
  <cp:lastModifiedBy>Admin</cp:lastModifiedBy>
  <cp:revision>109</cp:revision>
  <cp:lastPrinted>2013-02-27T07:36:55Z</cp:lastPrinted>
  <dcterms:created xsi:type="dcterms:W3CDTF">2013-02-19T04:46:44Z</dcterms:created>
  <dcterms:modified xsi:type="dcterms:W3CDTF">2018-10-05T15:10:55Z</dcterms:modified>
</cp:coreProperties>
</file>