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7" r:id="rId8"/>
    <p:sldId id="268" r:id="rId9"/>
    <p:sldId id="269" r:id="rId10"/>
    <p:sldId id="264" r:id="rId11"/>
    <p:sldId id="266" r:id="rId12"/>
    <p:sldId id="271" r:id="rId13"/>
    <p:sldId id="272" r:id="rId14"/>
    <p:sldId id="275" r:id="rId15"/>
    <p:sldId id="277" r:id="rId16"/>
    <p:sldId id="279" r:id="rId17"/>
    <p:sldId id="281" r:id="rId18"/>
    <p:sldId id="283" r:id="rId19"/>
    <p:sldId id="285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236AB-54B5-4632-A332-627DEAF5C42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24061D-21AA-4192-A421-8181589F768D}">
      <dgm:prSet phldr="0"/>
      <dgm:spPr/>
      <dgm:t>
        <a:bodyPr/>
        <a:lstStyle/>
        <a:p>
          <a:r>
            <a:rPr lang="ru-RU" dirty="0">
              <a:latin typeface="Century Gothic"/>
            </a:rPr>
            <a:t> </a:t>
          </a:r>
          <a:r>
            <a:rPr lang="ru-RU" dirty="0"/>
            <a:t>Социально компетентная личность, способная реализовать себя </a:t>
          </a:r>
          <a:r>
            <a:rPr lang="ru-RU" dirty="0">
              <a:latin typeface="Century Gothic"/>
            </a:rPr>
            <a:t>в различных</a:t>
          </a:r>
          <a:r>
            <a:rPr lang="ru-RU" dirty="0"/>
            <a:t> социальных сферах современного общества.</a:t>
          </a:r>
          <a:endParaRPr lang="ru-RU" b="1" dirty="0"/>
        </a:p>
      </dgm:t>
    </dgm:pt>
    <dgm:pt modelId="{F52BB9B6-615F-4A43-9950-B71D74294B45}" type="parTrans" cxnId="{D4602DAD-1375-4C47-B528-8A1209D28CE8}">
      <dgm:prSet/>
      <dgm:spPr/>
      <dgm:t>
        <a:bodyPr/>
        <a:lstStyle/>
        <a:p>
          <a:endParaRPr lang="ru-RU"/>
        </a:p>
      </dgm:t>
    </dgm:pt>
    <dgm:pt modelId="{7242A7CF-6868-4001-9E79-1C4388E54073}" type="sibTrans" cxnId="{D4602DAD-1375-4C47-B528-8A1209D28CE8}">
      <dgm:prSet/>
      <dgm:spPr/>
      <dgm:t>
        <a:bodyPr/>
        <a:lstStyle/>
        <a:p>
          <a:endParaRPr lang="en-US"/>
        </a:p>
      </dgm:t>
    </dgm:pt>
    <dgm:pt modelId="{C8907AD4-4712-4309-B0E0-3714F7ADE9CB}" type="pres">
      <dgm:prSet presAssocID="{B65236AB-54B5-4632-A332-627DEAF5C4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46D2A4-8649-414D-80B6-F71C560F0F43}" type="pres">
      <dgm:prSet presAssocID="{7824061D-21AA-4192-A421-8181589F768D}" presName="thickLine" presStyleLbl="alignNode1" presStyleIdx="0" presStyleCnt="1"/>
      <dgm:spPr/>
    </dgm:pt>
    <dgm:pt modelId="{D1769896-9E39-44A8-B6D7-EF9E8B5B9258}" type="pres">
      <dgm:prSet presAssocID="{7824061D-21AA-4192-A421-8181589F768D}" presName="horz1" presStyleCnt="0"/>
      <dgm:spPr/>
    </dgm:pt>
    <dgm:pt modelId="{751AE4AA-3CC5-4B0A-BD27-DF6513018517}" type="pres">
      <dgm:prSet presAssocID="{7824061D-21AA-4192-A421-8181589F768D}" presName="tx1" presStyleLbl="revTx" presStyleIdx="0" presStyleCnt="1"/>
      <dgm:spPr/>
      <dgm:t>
        <a:bodyPr/>
        <a:lstStyle/>
        <a:p>
          <a:endParaRPr lang="ru-RU"/>
        </a:p>
      </dgm:t>
    </dgm:pt>
    <dgm:pt modelId="{C3112132-95CF-420E-83C5-4471CDA60C7F}" type="pres">
      <dgm:prSet presAssocID="{7824061D-21AA-4192-A421-8181589F768D}" presName="vert1" presStyleCnt="0"/>
      <dgm:spPr/>
    </dgm:pt>
  </dgm:ptLst>
  <dgm:cxnLst>
    <dgm:cxn modelId="{D4602DAD-1375-4C47-B528-8A1209D28CE8}" srcId="{B65236AB-54B5-4632-A332-627DEAF5C423}" destId="{7824061D-21AA-4192-A421-8181589F768D}" srcOrd="0" destOrd="0" parTransId="{F52BB9B6-615F-4A43-9950-B71D74294B45}" sibTransId="{7242A7CF-6868-4001-9E79-1C4388E54073}"/>
    <dgm:cxn modelId="{0FA8E8F1-31B7-40A3-A198-DBB1D29D82B0}" type="presOf" srcId="{B65236AB-54B5-4632-A332-627DEAF5C423}" destId="{C8907AD4-4712-4309-B0E0-3714F7ADE9CB}" srcOrd="0" destOrd="0" presId="urn:microsoft.com/office/officeart/2008/layout/LinedList"/>
    <dgm:cxn modelId="{4FB677B3-2C76-433C-B232-EBE33D42E3DF}" type="presOf" srcId="{7824061D-21AA-4192-A421-8181589F768D}" destId="{751AE4AA-3CC5-4B0A-BD27-DF6513018517}" srcOrd="0" destOrd="0" presId="urn:microsoft.com/office/officeart/2008/layout/LinedList"/>
    <dgm:cxn modelId="{A6319903-6939-4828-990E-8BE55630E67C}" type="presParOf" srcId="{C8907AD4-4712-4309-B0E0-3714F7ADE9CB}" destId="{0746D2A4-8649-414D-80B6-F71C560F0F43}" srcOrd="0" destOrd="0" presId="urn:microsoft.com/office/officeart/2008/layout/LinedList"/>
    <dgm:cxn modelId="{12D29886-A573-4340-B201-94D0367473F4}" type="presParOf" srcId="{C8907AD4-4712-4309-B0E0-3714F7ADE9CB}" destId="{D1769896-9E39-44A8-B6D7-EF9E8B5B9258}" srcOrd="1" destOrd="0" presId="urn:microsoft.com/office/officeart/2008/layout/LinedList"/>
    <dgm:cxn modelId="{ACF9572C-FFC8-4390-9A14-546275FA37F6}" type="presParOf" srcId="{D1769896-9E39-44A8-B6D7-EF9E8B5B9258}" destId="{751AE4AA-3CC5-4B0A-BD27-DF6513018517}" srcOrd="0" destOrd="0" presId="urn:microsoft.com/office/officeart/2008/layout/LinedList"/>
    <dgm:cxn modelId="{373D96CF-E175-4078-99FC-D313C4408A9A}" type="presParOf" srcId="{D1769896-9E39-44A8-B6D7-EF9E8B5B9258}" destId="{C3112132-95CF-420E-83C5-4471CDA60C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D2A4-8649-414D-80B6-F71C560F0F43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AE4AA-3CC5-4B0A-BD27-DF6513018517}">
      <dsp:nvSpPr>
        <dsp:cNvPr id="0" name=""/>
        <dsp:cNvSpPr/>
      </dsp:nvSpPr>
      <dsp:spPr>
        <a:xfrm>
          <a:off x="0" y="0"/>
          <a:ext cx="6735443" cy="556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>
              <a:latin typeface="Century Gothic"/>
            </a:rPr>
            <a:t> </a:t>
          </a:r>
          <a:r>
            <a:rPr lang="ru-RU" sz="4700" kern="1200" dirty="0"/>
            <a:t>Социально компетентная личность, способная реализовать себя </a:t>
          </a:r>
          <a:r>
            <a:rPr lang="ru-RU" sz="4700" kern="1200" dirty="0">
              <a:latin typeface="Century Gothic"/>
            </a:rPr>
            <a:t>в различных</a:t>
          </a:r>
          <a:r>
            <a:rPr lang="ru-RU" sz="4700" kern="1200" dirty="0"/>
            <a:t> социальных сферах современного общества.</a:t>
          </a:r>
          <a:endParaRPr lang="ru-RU" sz="4700" b="1" kern="1200" dirty="0"/>
        </a:p>
      </dsp:txBody>
      <dsp:txXfrm>
        <a:off x="0" y="0"/>
        <a:ext cx="6735443" cy="5564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7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4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3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2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2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6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8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A5F8994-9ED6-4191-BF99-7902DFDD0E58}" type="datetimeFigureOut">
              <a:rPr lang="ru-RU" smtClean="0"/>
              <a:t>вс 04.04.21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6AA68B9-9A2D-412B-8978-61442A6E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9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563" y="474817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Профессиональное самоопределение как условие успешной социализации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115" t="6243" r="1555" b="6727"/>
          <a:stretch/>
        </p:blipFill>
        <p:spPr>
          <a:xfrm>
            <a:off x="3484109" y="2281289"/>
            <a:ext cx="5223782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03115"/>
            <a:ext cx="6705600" cy="59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387927"/>
            <a:ext cx="8446654" cy="6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3" y="318655"/>
            <a:ext cx="10142217" cy="56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6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57162"/>
            <a:ext cx="99917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4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extBox 1">
            <a:extLst>
              <a:ext uri="{FF2B5EF4-FFF2-40B4-BE49-F238E27FC236}">
                <a16:creationId xmlns:a16="http://schemas.microsoft.com/office/drawing/2014/main" id="{8970DC1F-B956-434B-9DD5-F44A7ADE8621}"/>
              </a:ext>
            </a:extLst>
          </p:cNvPr>
          <p:cNvGraphicFramePr/>
          <p:nvPr>
            <p:extLst/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id="{C8B6E97C-F9CC-4E35-B85B-0D2FF2CD1374}"/>
              </a:ext>
            </a:extLst>
          </p:cNvPr>
          <p:cNvSpPr txBox="1"/>
          <p:nvPr/>
        </p:nvSpPr>
        <p:spPr>
          <a:xfrm>
            <a:off x="591961" y="790575"/>
            <a:ext cx="41719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/>
              <a:t>Я - выпускник</a:t>
            </a:r>
          </a:p>
        </p:txBody>
      </p:sp>
      <p:pic>
        <p:nvPicPr>
          <p:cNvPr id="9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3546F4D-A79E-4EEE-B66C-FAEDDCB1E7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315" r="-1" b="13934"/>
          <a:stretch/>
        </p:blipFill>
        <p:spPr>
          <a:xfrm>
            <a:off x="591961" y="1933304"/>
            <a:ext cx="4064039" cy="4064040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60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44F915-E8C9-4778-B120-C8997F9EEE7D}"/>
              </a:ext>
            </a:extLst>
          </p:cNvPr>
          <p:cNvSpPr txBox="1"/>
          <p:nvPr/>
        </p:nvSpPr>
        <p:spPr>
          <a:xfrm>
            <a:off x="1163629" y="1280119"/>
            <a:ext cx="4061515" cy="16851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latin typeface="+mj-lt"/>
                <a:ea typeface="+mj-ea"/>
                <a:cs typeface="+mj-cs"/>
              </a:rPr>
              <a:t>Я -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профессионал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467CC-D410-463C-AA7D-7DFB6485EF2E}"/>
              </a:ext>
            </a:extLst>
          </p:cNvPr>
          <p:cNvSpPr txBox="1"/>
          <p:nvPr/>
        </p:nvSpPr>
        <p:spPr>
          <a:xfrm>
            <a:off x="809897" y="4262007"/>
            <a:ext cx="6664233" cy="29617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Выпускник</a:t>
            </a:r>
            <a:r>
              <a:rPr lang="en-US" sz="2800" dirty="0"/>
              <a:t> </a:t>
            </a:r>
            <a:r>
              <a:rPr lang="en-US" sz="2800" dirty="0" err="1"/>
              <a:t>должен</a:t>
            </a:r>
            <a:r>
              <a:rPr lang="en-US" sz="2800" dirty="0"/>
              <a:t> </a:t>
            </a:r>
            <a:r>
              <a:rPr lang="en-US" sz="2800" dirty="0" err="1"/>
              <a:t>закончить</a:t>
            </a:r>
            <a:r>
              <a:rPr lang="en-US" sz="2800" dirty="0"/>
              <a:t> </a:t>
            </a:r>
            <a:r>
              <a:rPr lang="en-US" sz="2800" dirty="0" err="1"/>
              <a:t>школу</a:t>
            </a:r>
            <a:r>
              <a:rPr lang="en-US" sz="2800" dirty="0"/>
              <a:t> </a:t>
            </a:r>
            <a:r>
              <a:rPr lang="en-US" sz="2800" dirty="0" err="1"/>
              <a:t>профессионально</a:t>
            </a:r>
            <a:r>
              <a:rPr lang="en-US" sz="2800" dirty="0"/>
              <a:t> - </a:t>
            </a:r>
            <a:r>
              <a:rPr lang="en-US" sz="2800" dirty="0" err="1"/>
              <a:t>определенным</a:t>
            </a:r>
            <a:r>
              <a:rPr lang="en-US" sz="2800" dirty="0"/>
              <a:t>. </a:t>
            </a:r>
            <a:r>
              <a:rPr lang="en-US" sz="2800" dirty="0" err="1"/>
              <a:t>Выпускник</a:t>
            </a:r>
            <a:r>
              <a:rPr lang="en-US" sz="2800" dirty="0"/>
              <a:t> </a:t>
            </a:r>
            <a:r>
              <a:rPr lang="en-US" sz="2800" dirty="0" err="1"/>
              <a:t>должен</a:t>
            </a:r>
            <a:r>
              <a:rPr lang="en-US" sz="2800" dirty="0"/>
              <a:t> </a:t>
            </a:r>
            <a:r>
              <a:rPr lang="en-US" sz="2800" dirty="0" err="1"/>
              <a:t>уметь</a:t>
            </a:r>
            <a:r>
              <a:rPr lang="en-US" sz="2800" dirty="0"/>
              <a:t> </a:t>
            </a:r>
            <a:r>
              <a:rPr lang="en-US" sz="2800" dirty="0" err="1"/>
              <a:t>методически</a:t>
            </a:r>
            <a:r>
              <a:rPr lang="en-US" sz="2800" dirty="0"/>
              <a:t> </a:t>
            </a:r>
            <a:r>
              <a:rPr lang="en-US" sz="2800" dirty="0" err="1"/>
              <a:t>грамотно</a:t>
            </a:r>
            <a:r>
              <a:rPr lang="en-US" sz="2800" dirty="0"/>
              <a:t>, </a:t>
            </a:r>
            <a:r>
              <a:rPr lang="en-US" sz="2800" dirty="0" err="1"/>
              <a:t>самостоятельно</a:t>
            </a:r>
            <a:r>
              <a:rPr lang="en-US" sz="2800" dirty="0"/>
              <a:t> </a:t>
            </a:r>
            <a:r>
              <a:rPr lang="en-US" sz="2800" dirty="0" err="1"/>
              <a:t>работать</a:t>
            </a:r>
            <a:r>
              <a:rPr lang="en-US" sz="2800" dirty="0"/>
              <a:t>.</a:t>
            </a:r>
            <a:endParaRPr lang="ru-RU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Рисунок 3" descr="Изображение выглядит как в позе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D7089D98-6D4C-4ACD-B9A4-8F992482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23" y="506281"/>
            <a:ext cx="5640730" cy="3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7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049BD-4145-408A-9238-E51D5BA1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109819"/>
            <a:ext cx="5718207" cy="31929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kern="1200" dirty="0" err="1">
                <a:latin typeface="+mj-lt"/>
              </a:rPr>
              <a:t>Каждый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выпускник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должен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осознавать</a:t>
            </a:r>
            <a:r>
              <a:rPr lang="en-US" sz="2400" kern="1200" dirty="0">
                <a:latin typeface="+mj-lt"/>
              </a:rPr>
              <a:t>, </a:t>
            </a:r>
            <a:r>
              <a:rPr lang="en-US" sz="2400" kern="1200" dirty="0" err="1">
                <a:latin typeface="+mj-lt"/>
              </a:rPr>
              <a:t>что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он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обладает</a:t>
            </a:r>
            <a:endParaRPr lang="en-US" sz="2400" kern="1200" dirty="0">
              <a:latin typeface="+mj-lt"/>
            </a:endParaRPr>
          </a:p>
          <a:p>
            <a:pPr algn="ctr"/>
            <a:r>
              <a:rPr lang="en-US" sz="2400" kern="1200" dirty="0" err="1"/>
              <a:t>уникальной</a:t>
            </a:r>
            <a:r>
              <a:rPr lang="en-US" sz="2400" kern="1200" dirty="0"/>
              <a:t> </a:t>
            </a:r>
            <a:r>
              <a:rPr lang="en-US" sz="2400" kern="1200" dirty="0" err="1"/>
              <a:t>комбинацией</a:t>
            </a:r>
            <a:r>
              <a:rPr lang="en-US" sz="2400" kern="1200" dirty="0"/>
              <a:t> </a:t>
            </a:r>
            <a:r>
              <a:rPr lang="en-US" sz="2400" kern="1200" dirty="0" err="1"/>
              <a:t>качеств</a:t>
            </a:r>
            <a:r>
              <a:rPr lang="en-US" sz="2400" kern="1200" dirty="0"/>
              <a:t> и </a:t>
            </a:r>
            <a:r>
              <a:rPr lang="en-US" sz="2400" kern="1200" dirty="0" err="1"/>
              <a:t>умений</a:t>
            </a:r>
            <a:r>
              <a:rPr lang="en-US" sz="2400" kern="1200" dirty="0"/>
              <a:t>.</a:t>
            </a:r>
            <a:r>
              <a:rPr lang="en-US" sz="2400" dirty="0"/>
              <a:t>  </a:t>
            </a:r>
            <a:r>
              <a:rPr lang="en-US" sz="2400" kern="1200" dirty="0" err="1"/>
              <a:t>Творческий</a:t>
            </a:r>
            <a:r>
              <a:rPr lang="en-US" sz="2400" kern="1200" dirty="0"/>
              <a:t> </a:t>
            </a:r>
            <a:r>
              <a:rPr lang="en-US" sz="2400" kern="1200" dirty="0" err="1"/>
              <a:t>поиск</a:t>
            </a:r>
            <a:r>
              <a:rPr lang="en-US" sz="2400" kern="1200" dirty="0"/>
              <a:t> </a:t>
            </a:r>
            <a:r>
              <a:rPr lang="en-US" sz="2400" kern="1200" dirty="0" err="1"/>
              <a:t>должен</a:t>
            </a:r>
            <a:r>
              <a:rPr lang="en-US" sz="2400" kern="1200" dirty="0"/>
              <a:t> </a:t>
            </a:r>
            <a:r>
              <a:rPr lang="en-US" sz="2400" kern="1200" dirty="0" err="1"/>
              <a:t>быть</a:t>
            </a:r>
            <a:endParaRPr lang="en-US" sz="2400" kern="1200" dirty="0"/>
          </a:p>
          <a:p>
            <a:pPr algn="ctr"/>
            <a:r>
              <a:rPr lang="en-US" sz="2400" kern="1200" dirty="0" err="1">
                <a:latin typeface="+mj-lt"/>
              </a:rPr>
              <a:t>прерогативой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жизненного</a:t>
            </a:r>
            <a:r>
              <a:rPr lang="en-US" sz="2400" kern="1200" dirty="0">
                <a:latin typeface="+mj-lt"/>
              </a:rPr>
              <a:t> и </a:t>
            </a:r>
            <a:r>
              <a:rPr lang="en-US" sz="2400" kern="1200" dirty="0" err="1">
                <a:latin typeface="+mj-lt"/>
              </a:rPr>
              <a:t>профессионального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пути</a:t>
            </a:r>
            <a:r>
              <a:rPr lang="en-US" sz="2400" kern="1200" dirty="0">
                <a:latin typeface="+mj-lt"/>
              </a:rPr>
              <a:t> </a:t>
            </a:r>
            <a:r>
              <a:rPr lang="en-US" sz="2400" kern="1200" dirty="0" err="1">
                <a:latin typeface="+mj-lt"/>
              </a:rPr>
              <a:t>выпускника</a:t>
            </a:r>
            <a:r>
              <a:rPr lang="en-US" sz="2400" kern="1200" dirty="0">
                <a:latin typeface="+mj-lt"/>
              </a:rPr>
              <a:t>.</a:t>
            </a:r>
          </a:p>
          <a:p>
            <a:pPr algn="ctr"/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AA340-BBA0-4C1E-B3DA-3856E1638D08}"/>
              </a:ext>
            </a:extLst>
          </p:cNvPr>
          <p:cNvSpPr txBox="1"/>
          <p:nvPr/>
        </p:nvSpPr>
        <p:spPr>
          <a:xfrm>
            <a:off x="7252335" y="1955075"/>
            <a:ext cx="41433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/>
              <a:t>Я - индивидуальность</a:t>
            </a:r>
          </a:p>
        </p:txBody>
      </p:sp>
      <p:pic>
        <p:nvPicPr>
          <p:cNvPr id="12" name="Рисунок 2" descr="Изображение выглядит как текст, группа, люди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3940F36D-3A2B-4900-9B3D-12F5B50E3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4" r="1" b="9403"/>
          <a:stretch/>
        </p:blipFill>
        <p:spPr>
          <a:xfrm>
            <a:off x="2547258" y="3449296"/>
            <a:ext cx="6222996" cy="3408704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76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E58E9-3FFB-401E-AE92-97908460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41" y="3847931"/>
            <a:ext cx="5425781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Выпускник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должен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видеть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личность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в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себе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и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других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,</a:t>
            </a:r>
          </a:p>
          <a:p>
            <a:r>
              <a:rPr lang="en-US" sz="2900" kern="1200" dirty="0" err="1">
                <a:latin typeface="+mj-lt"/>
                <a:ea typeface="+mj-ea"/>
                <a:cs typeface="+mj-cs"/>
              </a:rPr>
              <a:t>успешно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взаимодействует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 с </a:t>
            </a:r>
            <a:r>
              <a:rPr lang="en-US" sz="2900" kern="1200" dirty="0" err="1">
                <a:latin typeface="+mj-lt"/>
                <a:ea typeface="+mj-ea"/>
                <a:cs typeface="+mj-cs"/>
              </a:rPr>
              <a:t>социумом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.</a:t>
            </a:r>
            <a:endParaRPr lang="en-US" sz="2900" kern="1200" dirty="0">
              <a:latin typeface="+mj-lt"/>
            </a:endParaRPr>
          </a:p>
          <a:p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D970E-E67A-439F-A2F5-E49C7E19A04D}"/>
              </a:ext>
            </a:extLst>
          </p:cNvPr>
          <p:cNvSpPr txBox="1"/>
          <p:nvPr/>
        </p:nvSpPr>
        <p:spPr>
          <a:xfrm>
            <a:off x="552722" y="1885690"/>
            <a:ext cx="569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ea typeface="+mn-lt"/>
                <a:cs typeface="+mn-lt"/>
              </a:rPr>
              <a:t>Я – свободная личность.</a:t>
            </a:r>
            <a:endParaRPr lang="ru-RU" sz="3200" b="1" dirty="0"/>
          </a:p>
        </p:txBody>
      </p:sp>
      <p:pic>
        <p:nvPicPr>
          <p:cNvPr id="16" name="Рисунок 2">
            <a:extLst>
              <a:ext uri="{FF2B5EF4-FFF2-40B4-BE49-F238E27FC236}">
                <a16:creationId xmlns:a16="http://schemas.microsoft.com/office/drawing/2014/main" id="{A12B6993-8F66-4C7B-B01D-FD4712F0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94" y="246690"/>
            <a:ext cx="5975131" cy="32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6A8F-CEAB-4DE9-A37A-5C4CDF11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22" y="2784253"/>
            <a:ext cx="5926682" cy="2971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Выпускник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должен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быть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осознанно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готовым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семейной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жизни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Ответственный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себя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других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стремящийся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здоровому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образу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жизни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главной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ценности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DA960-15AF-4718-AD04-F644DD0842F5}"/>
              </a:ext>
            </a:extLst>
          </p:cNvPr>
          <p:cNvSpPr txBox="1"/>
          <p:nvPr/>
        </p:nvSpPr>
        <p:spPr>
          <a:xfrm>
            <a:off x="561430" y="1397998"/>
            <a:ext cx="4810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ea typeface="+mn-lt"/>
                <a:cs typeface="+mn-lt"/>
              </a:rPr>
              <a:t>Я – семьянин.</a:t>
            </a:r>
            <a:endParaRPr lang="ru-RU" sz="4000" b="1" dirty="0"/>
          </a:p>
        </p:txBody>
      </p:sp>
      <p:pic>
        <p:nvPicPr>
          <p:cNvPr id="16" name="Рисунок 11" descr="Изображение выглядит как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42355B4B-E50E-49F2-AE81-2B21E692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19" y="173816"/>
            <a:ext cx="5695553" cy="37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766D1-3ED9-4B00-8B8E-869E9B5A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74" y="4067534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latin typeface="+mj-lt"/>
                <a:ea typeface="+mj-ea"/>
                <a:cs typeface="+mj-cs"/>
              </a:rPr>
              <a:t>Выпускник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должен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принимать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участие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в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общественно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-</a:t>
            </a:r>
          </a:p>
          <a:p>
            <a:r>
              <a:rPr lang="en-US" sz="2000" kern="1200" dirty="0" err="1">
                <a:latin typeface="+mj-lt"/>
                <a:ea typeface="+mj-ea"/>
                <a:cs typeface="+mj-cs"/>
              </a:rPr>
              <a:t>политической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и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культурной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жизни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страны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.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Он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должен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быть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сознательным</a:t>
            </a:r>
            <a:endParaRPr lang="en-US" sz="2000" kern="1200" dirty="0">
              <a:latin typeface="+mj-lt"/>
            </a:endParaRPr>
          </a:p>
          <a:p>
            <a:r>
              <a:rPr lang="en-US" sz="2000" kern="1200" dirty="0" err="1">
                <a:latin typeface="+mj-lt"/>
                <a:ea typeface="+mj-ea"/>
                <a:cs typeface="+mj-cs"/>
              </a:rPr>
              <a:t>гражданином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готовым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отвечать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за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свои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поступки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.</a:t>
            </a:r>
            <a:endParaRPr lang="en-US" sz="2000" kern="1200" dirty="0">
              <a:latin typeface="+mj-lt"/>
            </a:endParaRPr>
          </a:p>
          <a:p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B4486-CCB6-4F90-81BD-344FEC24F588}"/>
              </a:ext>
            </a:extLst>
          </p:cNvPr>
          <p:cNvSpPr txBox="1"/>
          <p:nvPr/>
        </p:nvSpPr>
        <p:spPr>
          <a:xfrm>
            <a:off x="707027" y="2221773"/>
            <a:ext cx="42576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/>
              <a:t>Я - гражданин</a:t>
            </a:r>
          </a:p>
        </p:txBody>
      </p:sp>
      <p:pic>
        <p:nvPicPr>
          <p:cNvPr id="16" name="Рисунок 3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E48B6A4-7AE2-48BD-A7D7-BE105CB41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1" r="-1" b="9172"/>
          <a:stretch/>
        </p:blipFill>
        <p:spPr>
          <a:xfrm>
            <a:off x="4477989" y="130629"/>
            <a:ext cx="5880856" cy="383281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300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Социализация</a:t>
            </a:r>
            <a:r>
              <a:rPr lang="ru-RU" sz="1800" i="1" dirty="0" smtClean="0"/>
              <a:t> —</a:t>
            </a:r>
            <a:r>
              <a:rPr lang="ru-RU" sz="1800" dirty="0"/>
              <a:t> это усвоение индивидом социальных и культурных норм, а также освоение им различных социальных ролей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91" y="2403204"/>
            <a:ext cx="6871854" cy="38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40606-8802-4659-8BF5-3DE3701B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25" y="151338"/>
            <a:ext cx="710405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Выпускник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должен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бережно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относиться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своему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здоровью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</a:t>
            </a:r>
          </a:p>
          <a:p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здоровью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окружающих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Должен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быть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носителем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эстетических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установок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отношению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культуре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природе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ориентированный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познание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себя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людей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мира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3D99A-F658-4DBF-A1CD-986F30A2C869}"/>
              </a:ext>
            </a:extLst>
          </p:cNvPr>
          <p:cNvSpPr txBox="1"/>
          <p:nvPr/>
        </p:nvSpPr>
        <p:spPr>
          <a:xfrm>
            <a:off x="467542" y="2967599"/>
            <a:ext cx="50101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ea typeface="+mn-lt"/>
                <a:cs typeface="+mn-lt"/>
              </a:rPr>
              <a:t>Я – житель Земли.</a:t>
            </a:r>
            <a:endParaRPr lang="ru-RU" sz="3600" dirty="0"/>
          </a:p>
        </p:txBody>
      </p:sp>
      <p:pic>
        <p:nvPicPr>
          <p:cNvPr id="18" name="Рисунок 2" descr="Изображение выглядит как человек, еда&#10;&#10;Автоматически созданное описание">
            <a:extLst>
              <a:ext uri="{FF2B5EF4-FFF2-40B4-BE49-F238E27FC236}">
                <a16:creationId xmlns:a16="http://schemas.microsoft.com/office/drawing/2014/main" id="{6698AA17-7142-4850-81C8-7F973BE13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5" r="1" b="1"/>
          <a:stretch/>
        </p:blipFill>
        <p:spPr>
          <a:xfrm>
            <a:off x="5033979" y="2770232"/>
            <a:ext cx="7158021" cy="3921041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007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2640" y="2638425"/>
            <a:ext cx="4142871" cy="310197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66144" y="2638425"/>
            <a:ext cx="310197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роли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527" y="2638425"/>
            <a:ext cx="6996546" cy="39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221673"/>
            <a:ext cx="10709564" cy="216664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Профессиональное самоопределение </a:t>
            </a:r>
            <a:r>
              <a:rPr lang="ru-RU" dirty="0"/>
              <a:t>– построение образа желаемого будущего в области профессиональной деятельности, деловых отношений с людьми в контексте осознания себя, своих личных качеств, интеллектуального развития, навыков, знаний и умений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388322"/>
            <a:ext cx="7383919" cy="41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7" y="484909"/>
            <a:ext cx="9656619" cy="1710067"/>
          </a:xfrm>
        </p:spPr>
        <p:txBody>
          <a:bodyPr>
            <a:noAutofit/>
          </a:bodyPr>
          <a:lstStyle/>
          <a:p>
            <a:r>
              <a:rPr lang="ru-RU" sz="3200" dirty="0" smtClean="0"/>
              <a:t>3</a:t>
            </a:r>
            <a:r>
              <a:rPr lang="ru-RU" sz="2000" dirty="0" smtClean="0"/>
              <a:t> </a:t>
            </a:r>
            <a:r>
              <a:rPr lang="ru-RU" sz="2000" b="1" dirty="0"/>
              <a:t>шага, которые помогут подростку выбрать профессию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09" y="2362137"/>
            <a:ext cx="6345382" cy="38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Шаг</a:t>
            </a:r>
            <a:r>
              <a:rPr lang="ru-RU" b="1" dirty="0"/>
              <a:t> 1. Вспомни и пойми, что тебе интересно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09" y="2638425"/>
            <a:ext cx="5866987" cy="3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Шаг 2. Попробуй всё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104" y="2638425"/>
            <a:ext cx="5083792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Ищи дело, а не деньги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104" y="2638425"/>
            <a:ext cx="5083792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133</TotalTime>
  <Words>210</Words>
  <Application>Microsoft Office PowerPoint</Application>
  <PresentationFormat>Широкоэкранный</PresentationFormat>
  <Paragraphs>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Corbel</vt:lpstr>
      <vt:lpstr>Gill Sans MT</vt:lpstr>
      <vt:lpstr>Parcel</vt:lpstr>
      <vt:lpstr>Профессиональное самоопределение как условие успешной социализации</vt:lpstr>
      <vt:lpstr> Социализация — это усвоение индивидом социальных и культурных норм, а также освоение им различных социальных ролей. </vt:lpstr>
      <vt:lpstr>социализация</vt:lpstr>
      <vt:lpstr>Социальные роли</vt:lpstr>
      <vt:lpstr>Профессиональное самоопределение – построение образа желаемого будущего в области профессиональной деятельности, деловых отношений с людьми в контексте осознания себя, своих личных качеств, интеллектуального развития, навыков, знаний и умений</vt:lpstr>
      <vt:lpstr>3 шага, которые помогут подростку выбрать профессию</vt:lpstr>
      <vt:lpstr>  Шаг 1. Вспомни и пойми, что тебе интересно  </vt:lpstr>
      <vt:lpstr>Шаг 2. Попробуй всё </vt:lpstr>
      <vt:lpstr>Шаг 3. Ищи дело, а не деньги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Каждый выпускник должен осознавать, что он обладает уникальной комбинацией качеств и умений.  Творческий поиск должен быть прерогативой жизненного и профессионального пути выпускника. </vt:lpstr>
      <vt:lpstr> Выпускник должен видеть личность в себе и других, успешно взаимодействует с социумом. </vt:lpstr>
      <vt:lpstr>Выпускник должен быть осознанно готовым к семейной жизни. Ответственный за себя и других, стремящийся к здоровому образу жизни, как главной ценности. </vt:lpstr>
      <vt:lpstr>Выпускник должен принимать участие в общественно- политической и культурной жизни страны. Он должен быть сознательным гражданином, готовым отвечать за свои поступки. </vt:lpstr>
      <vt:lpstr>Выпускник должен бережно относиться к своему здоровью и здоровью окружающих. Должен быть носителем эстетических установок по отношению к культуре и природе, ориентированный на познание себя, людей, мира.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самоопределение как условие успешной социализации</dc:title>
  <dc:creator>Пользователь</dc:creator>
  <cp:lastModifiedBy>Пользователь</cp:lastModifiedBy>
  <cp:revision>19</cp:revision>
  <dcterms:created xsi:type="dcterms:W3CDTF">2021-03-25T03:16:47Z</dcterms:created>
  <dcterms:modified xsi:type="dcterms:W3CDTF">2021-04-04T09:29:02Z</dcterms:modified>
</cp:coreProperties>
</file>