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41512" y="1844824"/>
            <a:ext cx="6660976" cy="1368152"/>
          </a:xfrm>
        </p:spPr>
        <p:txBody>
          <a:bodyPr>
            <a:normAutofit fontScale="90000"/>
          </a:bodyPr>
          <a:lstStyle/>
          <a:p>
            <a:r>
              <a:rPr lang="ru-RU" b="1" dirty="0"/>
              <a:t> </a:t>
            </a:r>
            <a:r>
              <a:rPr lang="ru-RU" dirty="0"/>
              <a:t/>
            </a:r>
            <a:br>
              <a:rPr lang="ru-RU" dirty="0"/>
            </a:br>
            <a:r>
              <a:rPr lang="ru-RU" sz="3600" b="1" dirty="0" smtClean="0">
                <a:solidFill>
                  <a:schemeClr val="tx2">
                    <a:lumMod val="75000"/>
                  </a:schemeClr>
                </a:solidFill>
              </a:rPr>
              <a:t/>
            </a:r>
            <a:br>
              <a:rPr lang="ru-RU" sz="3600" b="1" dirty="0" smtClean="0">
                <a:solidFill>
                  <a:schemeClr val="tx2">
                    <a:lumMod val="75000"/>
                  </a:schemeClr>
                </a:solidFill>
              </a:rPr>
            </a:br>
            <a:r>
              <a:rPr lang="ru-RU" sz="3600" b="1" dirty="0" smtClean="0">
                <a:solidFill>
                  <a:schemeClr val="tx2">
                    <a:lumMod val="75000"/>
                  </a:schemeClr>
                </a:solidFill>
              </a:rPr>
              <a:t>Статья на </a:t>
            </a:r>
            <a:r>
              <a:rPr lang="ru-RU" sz="3600" b="1" dirty="0">
                <a:solidFill>
                  <a:schemeClr val="tx2">
                    <a:lumMod val="75000"/>
                  </a:schemeClr>
                </a:solidFill>
              </a:rPr>
              <a:t>тему:  </a:t>
            </a:r>
            <a:r>
              <a:rPr lang="ru-RU" sz="3600" b="1" dirty="0" smtClean="0">
                <a:solidFill>
                  <a:schemeClr val="tx2">
                    <a:lumMod val="75000"/>
                  </a:schemeClr>
                </a:solidFill>
              </a:rPr>
              <a:t/>
            </a:r>
            <a:br>
              <a:rPr lang="ru-RU" sz="3600" b="1" dirty="0" smtClean="0">
                <a:solidFill>
                  <a:schemeClr val="tx2">
                    <a:lumMod val="75000"/>
                  </a:schemeClr>
                </a:solidFill>
              </a:rPr>
            </a:br>
            <a:r>
              <a:rPr lang="ru-RU" sz="3600" dirty="0">
                <a:solidFill>
                  <a:schemeClr val="tx2">
                    <a:lumMod val="75000"/>
                  </a:schemeClr>
                </a:solidFill>
              </a:rPr>
              <a:t/>
            </a:r>
            <a:br>
              <a:rPr lang="ru-RU" sz="3600" dirty="0">
                <a:solidFill>
                  <a:schemeClr val="tx2">
                    <a:lumMod val="75000"/>
                  </a:schemeClr>
                </a:solidFill>
              </a:rPr>
            </a:br>
            <a:r>
              <a:rPr lang="ru-RU" sz="3600" b="1" i="1" dirty="0">
                <a:solidFill>
                  <a:schemeClr val="tx2">
                    <a:lumMod val="75000"/>
                  </a:schemeClr>
                </a:solidFill>
              </a:rPr>
              <a:t>«Основные формы занятий в системе дополнительного образования».</a:t>
            </a:r>
            <a:r>
              <a:rPr lang="ru-RU" sz="3600" i="1" dirty="0">
                <a:solidFill>
                  <a:schemeClr val="tx2">
                    <a:lumMod val="75000"/>
                  </a:schemeClr>
                </a:solidFill>
              </a:rPr>
              <a:t/>
            </a:r>
            <a:br>
              <a:rPr lang="ru-RU" sz="3600" i="1" dirty="0">
                <a:solidFill>
                  <a:schemeClr val="tx2">
                    <a:lumMod val="75000"/>
                  </a:schemeClr>
                </a:solidFill>
              </a:rPr>
            </a:br>
            <a:r>
              <a:rPr lang="ru-RU" b="1" dirty="0">
                <a:solidFill>
                  <a:schemeClr val="tx2">
                    <a:lumMod val="75000"/>
                  </a:schemeClr>
                </a:solidFill>
              </a:rPr>
              <a:t> </a:t>
            </a:r>
            <a:r>
              <a:rPr lang="ru-RU" dirty="0">
                <a:solidFill>
                  <a:schemeClr val="tx2">
                    <a:lumMod val="75000"/>
                  </a:schemeClr>
                </a:solidFill>
              </a:rPr>
              <a:t/>
            </a:r>
            <a:br>
              <a:rPr lang="ru-RU" dirty="0">
                <a:solidFill>
                  <a:schemeClr val="tx2">
                    <a:lumMod val="75000"/>
                  </a:schemeClr>
                </a:solidFill>
              </a:rPr>
            </a:br>
            <a:endParaRPr lang="ru-RU" dirty="0">
              <a:solidFill>
                <a:schemeClr val="tx2">
                  <a:lumMod val="75000"/>
                </a:schemeClr>
              </a:solidFill>
            </a:endParaRPr>
          </a:p>
        </p:txBody>
      </p:sp>
      <p:sp>
        <p:nvSpPr>
          <p:cNvPr id="3" name="Подзаголовок 2"/>
          <p:cNvSpPr>
            <a:spLocks noGrp="1"/>
          </p:cNvSpPr>
          <p:nvPr>
            <p:ph type="subTitle" idx="1"/>
          </p:nvPr>
        </p:nvSpPr>
        <p:spPr>
          <a:xfrm>
            <a:off x="6228184" y="4437112"/>
            <a:ext cx="2160240" cy="1296144"/>
          </a:xfrm>
        </p:spPr>
        <p:txBody>
          <a:bodyPr>
            <a:normAutofit fontScale="85000" lnSpcReduction="20000"/>
          </a:bodyPr>
          <a:lstStyle/>
          <a:p>
            <a:pPr algn="l"/>
            <a:r>
              <a:rPr lang="ru-RU" sz="2000" b="1" dirty="0">
                <a:solidFill>
                  <a:schemeClr val="tx2">
                    <a:lumMod val="75000"/>
                  </a:schemeClr>
                </a:solidFill>
              </a:rPr>
              <a:t>Выполнила:</a:t>
            </a:r>
          </a:p>
          <a:p>
            <a:pPr algn="l"/>
            <a:r>
              <a:rPr lang="ru-RU" sz="2000" b="1" dirty="0" smtClean="0">
                <a:solidFill>
                  <a:schemeClr val="tx2">
                    <a:lumMod val="75000"/>
                  </a:schemeClr>
                </a:solidFill>
              </a:rPr>
              <a:t>воспитатель высшей квалификационной </a:t>
            </a:r>
          </a:p>
          <a:p>
            <a:pPr algn="l"/>
            <a:r>
              <a:rPr lang="ru-RU" sz="2000" b="1" dirty="0">
                <a:solidFill>
                  <a:schemeClr val="tx2">
                    <a:lumMod val="75000"/>
                  </a:schemeClr>
                </a:solidFill>
              </a:rPr>
              <a:t>к</a:t>
            </a:r>
            <a:r>
              <a:rPr lang="ru-RU" sz="2000" b="1" dirty="0" smtClean="0">
                <a:solidFill>
                  <a:schemeClr val="tx2">
                    <a:lumMod val="75000"/>
                  </a:schemeClr>
                </a:solidFill>
              </a:rPr>
              <a:t>атегории</a:t>
            </a:r>
          </a:p>
          <a:p>
            <a:pPr algn="l"/>
            <a:r>
              <a:rPr lang="ru-RU" sz="2000" b="1" dirty="0" err="1" smtClean="0">
                <a:solidFill>
                  <a:schemeClr val="tx2">
                    <a:lumMod val="75000"/>
                  </a:schemeClr>
                </a:solidFill>
              </a:rPr>
              <a:t>Пятлина</a:t>
            </a:r>
            <a:r>
              <a:rPr lang="ru-RU" sz="2000" b="1" dirty="0" smtClean="0">
                <a:solidFill>
                  <a:schemeClr val="tx2">
                    <a:lumMod val="75000"/>
                  </a:schemeClr>
                </a:solidFill>
              </a:rPr>
              <a:t> </a:t>
            </a:r>
            <a:r>
              <a:rPr lang="ru-RU" sz="2000" b="1" dirty="0">
                <a:solidFill>
                  <a:schemeClr val="tx2">
                    <a:lumMod val="75000"/>
                  </a:schemeClr>
                </a:solidFill>
              </a:rPr>
              <a:t>Т.Н.</a:t>
            </a:r>
          </a:p>
          <a:p>
            <a:pPr algn="l"/>
            <a:endParaRPr lang="ru-RU" sz="2000" b="1" dirty="0">
              <a:solidFill>
                <a:schemeClr val="tx2">
                  <a:lumMod val="75000"/>
                </a:schemeClr>
              </a:solidFill>
            </a:endParaRPr>
          </a:p>
        </p:txBody>
      </p:sp>
      <p:sp>
        <p:nvSpPr>
          <p:cNvPr id="4" name="Прямоугольник 3"/>
          <p:cNvSpPr/>
          <p:nvPr/>
        </p:nvSpPr>
        <p:spPr>
          <a:xfrm>
            <a:off x="179512" y="183316"/>
            <a:ext cx="8784976" cy="923330"/>
          </a:xfrm>
          <a:prstGeom prst="rect">
            <a:avLst/>
          </a:prstGeom>
        </p:spPr>
        <p:txBody>
          <a:bodyPr wrap="square">
            <a:spAutoFit/>
          </a:bodyPr>
          <a:lstStyle/>
          <a:p>
            <a:pPr algn="ctr"/>
            <a:r>
              <a:rPr lang="ru-RU" dirty="0" smtClean="0">
                <a:solidFill>
                  <a:schemeClr val="tx2">
                    <a:lumMod val="75000"/>
                  </a:schemeClr>
                </a:solidFill>
              </a:rPr>
              <a:t>Муниципальное бюджетное дошкольное образовательное учреждение </a:t>
            </a:r>
          </a:p>
          <a:p>
            <a:pPr algn="ctr"/>
            <a:r>
              <a:rPr lang="ru-RU" dirty="0" smtClean="0">
                <a:solidFill>
                  <a:schemeClr val="tx2">
                    <a:lumMod val="75000"/>
                  </a:schemeClr>
                </a:solidFill>
              </a:rPr>
              <a:t>Пушкинского муниципального района </a:t>
            </a:r>
          </a:p>
          <a:p>
            <a:pPr algn="ctr"/>
            <a:r>
              <a:rPr lang="ru-RU" dirty="0" smtClean="0">
                <a:solidFill>
                  <a:schemeClr val="tx2">
                    <a:lumMod val="75000"/>
                  </a:schemeClr>
                </a:solidFill>
              </a:rPr>
              <a:t>центр развития ребёнка-детский сад № 60 «Огонёк» </a:t>
            </a:r>
            <a:endParaRPr lang="ru-RU" dirty="0">
              <a:solidFill>
                <a:schemeClr val="tx2">
                  <a:lumMod val="75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60" y="4077072"/>
            <a:ext cx="4188298" cy="2358012"/>
          </a:xfrm>
          <a:prstGeom prst="rect">
            <a:avLst/>
          </a:prstGeom>
        </p:spPr>
      </p:pic>
    </p:spTree>
    <p:extLst>
      <p:ext uri="{BB962C8B-B14F-4D97-AF65-F5344CB8AC3E}">
        <p14:creationId xmlns:p14="http://schemas.microsoft.com/office/powerpoint/2010/main" val="24887797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2406" y="2090172"/>
            <a:ext cx="4099199" cy="2585323"/>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 </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внимание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62106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4"/>
            <a:ext cx="5256584" cy="6597352"/>
          </a:xfrm>
        </p:spPr>
        <p:txBody>
          <a:bodyPr>
            <a:normAutofit fontScale="62500" lnSpcReduction="20000"/>
          </a:bodyPr>
          <a:lstStyle/>
          <a:p>
            <a:pPr marL="0" indent="0">
              <a:buNone/>
            </a:pPr>
            <a:r>
              <a:rPr lang="ru-RU" dirty="0" smtClean="0"/>
              <a:t>	</a:t>
            </a:r>
            <a:r>
              <a:rPr lang="ru-RU" b="1" dirty="0" smtClean="0">
                <a:solidFill>
                  <a:schemeClr val="tx2">
                    <a:lumMod val="75000"/>
                  </a:schemeClr>
                </a:solidFill>
              </a:rPr>
              <a:t>Формы </a:t>
            </a:r>
            <a:r>
              <a:rPr lang="ru-RU" b="1" dirty="0">
                <a:solidFill>
                  <a:schemeClr val="tx2">
                    <a:lumMod val="75000"/>
                  </a:schemeClr>
                </a:solidFill>
              </a:rPr>
              <a:t>занятий в дополнительном образовании играют важную роль, так как от них зависит интерес ребенка к тому или иному увлечению. Преподаватель является не только источником знаний, но и помощником в становлении личности ребенка</a:t>
            </a:r>
            <a:r>
              <a:rPr lang="ru-RU" b="1" dirty="0" smtClean="0">
                <a:solidFill>
                  <a:schemeClr val="tx2">
                    <a:lumMod val="75000"/>
                  </a:schemeClr>
                </a:solidFill>
              </a:rPr>
              <a:t>.</a:t>
            </a:r>
          </a:p>
          <a:p>
            <a:pPr marL="0" indent="0">
              <a:buNone/>
            </a:pPr>
            <a:endParaRPr lang="ru-RU" b="1" dirty="0">
              <a:solidFill>
                <a:schemeClr val="tx2">
                  <a:lumMod val="75000"/>
                </a:schemeClr>
              </a:solidFill>
            </a:endParaRPr>
          </a:p>
          <a:p>
            <a:pPr marL="0" indent="0">
              <a:buNone/>
            </a:pPr>
            <a:r>
              <a:rPr lang="ru-RU" b="1" dirty="0" smtClean="0">
                <a:solidFill>
                  <a:schemeClr val="tx2">
                    <a:lumMod val="75000"/>
                  </a:schemeClr>
                </a:solidFill>
              </a:rPr>
              <a:t>	Известный </a:t>
            </a:r>
            <a:r>
              <a:rPr lang="ru-RU" b="1" dirty="0">
                <a:solidFill>
                  <a:schemeClr val="tx2">
                    <a:lumMod val="75000"/>
                  </a:schemeClr>
                </a:solidFill>
              </a:rPr>
              <a:t>педагог – новатор В.Ф. Шаталов утверждал, что учитель должен создать такую атмосферу в аудитории или классе, при которой невозможно не усвоить полученный материал</a:t>
            </a:r>
            <a:r>
              <a:rPr lang="ru-RU" b="1" dirty="0" smtClean="0">
                <a:solidFill>
                  <a:schemeClr val="tx2">
                    <a:lumMod val="75000"/>
                  </a:schemeClr>
                </a:solidFill>
              </a:rPr>
              <a:t>.</a:t>
            </a:r>
          </a:p>
          <a:p>
            <a:pPr marL="0" indent="0">
              <a:buNone/>
            </a:pPr>
            <a:endParaRPr lang="ru-RU" b="1" dirty="0">
              <a:solidFill>
                <a:schemeClr val="tx2">
                  <a:lumMod val="75000"/>
                </a:schemeClr>
              </a:solidFill>
            </a:endParaRPr>
          </a:p>
          <a:p>
            <a:pPr marL="0" indent="0">
              <a:buNone/>
            </a:pPr>
            <a:r>
              <a:rPr lang="ru-RU" b="1" dirty="0" smtClean="0">
                <a:solidFill>
                  <a:schemeClr val="tx2">
                    <a:lumMod val="75000"/>
                  </a:schemeClr>
                </a:solidFill>
              </a:rPr>
              <a:t>	Занятия </a:t>
            </a:r>
            <a:r>
              <a:rPr lang="ru-RU" b="1" dirty="0">
                <a:solidFill>
                  <a:schemeClr val="tx2">
                    <a:lumMod val="75000"/>
                  </a:schemeClr>
                </a:solidFill>
              </a:rPr>
              <a:t>в системе дополнительного образования предполагают творческий подход, как со стороны педагога, так и со стороны его учеников. Поэтому, более необычными являются содержание, средства и формы, что придаёт занятию необходимое ускорение для развития личности.</a:t>
            </a: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5084" r="8095"/>
          <a:stretch/>
        </p:blipFill>
        <p:spPr>
          <a:xfrm>
            <a:off x="5364088" y="836712"/>
            <a:ext cx="3513221" cy="4267200"/>
          </a:xfrm>
          <a:prstGeom prst="rect">
            <a:avLst/>
          </a:prstGeom>
        </p:spPr>
      </p:pic>
      <p:sp>
        <p:nvSpPr>
          <p:cNvPr id="4" name="TextBox 3"/>
          <p:cNvSpPr txBox="1"/>
          <p:nvPr/>
        </p:nvSpPr>
        <p:spPr>
          <a:xfrm>
            <a:off x="5750767" y="5338082"/>
            <a:ext cx="2793141" cy="646331"/>
          </a:xfrm>
          <a:prstGeom prst="rect">
            <a:avLst/>
          </a:prstGeom>
          <a:noFill/>
        </p:spPr>
        <p:txBody>
          <a:bodyPr wrap="square" rtlCol="0">
            <a:spAutoFit/>
          </a:bodyPr>
          <a:lstStyle/>
          <a:p>
            <a:pPr algn="ctr"/>
            <a:r>
              <a:rPr lang="ru-RU" b="1" dirty="0" smtClean="0">
                <a:solidFill>
                  <a:schemeClr val="tx2">
                    <a:lumMod val="75000"/>
                  </a:schemeClr>
                </a:solidFill>
              </a:rPr>
              <a:t>Виктор Федорович Шаталов</a:t>
            </a:r>
            <a:endParaRPr lang="ru-RU" b="1" dirty="0">
              <a:solidFill>
                <a:schemeClr val="tx2">
                  <a:lumMod val="75000"/>
                </a:schemeClr>
              </a:solidFill>
            </a:endParaRPr>
          </a:p>
        </p:txBody>
      </p:sp>
    </p:spTree>
    <p:extLst>
      <p:ext uri="{BB962C8B-B14F-4D97-AF65-F5344CB8AC3E}">
        <p14:creationId xmlns:p14="http://schemas.microsoft.com/office/powerpoint/2010/main" val="262838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16632"/>
            <a:ext cx="7776864" cy="4752528"/>
          </a:xfrm>
        </p:spPr>
        <p:txBody>
          <a:bodyPr>
            <a:normAutofit fontScale="70000" lnSpcReduction="20000"/>
          </a:bodyPr>
          <a:lstStyle/>
          <a:p>
            <a:pPr marL="0" indent="0">
              <a:buNone/>
            </a:pPr>
            <a:r>
              <a:rPr lang="ru-RU" dirty="0" smtClean="0"/>
              <a:t>	</a:t>
            </a:r>
            <a:r>
              <a:rPr lang="ru-RU" sz="2600" b="1" dirty="0" smtClean="0">
                <a:solidFill>
                  <a:schemeClr val="tx2">
                    <a:lumMod val="75000"/>
                  </a:schemeClr>
                </a:solidFill>
              </a:rPr>
              <a:t>Формы </a:t>
            </a:r>
            <a:r>
              <a:rPr lang="ru-RU" sz="2600" b="1" dirty="0">
                <a:solidFill>
                  <a:schemeClr val="tx2">
                    <a:lumMod val="75000"/>
                  </a:schemeClr>
                </a:solidFill>
              </a:rPr>
              <a:t>занятий в дополнительном образовании должны соответствовать следующим </a:t>
            </a:r>
            <a:r>
              <a:rPr lang="ru-RU" sz="2600" b="1" i="1" u="sng" dirty="0">
                <a:solidFill>
                  <a:schemeClr val="tx2">
                    <a:lumMod val="75000"/>
                  </a:schemeClr>
                </a:solidFill>
              </a:rPr>
              <a:t>требованиям</a:t>
            </a:r>
            <a:r>
              <a:rPr lang="ru-RU" sz="2600" b="1" i="1" dirty="0">
                <a:solidFill>
                  <a:schemeClr val="tx2">
                    <a:lumMod val="75000"/>
                  </a:schemeClr>
                </a:solidFill>
              </a:rPr>
              <a:t>:</a:t>
            </a:r>
            <a:endParaRPr lang="ru-RU" sz="2600" b="1" dirty="0">
              <a:solidFill>
                <a:schemeClr val="tx2">
                  <a:lumMod val="75000"/>
                </a:schemeClr>
              </a:solidFill>
            </a:endParaRPr>
          </a:p>
          <a:p>
            <a:pPr lvl="0"/>
            <a:r>
              <a:rPr lang="ru-RU" sz="2600" b="1" dirty="0">
                <a:solidFill>
                  <a:schemeClr val="tx2">
                    <a:lumMod val="75000"/>
                  </a:schemeClr>
                </a:solidFill>
              </a:rPr>
              <a:t>Иметь развивающий характер, а точнее быть направленным на развитие у детей природных задатков и интересов.</a:t>
            </a:r>
          </a:p>
          <a:p>
            <a:pPr lvl="0"/>
            <a:r>
              <a:rPr lang="ru-RU" sz="2600" b="1" dirty="0">
                <a:solidFill>
                  <a:schemeClr val="tx2">
                    <a:lumMod val="75000"/>
                  </a:schemeClr>
                </a:solidFill>
              </a:rPr>
              <a:t>Быть разнообразным по содержанию и характеру проведения.</a:t>
            </a:r>
          </a:p>
          <a:p>
            <a:pPr lvl="0"/>
            <a:r>
              <a:rPr lang="ru-RU" sz="2600" b="1" dirty="0">
                <a:solidFill>
                  <a:schemeClr val="tx2">
                    <a:lumMod val="75000"/>
                  </a:schemeClr>
                </a:solidFill>
              </a:rPr>
              <a:t>Основываться на развивающих методиках</a:t>
            </a:r>
            <a:r>
              <a:rPr lang="ru-RU" sz="2600" b="1" dirty="0" smtClean="0">
                <a:solidFill>
                  <a:schemeClr val="tx2">
                    <a:lumMod val="75000"/>
                  </a:schemeClr>
                </a:solidFill>
              </a:rPr>
              <a:t>.</a:t>
            </a:r>
          </a:p>
          <a:p>
            <a:pPr lvl="0"/>
            <a:endParaRPr lang="ru-RU" sz="2600" b="1" dirty="0">
              <a:solidFill>
                <a:schemeClr val="tx2">
                  <a:lumMod val="75000"/>
                </a:schemeClr>
              </a:solidFill>
            </a:endParaRPr>
          </a:p>
          <a:p>
            <a:pPr marL="0" indent="0">
              <a:buNone/>
            </a:pPr>
            <a:r>
              <a:rPr lang="ru-RU" sz="2600" b="1" dirty="0" smtClean="0">
                <a:solidFill>
                  <a:schemeClr val="tx2">
                    <a:lumMod val="75000"/>
                  </a:schemeClr>
                </a:solidFill>
              </a:rPr>
              <a:t>	Технологическая </a:t>
            </a:r>
            <a:r>
              <a:rPr lang="ru-RU" sz="2600" b="1" dirty="0">
                <a:solidFill>
                  <a:schemeClr val="tx2">
                    <a:lumMod val="75000"/>
                  </a:schemeClr>
                </a:solidFill>
              </a:rPr>
              <a:t>схема современного занятия обладает большой вариативностью, но в тоже время подчинена основной задаче – воспитать веру ребенка в свои силы и стремление к самостоятельной деятельности</a:t>
            </a:r>
            <a:r>
              <a:rPr lang="ru-RU" sz="2600" b="1" dirty="0" smtClean="0">
                <a:solidFill>
                  <a:schemeClr val="tx2">
                    <a:lumMod val="75000"/>
                  </a:schemeClr>
                </a:solidFill>
              </a:rPr>
              <a:t>.</a:t>
            </a:r>
          </a:p>
          <a:p>
            <a:pPr marL="0" indent="0">
              <a:buNone/>
            </a:pPr>
            <a:endParaRPr lang="ru-RU" sz="2600" b="1" dirty="0">
              <a:solidFill>
                <a:schemeClr val="tx2">
                  <a:lumMod val="75000"/>
                </a:schemeClr>
              </a:solidFill>
            </a:endParaRPr>
          </a:p>
          <a:p>
            <a:pPr marL="0" indent="0">
              <a:buNone/>
            </a:pPr>
            <a:r>
              <a:rPr lang="ru-RU" sz="2600" b="1" dirty="0" smtClean="0">
                <a:solidFill>
                  <a:schemeClr val="tx2">
                    <a:lumMod val="75000"/>
                  </a:schemeClr>
                </a:solidFill>
              </a:rPr>
              <a:t>	Формы </a:t>
            </a:r>
            <a:r>
              <a:rPr lang="ru-RU" sz="2600" b="1" dirty="0">
                <a:solidFill>
                  <a:schemeClr val="tx2">
                    <a:lumMod val="75000"/>
                  </a:schemeClr>
                </a:solidFill>
              </a:rPr>
              <a:t>проведения занятий подбираются педагогом </a:t>
            </a:r>
            <a:r>
              <a:rPr lang="ru-RU" sz="2600" b="1" i="1" u="sng" dirty="0">
                <a:solidFill>
                  <a:schemeClr val="tx2">
                    <a:lumMod val="75000"/>
                  </a:schemeClr>
                </a:solidFill>
              </a:rPr>
              <a:t>с учетом</a:t>
            </a:r>
            <a:r>
              <a:rPr lang="ru-RU" sz="2600" b="1" dirty="0">
                <a:solidFill>
                  <a:schemeClr val="tx2">
                    <a:lumMod val="75000"/>
                  </a:schemeClr>
                </a:solidFill>
              </a:rPr>
              <a:t>:</a:t>
            </a:r>
          </a:p>
          <a:p>
            <a:pPr lvl="0"/>
            <a:r>
              <a:rPr lang="ru-RU" sz="2600" b="1" dirty="0">
                <a:solidFill>
                  <a:schemeClr val="tx2">
                    <a:lumMod val="75000"/>
                  </a:schemeClr>
                </a:solidFill>
              </a:rPr>
              <a:t>возрастных психологических особенностей учащихся;</a:t>
            </a:r>
          </a:p>
          <a:p>
            <a:pPr lvl="0"/>
            <a:r>
              <a:rPr lang="ru-RU" sz="2600" b="1" dirty="0">
                <a:solidFill>
                  <a:schemeClr val="tx2">
                    <a:lumMod val="75000"/>
                  </a:schemeClr>
                </a:solidFill>
              </a:rPr>
              <a:t>цели и задач образовательной программы;</a:t>
            </a:r>
          </a:p>
          <a:p>
            <a:pPr lvl="0"/>
            <a:r>
              <a:rPr lang="ru-RU" sz="2600" b="1" dirty="0">
                <a:solidFill>
                  <a:schemeClr val="tx2">
                    <a:lumMod val="75000"/>
                  </a:schemeClr>
                </a:solidFill>
              </a:rPr>
              <a:t>специфики предмета и других факторов.</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162294"/>
            <a:ext cx="4392488" cy="2472971"/>
          </a:xfrm>
          <a:prstGeom prst="rect">
            <a:avLst/>
          </a:prstGeom>
        </p:spPr>
      </p:pic>
    </p:spTree>
    <p:extLst>
      <p:ext uri="{BB962C8B-B14F-4D97-AF65-F5344CB8AC3E}">
        <p14:creationId xmlns:p14="http://schemas.microsoft.com/office/powerpoint/2010/main" val="121512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конечная звезда 3"/>
          <p:cNvSpPr/>
          <p:nvPr/>
        </p:nvSpPr>
        <p:spPr>
          <a:xfrm>
            <a:off x="2987824" y="2276872"/>
            <a:ext cx="2736304" cy="2736304"/>
          </a:xfrm>
          <a:prstGeom prst="star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75000"/>
                  </a:schemeClr>
                </a:solidFill>
              </a:rPr>
              <a:t>Традиционные формы занятий</a:t>
            </a:r>
            <a:endParaRPr lang="ru-RU" sz="2000" b="1" dirty="0">
              <a:solidFill>
                <a:schemeClr val="tx2">
                  <a:lumMod val="75000"/>
                </a:schemeClr>
              </a:solidFill>
            </a:endParaRPr>
          </a:p>
        </p:txBody>
      </p:sp>
      <p:sp>
        <p:nvSpPr>
          <p:cNvPr id="6" name="Прямоугольник 5"/>
          <p:cNvSpPr/>
          <p:nvPr/>
        </p:nvSpPr>
        <p:spPr>
          <a:xfrm>
            <a:off x="3131840" y="476672"/>
            <a:ext cx="2448272" cy="126014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i="1" dirty="0">
                <a:solidFill>
                  <a:schemeClr val="tx2">
                    <a:lumMod val="75000"/>
                  </a:schemeClr>
                </a:solidFill>
              </a:rPr>
              <a:t> </a:t>
            </a:r>
            <a:r>
              <a:rPr lang="ru-RU" sz="1400" b="1" i="1" dirty="0">
                <a:solidFill>
                  <a:srgbClr val="C00000"/>
                </a:solidFill>
              </a:rPr>
              <a:t>Лекция.</a:t>
            </a:r>
            <a:endParaRPr lang="ru-RU" sz="1400" b="1" dirty="0">
              <a:solidFill>
                <a:srgbClr val="C00000"/>
              </a:solidFill>
            </a:endParaRPr>
          </a:p>
          <a:p>
            <a:pPr algn="ctr"/>
            <a:r>
              <a:rPr lang="ru-RU" sz="1400" b="1" dirty="0">
                <a:solidFill>
                  <a:schemeClr val="tx2">
                    <a:lumMod val="75000"/>
                  </a:schemeClr>
                </a:solidFill>
              </a:rPr>
              <a:t>Устное изложение какой-либо темы, развивающее мыслительную деятельность обучающихся.</a:t>
            </a:r>
          </a:p>
        </p:txBody>
      </p:sp>
      <p:sp>
        <p:nvSpPr>
          <p:cNvPr id="7" name="Прямоугольник 6"/>
          <p:cNvSpPr/>
          <p:nvPr/>
        </p:nvSpPr>
        <p:spPr>
          <a:xfrm>
            <a:off x="467544" y="5013176"/>
            <a:ext cx="2160240" cy="108012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Туристический поход.</a:t>
            </a:r>
            <a:endParaRPr lang="ru-RU" sz="1400" dirty="0">
              <a:solidFill>
                <a:srgbClr val="C00000"/>
              </a:solidFill>
            </a:endParaRPr>
          </a:p>
          <a:p>
            <a:pPr algn="ctr"/>
            <a:r>
              <a:rPr lang="ru-RU" sz="1400" b="1" dirty="0">
                <a:solidFill>
                  <a:schemeClr val="tx2">
                    <a:lumMod val="75000"/>
                  </a:schemeClr>
                </a:solidFill>
              </a:rPr>
              <a:t>Передвижение группы людей с определенной целью.</a:t>
            </a:r>
          </a:p>
        </p:txBody>
      </p:sp>
      <p:sp>
        <p:nvSpPr>
          <p:cNvPr id="8" name="Прямоугольник 7"/>
          <p:cNvSpPr/>
          <p:nvPr/>
        </p:nvSpPr>
        <p:spPr>
          <a:xfrm>
            <a:off x="251520" y="3104964"/>
            <a:ext cx="2160240" cy="133214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Учебная игра.</a:t>
            </a:r>
            <a:endParaRPr lang="ru-RU" sz="1400" dirty="0">
              <a:solidFill>
                <a:srgbClr val="C00000"/>
              </a:solidFill>
            </a:endParaRPr>
          </a:p>
          <a:p>
            <a:pPr algn="ctr"/>
            <a:r>
              <a:rPr lang="ru-RU" sz="1400" b="1" dirty="0">
                <a:solidFill>
                  <a:schemeClr val="tx2">
                    <a:lumMod val="75000"/>
                  </a:schemeClr>
                </a:solidFill>
              </a:rPr>
              <a:t>Занятие, которое имеет определенные правила и служит для познания нового, отдыха и удовольствия.</a:t>
            </a:r>
          </a:p>
        </p:txBody>
      </p:sp>
      <p:sp>
        <p:nvSpPr>
          <p:cNvPr id="9" name="Прямоугольник 8"/>
          <p:cNvSpPr/>
          <p:nvPr/>
        </p:nvSpPr>
        <p:spPr>
          <a:xfrm>
            <a:off x="251520" y="1196752"/>
            <a:ext cx="2376264" cy="129614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Утренник, праздник т.д.</a:t>
            </a:r>
            <a:endParaRPr lang="ru-RU" sz="1400" dirty="0">
              <a:solidFill>
                <a:srgbClr val="C00000"/>
              </a:solidFill>
            </a:endParaRPr>
          </a:p>
          <a:p>
            <a:pPr algn="ctr"/>
            <a:r>
              <a:rPr lang="ru-RU" sz="1400" b="1" dirty="0">
                <a:solidFill>
                  <a:schemeClr val="tx2">
                    <a:lumMod val="75000"/>
                  </a:schemeClr>
                </a:solidFill>
              </a:rPr>
              <a:t>Организационно-массовые мероприятия, проводимые в соответствии с планами воспитательной и досуговой деятельности.</a:t>
            </a:r>
          </a:p>
        </p:txBody>
      </p:sp>
      <p:sp>
        <p:nvSpPr>
          <p:cNvPr id="10" name="Прямоугольник 9"/>
          <p:cNvSpPr/>
          <p:nvPr/>
        </p:nvSpPr>
        <p:spPr>
          <a:xfrm>
            <a:off x="6228183" y="1196752"/>
            <a:ext cx="2370457" cy="129614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Семинар.</a:t>
            </a:r>
            <a:endParaRPr lang="ru-RU" sz="1400" dirty="0">
              <a:solidFill>
                <a:srgbClr val="C00000"/>
              </a:solidFill>
            </a:endParaRPr>
          </a:p>
          <a:p>
            <a:pPr algn="ctr"/>
            <a:r>
              <a:rPr lang="ru-RU" sz="1400" b="1" dirty="0">
                <a:solidFill>
                  <a:schemeClr val="tx2">
                    <a:lumMod val="75000"/>
                  </a:schemeClr>
                </a:solidFill>
              </a:rPr>
              <a:t>Форма групповых занятий в виде обсуждения подготовленных сообщений и докладов под руководством педагога.</a:t>
            </a:r>
          </a:p>
        </p:txBody>
      </p:sp>
      <p:sp>
        <p:nvSpPr>
          <p:cNvPr id="11" name="Прямоугольник 10"/>
          <p:cNvSpPr/>
          <p:nvPr/>
        </p:nvSpPr>
        <p:spPr>
          <a:xfrm>
            <a:off x="5894784" y="2924944"/>
            <a:ext cx="3168352" cy="169218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Дискуссия.</a:t>
            </a:r>
            <a:endParaRPr lang="ru-RU" sz="1400" dirty="0">
              <a:solidFill>
                <a:srgbClr val="C00000"/>
              </a:solidFill>
            </a:endParaRPr>
          </a:p>
          <a:p>
            <a:pPr algn="ctr"/>
            <a:r>
              <a:rPr lang="ru-RU" sz="1400" b="1" dirty="0">
                <a:solidFill>
                  <a:schemeClr val="tx2">
                    <a:lumMod val="75000"/>
                  </a:schemeClr>
                </a:solidFill>
              </a:rPr>
              <a:t>Всестороннее публичное обсуждение, рассмотрение спорного вопроса, сложной проблемы -  расширяет знания путем обмена информацией, развивает навыки критического суждения и отстаивания своей точки зрения.</a:t>
            </a:r>
          </a:p>
        </p:txBody>
      </p:sp>
      <p:sp>
        <p:nvSpPr>
          <p:cNvPr id="12" name="Прямоугольник 11"/>
          <p:cNvSpPr/>
          <p:nvPr/>
        </p:nvSpPr>
        <p:spPr>
          <a:xfrm>
            <a:off x="6084168" y="5013176"/>
            <a:ext cx="2514472" cy="129614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Конференция.</a:t>
            </a:r>
            <a:endParaRPr lang="ru-RU" sz="1400" dirty="0">
              <a:solidFill>
                <a:srgbClr val="C00000"/>
              </a:solidFill>
            </a:endParaRPr>
          </a:p>
          <a:p>
            <a:pPr algn="ctr"/>
            <a:r>
              <a:rPr lang="ru-RU" sz="1400" b="1" dirty="0">
                <a:solidFill>
                  <a:schemeClr val="tx2">
                    <a:lumMod val="75000"/>
                  </a:schemeClr>
                </a:solidFill>
              </a:rPr>
              <a:t>Собрание, совещание представителей различных организаций для обсуждения и решения каких-либо вопросов.</a:t>
            </a:r>
          </a:p>
        </p:txBody>
      </p:sp>
      <p:sp>
        <p:nvSpPr>
          <p:cNvPr id="13" name="Прямоугольник 12"/>
          <p:cNvSpPr/>
          <p:nvPr/>
        </p:nvSpPr>
        <p:spPr>
          <a:xfrm>
            <a:off x="3277308" y="5468216"/>
            <a:ext cx="2448272" cy="108012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Экскурсия.</a:t>
            </a:r>
            <a:endParaRPr lang="ru-RU" sz="1400" dirty="0">
              <a:solidFill>
                <a:srgbClr val="C00000"/>
              </a:solidFill>
            </a:endParaRPr>
          </a:p>
          <a:p>
            <a:pPr algn="ctr"/>
            <a:r>
              <a:rPr lang="ru-RU" sz="1400" b="1" dirty="0">
                <a:solidFill>
                  <a:schemeClr val="tx2">
                    <a:lumMod val="75000"/>
                  </a:schemeClr>
                </a:solidFill>
              </a:rPr>
              <a:t>Коллективный поход или поездка с целью осмотра, знакомства с какой-либо достопримечательностью.</a:t>
            </a:r>
          </a:p>
        </p:txBody>
      </p:sp>
    </p:spTree>
    <p:extLst>
      <p:ext uri="{BB962C8B-B14F-4D97-AF65-F5344CB8AC3E}">
        <p14:creationId xmlns:p14="http://schemas.microsoft.com/office/powerpoint/2010/main" val="230904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3"/>
            <a:ext cx="8229600" cy="1584176"/>
          </a:xfrm>
        </p:spPr>
        <p:txBody>
          <a:bodyPr/>
          <a:lstStyle/>
          <a:p>
            <a:pPr marL="0" indent="0">
              <a:buNone/>
            </a:pPr>
            <a:r>
              <a:rPr lang="ru-RU" dirty="0" smtClean="0"/>
              <a:t>	</a:t>
            </a:r>
            <a:r>
              <a:rPr lang="ru-RU" sz="2000" b="1" u="sng" dirty="0" smtClean="0">
                <a:solidFill>
                  <a:schemeClr val="tx2">
                    <a:lumMod val="75000"/>
                  </a:schemeClr>
                </a:solidFill>
              </a:rPr>
              <a:t>Традиционные </a:t>
            </a:r>
            <a:r>
              <a:rPr lang="ru-RU" sz="2000" b="1" u="sng" dirty="0">
                <a:solidFill>
                  <a:schemeClr val="tx2">
                    <a:lumMod val="75000"/>
                  </a:schemeClr>
                </a:solidFill>
              </a:rPr>
              <a:t>формы </a:t>
            </a:r>
            <a:r>
              <a:rPr lang="ru-RU" sz="2000" b="1" dirty="0">
                <a:solidFill>
                  <a:schemeClr val="tx2">
                    <a:lumMod val="75000"/>
                  </a:schemeClr>
                </a:solidFill>
              </a:rPr>
              <a:t>организации занятий в дополнительном образовании развивают аналитическое мышление, демонстрируют результат самостоятельной работы, совершенствуют навыки публичных выступлений и обогащают чувственное восприятие.</a:t>
            </a:r>
          </a:p>
          <a:p>
            <a:endParaRPr lang="ru-RU" dirty="0">
              <a:solidFill>
                <a:schemeClr val="tx2">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299" y="1776201"/>
            <a:ext cx="3923928" cy="2209171"/>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8788"/>
          <a:stretch/>
        </p:blipFill>
        <p:spPr>
          <a:xfrm>
            <a:off x="5868144" y="2441145"/>
            <a:ext cx="2559623" cy="2695790"/>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8421" t="33563" r="23333" b="16824"/>
          <a:stretch/>
        </p:blipFill>
        <p:spPr>
          <a:xfrm>
            <a:off x="395536" y="4104778"/>
            <a:ext cx="5325980" cy="2554156"/>
          </a:xfrm>
          <a:prstGeom prst="rect">
            <a:avLst/>
          </a:prstGeom>
        </p:spPr>
      </p:pic>
    </p:spTree>
    <p:extLst>
      <p:ext uri="{BB962C8B-B14F-4D97-AF65-F5344CB8AC3E}">
        <p14:creationId xmlns:p14="http://schemas.microsoft.com/office/powerpoint/2010/main" val="3519985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конечная звезда 3"/>
          <p:cNvSpPr/>
          <p:nvPr/>
        </p:nvSpPr>
        <p:spPr>
          <a:xfrm>
            <a:off x="2718448" y="1935106"/>
            <a:ext cx="3168352" cy="3024336"/>
          </a:xfrm>
          <a:prstGeom prst="star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75000"/>
                  </a:schemeClr>
                </a:solidFill>
              </a:rPr>
              <a:t>Нетрадиционные формы занятий</a:t>
            </a:r>
            <a:endParaRPr lang="ru-RU" sz="2000" b="1" dirty="0">
              <a:solidFill>
                <a:schemeClr val="tx2">
                  <a:lumMod val="75000"/>
                </a:schemeClr>
              </a:solidFill>
            </a:endParaRPr>
          </a:p>
        </p:txBody>
      </p:sp>
      <p:sp>
        <p:nvSpPr>
          <p:cNvPr id="5" name="Прямоугольник 4"/>
          <p:cNvSpPr/>
          <p:nvPr/>
        </p:nvSpPr>
        <p:spPr>
          <a:xfrm>
            <a:off x="3620361" y="5084131"/>
            <a:ext cx="2487107" cy="1541022"/>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Презентация предмета, явления, события, факта.</a:t>
            </a:r>
            <a:endParaRPr lang="ru-RU" sz="1400" b="1" dirty="0">
              <a:solidFill>
                <a:srgbClr val="C00000"/>
              </a:solidFill>
            </a:endParaRPr>
          </a:p>
          <a:p>
            <a:pPr algn="ctr"/>
            <a:r>
              <a:rPr lang="ru-RU" sz="1400" b="1" dirty="0">
                <a:solidFill>
                  <a:schemeClr val="tx2">
                    <a:lumMod val="75000"/>
                  </a:schemeClr>
                </a:solidFill>
              </a:rPr>
              <a:t>Описание, раскрытие роли предмета, социального предназначения в жизни человека, участие в социальных отношениях.</a:t>
            </a:r>
          </a:p>
        </p:txBody>
      </p:sp>
      <p:sp>
        <p:nvSpPr>
          <p:cNvPr id="7" name="Прямоугольник 6"/>
          <p:cNvSpPr/>
          <p:nvPr/>
        </p:nvSpPr>
        <p:spPr>
          <a:xfrm>
            <a:off x="5952202" y="2001997"/>
            <a:ext cx="3105273" cy="191999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err="1">
                <a:solidFill>
                  <a:srgbClr val="C00000"/>
                </a:solidFill>
              </a:rPr>
              <a:t>Социодрама</a:t>
            </a:r>
            <a:r>
              <a:rPr lang="ru-RU" sz="1400" b="1" i="1" dirty="0">
                <a:solidFill>
                  <a:srgbClr val="C00000"/>
                </a:solidFill>
              </a:rPr>
              <a:t>.</a:t>
            </a:r>
            <a:endParaRPr lang="ru-RU" sz="1400" b="1" dirty="0">
              <a:solidFill>
                <a:srgbClr val="C00000"/>
              </a:solidFill>
            </a:endParaRPr>
          </a:p>
          <a:p>
            <a:pPr algn="ctr"/>
            <a:r>
              <a:rPr lang="ru-RU" sz="1400" b="1" dirty="0">
                <a:solidFill>
                  <a:schemeClr val="tx2">
                    <a:lumMod val="75000"/>
                  </a:schemeClr>
                </a:solidFill>
              </a:rPr>
              <a:t>Сюжетно-ролевая игра, предопределенная позицией главных героев; ситуация выбора, от которой зависят ход жизни и социально-психологических отношений, осознание себя в структуре общественных отношений.</a:t>
            </a:r>
          </a:p>
        </p:txBody>
      </p:sp>
      <p:sp>
        <p:nvSpPr>
          <p:cNvPr id="8" name="Прямоугольник 7"/>
          <p:cNvSpPr/>
          <p:nvPr/>
        </p:nvSpPr>
        <p:spPr>
          <a:xfrm>
            <a:off x="145720" y="187914"/>
            <a:ext cx="2736304" cy="2082452"/>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Психологическое занятие.</a:t>
            </a:r>
            <a:endParaRPr lang="ru-RU" sz="1400" dirty="0">
              <a:solidFill>
                <a:srgbClr val="C00000"/>
              </a:solidFill>
            </a:endParaRPr>
          </a:p>
          <a:p>
            <a:pPr algn="ctr"/>
            <a:r>
              <a:rPr lang="ru-RU" sz="1400" b="1" dirty="0">
                <a:solidFill>
                  <a:schemeClr val="tx2">
                    <a:lumMod val="75000"/>
                  </a:schemeClr>
                </a:solidFill>
              </a:rPr>
              <a:t>Проведение уроков психологической культуры личности позволяет педагогам дополнительного образования оказывать своевременную квалифицированную помощь обучающимся в решении их возрастных задач.</a:t>
            </a:r>
          </a:p>
        </p:txBody>
      </p:sp>
      <p:sp>
        <p:nvSpPr>
          <p:cNvPr id="9" name="Прямоугольник 8"/>
          <p:cNvSpPr/>
          <p:nvPr/>
        </p:nvSpPr>
        <p:spPr>
          <a:xfrm>
            <a:off x="145104" y="2411234"/>
            <a:ext cx="2462717" cy="2243336"/>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Выпускной ринг</a:t>
            </a:r>
            <a:endParaRPr lang="ru-RU" sz="1400" dirty="0">
              <a:solidFill>
                <a:srgbClr val="C00000"/>
              </a:solidFill>
            </a:endParaRPr>
          </a:p>
          <a:p>
            <a:pPr algn="ctr"/>
            <a:r>
              <a:rPr lang="ru-RU" sz="1400" b="1" dirty="0">
                <a:solidFill>
                  <a:schemeClr val="tx2">
                    <a:lumMod val="75000"/>
                  </a:schemeClr>
                </a:solidFill>
              </a:rPr>
              <a:t>Отчет выпускников творческих коллективов, анализ прошлого, планы на будущее, создание атмосферы дружбы, взаимопонимания, формирование умения взаимодействовать с людьми.</a:t>
            </a:r>
          </a:p>
        </p:txBody>
      </p:sp>
      <p:sp>
        <p:nvSpPr>
          <p:cNvPr id="10" name="Прямоугольник 9"/>
          <p:cNvSpPr/>
          <p:nvPr/>
        </p:nvSpPr>
        <p:spPr>
          <a:xfrm>
            <a:off x="6569134" y="5556236"/>
            <a:ext cx="2259469" cy="105589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Конверт вопросов.</a:t>
            </a:r>
            <a:endParaRPr lang="ru-RU" sz="1400" b="1" dirty="0">
              <a:solidFill>
                <a:srgbClr val="C00000"/>
              </a:solidFill>
            </a:endParaRPr>
          </a:p>
          <a:p>
            <a:pPr algn="ctr"/>
            <a:r>
              <a:rPr lang="ru-RU" sz="1400" b="1" dirty="0">
                <a:solidFill>
                  <a:schemeClr val="tx2">
                    <a:lumMod val="75000"/>
                  </a:schemeClr>
                </a:solidFill>
              </a:rPr>
              <a:t>Свободный обмен мнениями на разные темы в дружеской обстановке.</a:t>
            </a:r>
          </a:p>
        </p:txBody>
      </p:sp>
      <p:sp>
        <p:nvSpPr>
          <p:cNvPr id="11" name="Прямоугольник 10"/>
          <p:cNvSpPr/>
          <p:nvPr/>
        </p:nvSpPr>
        <p:spPr>
          <a:xfrm>
            <a:off x="5886800" y="172117"/>
            <a:ext cx="3170675" cy="1643518"/>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Защита проекта.</a:t>
            </a:r>
            <a:endParaRPr lang="ru-RU" sz="1400" b="1" dirty="0">
              <a:solidFill>
                <a:srgbClr val="C00000"/>
              </a:solidFill>
            </a:endParaRPr>
          </a:p>
          <a:p>
            <a:pPr algn="ctr"/>
            <a:r>
              <a:rPr lang="ru-RU" sz="1400" b="1" dirty="0">
                <a:solidFill>
                  <a:schemeClr val="tx2">
                    <a:lumMod val="75000"/>
                  </a:schemeClr>
                </a:solidFill>
              </a:rPr>
              <a:t>Способность проецировать изменения действительности во имя улучшения жизни, соотнесение личных интересов с общественными, предложение новых идей для решения жизненных проблем.</a:t>
            </a:r>
          </a:p>
        </p:txBody>
      </p:sp>
      <p:sp>
        <p:nvSpPr>
          <p:cNvPr id="12" name="Прямоугольник 11"/>
          <p:cNvSpPr/>
          <p:nvPr/>
        </p:nvSpPr>
        <p:spPr>
          <a:xfrm>
            <a:off x="6212977" y="4175339"/>
            <a:ext cx="2850414" cy="126014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Философский стол.</a:t>
            </a:r>
            <a:endParaRPr lang="ru-RU" sz="1400" b="1" dirty="0">
              <a:solidFill>
                <a:srgbClr val="C00000"/>
              </a:solidFill>
            </a:endParaRPr>
          </a:p>
          <a:p>
            <a:pPr algn="ctr"/>
            <a:r>
              <a:rPr lang="ru-RU" sz="1400" b="1" dirty="0">
                <a:solidFill>
                  <a:schemeClr val="tx2">
                    <a:lumMod val="75000"/>
                  </a:schemeClr>
                </a:solidFill>
              </a:rPr>
              <a:t>Коллективная работа по отысканию социального значения и личностного смысла явления жизни - «Свобода и долг», «Человек природа» и т.п.</a:t>
            </a:r>
          </a:p>
        </p:txBody>
      </p:sp>
      <p:sp>
        <p:nvSpPr>
          <p:cNvPr id="13" name="Прямоугольник 12"/>
          <p:cNvSpPr/>
          <p:nvPr/>
        </p:nvSpPr>
        <p:spPr>
          <a:xfrm>
            <a:off x="145104" y="4945596"/>
            <a:ext cx="3418168" cy="170936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b="1" i="1" dirty="0">
                <a:solidFill>
                  <a:srgbClr val="C00000"/>
                </a:solidFill>
              </a:rPr>
              <a:t> </a:t>
            </a:r>
            <a:r>
              <a:rPr lang="ru-RU" sz="1400" b="1" i="1" dirty="0">
                <a:solidFill>
                  <a:srgbClr val="C00000"/>
                </a:solidFill>
              </a:rPr>
              <a:t>Чаепитие.</a:t>
            </a:r>
            <a:endParaRPr lang="ru-RU" sz="1400" b="1" dirty="0">
              <a:solidFill>
                <a:srgbClr val="C00000"/>
              </a:solidFill>
            </a:endParaRPr>
          </a:p>
          <a:p>
            <a:pPr algn="ctr"/>
            <a:r>
              <a:rPr lang="ru-RU" sz="1400" b="1" dirty="0" smtClean="0">
                <a:solidFill>
                  <a:schemeClr val="tx2">
                    <a:lumMod val="75000"/>
                  </a:schemeClr>
                </a:solidFill>
              </a:rPr>
              <a:t>Оно </a:t>
            </a:r>
            <a:r>
              <a:rPr lang="ru-RU" sz="1400" b="1" dirty="0">
                <a:solidFill>
                  <a:schemeClr val="tx2">
                    <a:lumMod val="75000"/>
                  </a:schemeClr>
                </a:solidFill>
              </a:rPr>
              <a:t>является невероятно важным в том случае, если необходимо наладить взаимоотношения в коллективе и сплотить его. Чаепитие создает особую психологическую атмосферу. Благодаря данному методу можно раскрепостить необщительных детей. </a:t>
            </a:r>
          </a:p>
        </p:txBody>
      </p:sp>
      <p:sp>
        <p:nvSpPr>
          <p:cNvPr id="14" name="Прямоугольник 13"/>
          <p:cNvSpPr/>
          <p:nvPr/>
        </p:nvSpPr>
        <p:spPr>
          <a:xfrm>
            <a:off x="3203848" y="172117"/>
            <a:ext cx="2448272" cy="126014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i="1" dirty="0">
                <a:solidFill>
                  <a:srgbClr val="C00000"/>
                </a:solidFill>
              </a:rPr>
              <a:t>«Крепкий орешек».</a:t>
            </a:r>
            <a:endParaRPr lang="ru-RU" sz="1400" b="1" dirty="0">
              <a:solidFill>
                <a:srgbClr val="C00000"/>
              </a:solidFill>
            </a:endParaRPr>
          </a:p>
          <a:p>
            <a:pPr algn="ctr"/>
            <a:r>
              <a:rPr lang="ru-RU" sz="1400" b="1" dirty="0">
                <a:solidFill>
                  <a:schemeClr val="tx2">
                    <a:lumMod val="75000"/>
                  </a:schemeClr>
                </a:solidFill>
              </a:rPr>
              <a:t>Решение трудных вопросов в жизни совместно с группой, доверительный разговор на основе добрых взаимоотношений.</a:t>
            </a:r>
          </a:p>
        </p:txBody>
      </p:sp>
    </p:spTree>
    <p:extLst>
      <p:ext uri="{BB962C8B-B14F-4D97-AF65-F5344CB8AC3E}">
        <p14:creationId xmlns:p14="http://schemas.microsoft.com/office/powerpoint/2010/main" val="335741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60648"/>
            <a:ext cx="8229600" cy="2952328"/>
          </a:xfrm>
        </p:spPr>
        <p:txBody>
          <a:bodyPr>
            <a:normAutofit/>
          </a:bodyPr>
          <a:lstStyle/>
          <a:p>
            <a:pPr marL="0" indent="0">
              <a:buNone/>
            </a:pPr>
            <a:r>
              <a:rPr lang="ru-RU" sz="2200" dirty="0" smtClean="0"/>
              <a:t>	</a:t>
            </a:r>
            <a:r>
              <a:rPr lang="ru-RU" sz="2200" b="1" u="sng" dirty="0" smtClean="0">
                <a:solidFill>
                  <a:schemeClr val="tx2">
                    <a:lumMod val="75000"/>
                  </a:schemeClr>
                </a:solidFill>
              </a:rPr>
              <a:t>Нетрадиционные </a:t>
            </a:r>
            <a:r>
              <a:rPr lang="ru-RU" sz="2200" b="1" u="sng" dirty="0">
                <a:solidFill>
                  <a:schemeClr val="tx2">
                    <a:lumMod val="75000"/>
                  </a:schemeClr>
                </a:solidFill>
              </a:rPr>
              <a:t>формы </a:t>
            </a:r>
            <a:r>
              <a:rPr lang="ru-RU" sz="2200" b="1" dirty="0">
                <a:solidFill>
                  <a:schemeClr val="tx2">
                    <a:lumMod val="75000"/>
                  </a:schemeClr>
                </a:solidFill>
              </a:rPr>
              <a:t>занятий в дополнительном образовании чаще всего используют молодые преподаватели</a:t>
            </a:r>
            <a:r>
              <a:rPr lang="ru-RU" sz="2200" b="1" dirty="0" smtClean="0">
                <a:solidFill>
                  <a:schemeClr val="tx2">
                    <a:lumMod val="75000"/>
                  </a:schemeClr>
                </a:solidFill>
              </a:rPr>
              <a:t>.</a:t>
            </a:r>
          </a:p>
          <a:p>
            <a:pPr marL="0" indent="0">
              <a:buNone/>
            </a:pPr>
            <a:r>
              <a:rPr lang="ru-RU" sz="2200" b="1" dirty="0" smtClean="0">
                <a:solidFill>
                  <a:schemeClr val="tx2">
                    <a:lumMod val="75000"/>
                  </a:schemeClr>
                </a:solidFill>
              </a:rPr>
              <a:t>	Нетрадиционные </a:t>
            </a:r>
            <a:r>
              <a:rPr lang="ru-RU" sz="2200" b="1" dirty="0">
                <a:solidFill>
                  <a:schemeClr val="tx2">
                    <a:lumMod val="75000"/>
                  </a:schemeClr>
                </a:solidFill>
              </a:rPr>
              <a:t>формы обучения предполагают множество интересных вариантов занятий – все зависит от фантазии и таланта преподавателя. Считается, что такие методы преподавания являются более эффективными. Благодаря им дети с легкостью усваивают материал и с удовольствием посещают занятия.</a:t>
            </a:r>
          </a:p>
          <a:p>
            <a:pPr marL="0" indent="0">
              <a:buNone/>
            </a:pPr>
            <a:endParaRPr lang="ru-RU" sz="2200" dirty="0"/>
          </a:p>
          <a:p>
            <a:pPr marL="0" indent="0">
              <a:buNone/>
            </a:pP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4737" t="23902" r="9298"/>
          <a:stretch/>
        </p:blipFill>
        <p:spPr>
          <a:xfrm>
            <a:off x="683568" y="3798255"/>
            <a:ext cx="4216141" cy="237783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798255"/>
            <a:ext cx="3686307" cy="2377834"/>
          </a:xfrm>
          <a:prstGeom prst="rect">
            <a:avLst/>
          </a:prstGeom>
        </p:spPr>
      </p:pic>
    </p:spTree>
    <p:extLst>
      <p:ext uri="{BB962C8B-B14F-4D97-AF65-F5344CB8AC3E}">
        <p14:creationId xmlns:p14="http://schemas.microsoft.com/office/powerpoint/2010/main" val="833406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136" y="476672"/>
            <a:ext cx="8568952" cy="5940088"/>
          </a:xfrm>
          <a:prstGeom prst="rect">
            <a:avLst/>
          </a:prstGeom>
        </p:spPr>
        <p:txBody>
          <a:bodyPr wrap="square">
            <a:spAutoFit/>
          </a:bodyPr>
          <a:lstStyle/>
          <a:p>
            <a:pPr algn="ctr"/>
            <a:r>
              <a:rPr lang="ru-RU" sz="2000" b="1" dirty="0" smtClean="0"/>
              <a:t>	</a:t>
            </a:r>
            <a:r>
              <a:rPr lang="ru-RU" sz="2000" b="1" i="1" u="sng" dirty="0" smtClean="0">
                <a:solidFill>
                  <a:schemeClr val="tx2">
                    <a:lumMod val="75000"/>
                  </a:schemeClr>
                </a:solidFill>
              </a:rPr>
              <a:t>Формы </a:t>
            </a:r>
            <a:r>
              <a:rPr lang="ru-RU" sz="2000" b="1" i="1" u="sng" dirty="0">
                <a:solidFill>
                  <a:schemeClr val="tx2">
                    <a:lumMod val="75000"/>
                  </a:schemeClr>
                </a:solidFill>
              </a:rPr>
              <a:t>организации деятельности </a:t>
            </a:r>
            <a:endParaRPr lang="ru-RU" sz="2000" b="1" i="1" u="sng" dirty="0" smtClean="0">
              <a:solidFill>
                <a:schemeClr val="tx2">
                  <a:lumMod val="75000"/>
                </a:schemeClr>
              </a:solidFill>
            </a:endParaRPr>
          </a:p>
          <a:p>
            <a:r>
              <a:rPr lang="ru-RU" sz="2000" b="1" dirty="0" smtClean="0">
                <a:solidFill>
                  <a:schemeClr val="tx2">
                    <a:lumMod val="75000"/>
                  </a:schemeClr>
                </a:solidFill>
              </a:rPr>
              <a:t>могут </a:t>
            </a:r>
            <a:r>
              <a:rPr lang="ru-RU" sz="2000" b="1" dirty="0">
                <a:solidFill>
                  <a:schemeClr val="tx2">
                    <a:lumMod val="75000"/>
                  </a:schemeClr>
                </a:solidFill>
              </a:rPr>
              <a:t>быть: групповыми, индивидуальными, индивидуально-групповыми (3-5 человек</a:t>
            </a:r>
            <a:r>
              <a:rPr lang="ru-RU" sz="2000" b="1" dirty="0" smtClean="0">
                <a:solidFill>
                  <a:schemeClr val="tx2">
                    <a:lumMod val="75000"/>
                  </a:schemeClr>
                </a:solidFill>
              </a:rPr>
              <a:t>).</a:t>
            </a:r>
          </a:p>
          <a:p>
            <a:endParaRPr lang="ru-RU" sz="2000" b="1" dirty="0">
              <a:solidFill>
                <a:schemeClr val="tx2">
                  <a:lumMod val="75000"/>
                </a:schemeClr>
              </a:solidFill>
            </a:endParaRPr>
          </a:p>
          <a:p>
            <a:pPr algn="ctr"/>
            <a:r>
              <a:rPr lang="ru-RU" sz="2000" b="1" dirty="0" smtClean="0">
                <a:solidFill>
                  <a:schemeClr val="tx2">
                    <a:lumMod val="75000"/>
                  </a:schemeClr>
                </a:solidFill>
              </a:rPr>
              <a:t>	</a:t>
            </a:r>
            <a:r>
              <a:rPr lang="ru-RU" sz="2000" b="1" i="1" u="sng" dirty="0" smtClean="0">
                <a:solidFill>
                  <a:schemeClr val="tx2">
                    <a:lumMod val="75000"/>
                  </a:schemeClr>
                </a:solidFill>
              </a:rPr>
              <a:t>Возможные </a:t>
            </a:r>
            <a:r>
              <a:rPr lang="ru-RU" sz="2000" b="1" i="1" u="sng" dirty="0">
                <a:solidFill>
                  <a:schemeClr val="tx2">
                    <a:lumMod val="75000"/>
                  </a:schemeClr>
                </a:solidFill>
              </a:rPr>
              <a:t>формы проведения занятий</a:t>
            </a:r>
            <a:r>
              <a:rPr lang="ru-RU" sz="2000" b="1" dirty="0">
                <a:solidFill>
                  <a:schemeClr val="tx2">
                    <a:lumMod val="75000"/>
                  </a:schemeClr>
                </a:solidFill>
              </a:rPr>
              <a:t>: </a:t>
            </a:r>
            <a:endParaRPr lang="ru-RU" sz="2000" b="1" dirty="0" smtClean="0">
              <a:solidFill>
                <a:schemeClr val="tx2">
                  <a:lumMod val="75000"/>
                </a:schemeClr>
              </a:solidFill>
            </a:endParaRPr>
          </a:p>
          <a:p>
            <a:pPr algn="ctr"/>
            <a:endParaRPr lang="ru-RU" sz="2000" b="1" dirty="0" smtClean="0">
              <a:solidFill>
                <a:schemeClr val="tx2">
                  <a:lumMod val="75000"/>
                </a:schemeClr>
              </a:solidFill>
            </a:endParaRPr>
          </a:p>
          <a:p>
            <a:r>
              <a:rPr lang="ru-RU" sz="2000" b="1" dirty="0" smtClean="0">
                <a:solidFill>
                  <a:schemeClr val="tx2">
                    <a:lumMod val="75000"/>
                  </a:schemeClr>
                </a:solidFill>
              </a:rPr>
              <a:t>акция</a:t>
            </a:r>
            <a:r>
              <a:rPr lang="ru-RU" sz="2000" b="1" dirty="0">
                <a:solidFill>
                  <a:schemeClr val="tx2">
                    <a:lumMod val="75000"/>
                  </a:schemeClr>
                </a:solidFill>
              </a:rPr>
              <a:t>, аукцион, бенефис, беседа, вернисаж, викторина, встреча с интересными людьми, выставка, галерея, гостиная, диспут, дискуссия, обсуждение, занятие-игра, защита проектов, деловая игра, сюжетно-ролевая игра, игровая программа, класс-концерт, КВН, конкурс, консультация, конференция, круглый стол, круиз, лабораторное занятие, мастер-класс, «мозговой штурм», наблюдение, олимпиада, открытое занятие, посиделки, поход, праздник, практическое занятие, представление, презентация, производственная бригада, профильный лагерь, поход, размышление, рейд, репетиция, ринг, сбор, семинар, сказка, смотрины, соревнования, спектакль, студия, творческая встреча, творческая мастерская, творческий отчет, тренинг, турнир, фабрика, фестиваль, чемпионат, шоу, экзамен, экскурсия, экспедиция, эксперимент, эстафета, ярмарка.</a:t>
            </a:r>
          </a:p>
        </p:txBody>
      </p:sp>
    </p:spTree>
    <p:extLst>
      <p:ext uri="{BB962C8B-B14F-4D97-AF65-F5344CB8AC3E}">
        <p14:creationId xmlns:p14="http://schemas.microsoft.com/office/powerpoint/2010/main" val="3365916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7"/>
            <a:ext cx="8496944" cy="1728192"/>
          </a:xfrm>
        </p:spPr>
        <p:txBody>
          <a:bodyPr>
            <a:normAutofit/>
          </a:bodyPr>
          <a:lstStyle/>
          <a:p>
            <a:pPr marL="0" indent="0">
              <a:buNone/>
            </a:pPr>
            <a:r>
              <a:rPr lang="ru-RU" sz="2000" b="1" dirty="0" smtClean="0"/>
              <a:t>	</a:t>
            </a:r>
            <a:r>
              <a:rPr lang="ru-RU" sz="2000" b="1" dirty="0" smtClean="0">
                <a:solidFill>
                  <a:schemeClr val="tx2">
                    <a:lumMod val="75000"/>
                  </a:schemeClr>
                </a:solidFill>
              </a:rPr>
              <a:t>Дополнительное </a:t>
            </a:r>
            <a:r>
              <a:rPr lang="ru-RU" sz="2000" b="1" dirty="0">
                <a:solidFill>
                  <a:schemeClr val="tx2">
                    <a:lumMod val="75000"/>
                  </a:schemeClr>
                </a:solidFill>
              </a:rPr>
              <a:t>образование детей, самостоятельно вырабатывая новую педагогическую тактику, обеспечивает такой спектр методов и форм осуществления деятельности, который позволяет детям с разными интересами и проблемами найти занятие по силам и по душе, а также проявить себя в различных видах творческой деятельности.</a:t>
            </a:r>
          </a:p>
          <a:p>
            <a:pPr marL="0" indent="0">
              <a:buNone/>
            </a:pPr>
            <a:endParaRPr lang="ru-RU" b="1" dirty="0">
              <a:solidFill>
                <a:schemeClr val="tx2">
                  <a:lumMod val="75000"/>
                </a:schemeClr>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6433"/>
          <a:stretch/>
        </p:blipFill>
        <p:spPr>
          <a:xfrm>
            <a:off x="827584" y="2132856"/>
            <a:ext cx="7668344" cy="4231042"/>
          </a:xfrm>
          <a:prstGeom prst="rect">
            <a:avLst/>
          </a:prstGeom>
        </p:spPr>
      </p:pic>
    </p:spTree>
    <p:extLst>
      <p:ext uri="{BB962C8B-B14F-4D97-AF65-F5344CB8AC3E}">
        <p14:creationId xmlns:p14="http://schemas.microsoft.com/office/powerpoint/2010/main" val="1575891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383</Words>
  <Application>Microsoft Office PowerPoint</Application>
  <PresentationFormat>Экран (4:3)</PresentationFormat>
  <Paragraphs>74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Статья на тему:    «Основные формы занятий в системе дополнительного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Реферат на тему:    «Основные формы занятий в системе дополнительного образования».   </dc:title>
  <dc:creator>klepa10205</dc:creator>
  <cp:lastModifiedBy>Николай</cp:lastModifiedBy>
  <cp:revision>14</cp:revision>
  <dcterms:created xsi:type="dcterms:W3CDTF">2018-04-26T22:41:14Z</dcterms:created>
  <dcterms:modified xsi:type="dcterms:W3CDTF">2018-12-08T11:17:14Z</dcterms:modified>
</cp:coreProperties>
</file>