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1" r:id="rId5"/>
    <p:sldId id="267" r:id="rId6"/>
    <p:sldId id="263" r:id="rId7"/>
    <p:sldId id="262" r:id="rId8"/>
    <p:sldId id="270" r:id="rId9"/>
    <p:sldId id="264" r:id="rId10"/>
    <p:sldId id="268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5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1711" autoAdjust="0"/>
  </p:normalViewPr>
  <p:slideViewPr>
    <p:cSldViewPr snapToGrid="0" showGuides="1">
      <p:cViewPr varScale="1">
        <p:scale>
          <a:sx n="55" d="100"/>
          <a:sy n="55" d="100"/>
        </p:scale>
        <p:origin x="614" y="53"/>
      </p:cViewPr>
      <p:guideLst>
        <p:guide orient="horz" pos="2183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31873" y="6104927"/>
            <a:ext cx="5867400" cy="45819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Чем дома отличаются друг от друга?</a:t>
            </a:r>
            <a:endParaRPr lang="ru-RU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31873" y="437912"/>
            <a:ext cx="51428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СРАВНИТЕ ДВА ИЗОБРАЖЕНИЯ  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1463902"/>
            <a:ext cx="3670300" cy="4076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98" y="367908"/>
            <a:ext cx="3787260" cy="619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2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433668"/>
            <a:ext cx="10705307" cy="1071282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               Тема: Узорочье теремов !</a:t>
            </a:r>
            <a:b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ЦЕЛЬ</a:t>
            </a:r>
            <a:r>
              <a:rPr lang="ru-RU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: создать декоративные элементы для терема.</a:t>
            </a:r>
            <a:br>
              <a:rPr lang="ru-RU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ЗАДАЧА</a:t>
            </a:r>
            <a: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:</a:t>
            </a:r>
            <a:r>
              <a:rPr lang="ru-RU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создать декоративные </a:t>
            </a:r>
            <a:r>
              <a:rPr lang="ru-RU" sz="20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елементы</a:t>
            </a:r>
            <a:r>
              <a:rPr lang="ru-RU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с помощью знаков: солнца, воды,  земли.</a:t>
            </a:r>
            <a:br>
              <a:rPr lang="ru-RU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РАБОТА В ГРУППАХ!</a:t>
            </a:r>
            <a:b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  создать узор для  </a:t>
            </a:r>
            <a:r>
              <a:rPr lang="ru-RU" sz="2000" b="1" dirty="0">
                <a:solidFill>
                  <a:srgbClr val="E6B729">
                    <a:lumMod val="40000"/>
                    <a:lumOff val="60000"/>
                  </a:srgbClr>
                </a:solidFill>
              </a:rPr>
              <a:t>к</a:t>
            </a:r>
            <a:r>
              <a:rPr lang="ru-RU" sz="2000" b="1" dirty="0" smtClean="0">
                <a:solidFill>
                  <a:srgbClr val="E6B729">
                    <a:lumMod val="40000"/>
                    <a:lumOff val="60000"/>
                  </a:srgbClr>
                </a:solidFill>
              </a:rPr>
              <a:t>рыши: </a:t>
            </a:r>
            <a:r>
              <a:rPr lang="ru-RU" sz="2000" b="1" dirty="0" err="1" smtClean="0">
                <a:solidFill>
                  <a:srgbClr val="E6B729">
                    <a:lumMod val="40000"/>
                    <a:lumOff val="60000"/>
                  </a:srgbClr>
                </a:solidFill>
              </a:rPr>
              <a:t>причелина</a:t>
            </a:r>
            <a:r>
              <a:rPr lang="ru-RU" sz="2000" b="1" dirty="0">
                <a:solidFill>
                  <a:srgbClr val="E6B729">
                    <a:lumMod val="40000"/>
                    <a:lumOff val="60000"/>
                  </a:srgbClr>
                </a:solidFill>
              </a:rPr>
              <a:t>.</a:t>
            </a:r>
            <a:r>
              <a:rPr lang="ru-RU" sz="2000" b="1" dirty="0" smtClean="0">
                <a:solidFill>
                  <a:srgbClr val="E6B729">
                    <a:lumMod val="40000"/>
                    <a:lumOff val="60000"/>
                  </a:srgbClr>
                </a:solidFill>
              </a:rPr>
              <a:t>                                                      2  создать 2 2  узор для  окна: наличники.                                                                                        3 3 3  создать узор для балкона: решетка.                                                                                                4  создать узор для лестницы: решетка.                                                                                                    5  создать узор: </a:t>
            </a:r>
            <a:r>
              <a:rPr lang="ru-RU" sz="2000" b="1" dirty="0" err="1" smtClean="0">
                <a:solidFill>
                  <a:srgbClr val="E6B729">
                    <a:lumMod val="40000"/>
                    <a:lumOff val="60000"/>
                  </a:srgbClr>
                </a:solidFill>
              </a:rPr>
              <a:t>навершие</a:t>
            </a:r>
            <a:r>
              <a:rPr lang="ru-RU" sz="2000" b="1" dirty="0" smtClean="0">
                <a:solidFill>
                  <a:srgbClr val="E6B729">
                    <a:lumMod val="40000"/>
                    <a:lumOff val="60000"/>
                  </a:srgbClr>
                </a:solidFill>
              </a:rPr>
              <a:t>, столбы.</a:t>
            </a:r>
            <a:br>
              <a:rPr lang="ru-RU" sz="2000" b="1" dirty="0" smtClean="0">
                <a:solidFill>
                  <a:srgbClr val="E6B729">
                    <a:lumMod val="40000"/>
                    <a:lumOff val="60000"/>
                  </a:srgbClr>
                </a:solidFill>
              </a:rPr>
            </a:br>
            <a:r>
              <a:rPr lang="ru-RU" sz="2000" b="1" dirty="0" smtClean="0">
                <a:solidFill>
                  <a:srgbClr val="E6B729">
                    <a:lumMod val="40000"/>
                    <a:lumOff val="60000"/>
                  </a:srgbClr>
                </a:solidFill>
              </a:rPr>
              <a:t/>
            </a:r>
            <a:br>
              <a:rPr lang="ru-RU" sz="2000" b="1" dirty="0" smtClean="0">
                <a:solidFill>
                  <a:srgbClr val="E6B729">
                    <a:lumMod val="40000"/>
                    <a:lumOff val="60000"/>
                  </a:srgbClr>
                </a:solidFill>
              </a:rPr>
            </a:br>
            <a:r>
              <a:rPr lang="ru-RU" sz="2000" b="1" dirty="0" smtClean="0">
                <a:solidFill>
                  <a:srgbClr val="E6B729">
                    <a:lumMod val="40000"/>
                    <a:lumOff val="60000"/>
                  </a:srgbClr>
                </a:solidFill>
              </a:rPr>
              <a:t> ОЦЕНИВАНИЕ: 5 – изображение 2-3 знаков</a:t>
            </a:r>
            <a:br>
              <a:rPr lang="ru-RU" sz="2000" b="1" dirty="0" smtClean="0">
                <a:solidFill>
                  <a:srgbClr val="E6B729">
                    <a:lumMod val="40000"/>
                    <a:lumOff val="60000"/>
                  </a:srgbClr>
                </a:solidFill>
              </a:rPr>
            </a:br>
            <a:r>
              <a:rPr lang="ru-RU" sz="2000" b="1" dirty="0">
                <a:solidFill>
                  <a:srgbClr val="E6B729">
                    <a:lumMod val="40000"/>
                    <a:lumOff val="60000"/>
                  </a:srgbClr>
                </a:solidFill>
              </a:rPr>
              <a:t> </a:t>
            </a:r>
            <a:r>
              <a:rPr lang="ru-RU" sz="2000" b="1" dirty="0" smtClean="0">
                <a:solidFill>
                  <a:srgbClr val="E6B729">
                    <a:lumMod val="40000"/>
                    <a:lumOff val="60000"/>
                  </a:srgbClr>
                </a:solidFill>
              </a:rPr>
              <a:t>                          4 – изображение </a:t>
            </a:r>
            <a:r>
              <a:rPr lang="ru-RU" sz="2000" b="1" dirty="0">
                <a:solidFill>
                  <a:srgbClr val="E6B729">
                    <a:lumMod val="40000"/>
                    <a:lumOff val="60000"/>
                  </a:srgbClr>
                </a:solidFill>
              </a:rPr>
              <a:t>1</a:t>
            </a:r>
            <a:r>
              <a:rPr lang="ru-RU" sz="2000" b="1" dirty="0" smtClean="0">
                <a:solidFill>
                  <a:srgbClr val="E6B729">
                    <a:lumMod val="40000"/>
                    <a:lumOff val="60000"/>
                  </a:srgbClr>
                </a:solidFill>
              </a:rPr>
              <a:t> знака</a:t>
            </a:r>
            <a:endParaRPr lang="ru-RU" sz="18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058" y="2209801"/>
            <a:ext cx="4663951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3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8411" y="395568"/>
            <a:ext cx="7126289" cy="976032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Русско-народные знаки !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249970"/>
              </p:ext>
            </p:extLst>
          </p:nvPr>
        </p:nvGraphicFramePr>
        <p:xfrm>
          <a:off x="1386024" y="1519165"/>
          <a:ext cx="9831387" cy="18414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77129"/>
                <a:gridCol w="3277129"/>
                <a:gridCol w="3277129"/>
              </a:tblGrid>
              <a:tr h="655637">
                <a:tc gridSpan="3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                                           </a:t>
                      </a:r>
                      <a:r>
                        <a:rPr lang="ru-RU" sz="2400" dirty="0" smtClean="0">
                          <a:solidFill>
                            <a:srgbClr val="225458"/>
                          </a:solidFill>
                        </a:rPr>
                        <a:t>Русско-народные знаки</a:t>
                      </a:r>
                      <a:endParaRPr lang="ru-RU" sz="2400" dirty="0">
                        <a:solidFill>
                          <a:srgbClr val="225458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3022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225458"/>
                          </a:solidFill>
                        </a:rPr>
                        <a:t>Земля </a:t>
                      </a:r>
                      <a:endParaRPr lang="ru-RU" sz="2400" b="1" dirty="0">
                        <a:solidFill>
                          <a:srgbClr val="225458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225458"/>
                          </a:solidFill>
                        </a:rPr>
                        <a:t>Вода </a:t>
                      </a:r>
                      <a:endParaRPr lang="ru-RU" sz="2400" b="1" dirty="0">
                        <a:solidFill>
                          <a:srgbClr val="225458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225458"/>
                          </a:solidFill>
                        </a:rPr>
                        <a:t>Солнце </a:t>
                      </a:r>
                      <a:endParaRPr lang="ru-RU" sz="2400" b="1" dirty="0">
                        <a:solidFill>
                          <a:srgbClr val="225458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556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347" y="3881908"/>
            <a:ext cx="1732280" cy="17024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171" y="4353192"/>
            <a:ext cx="2507299" cy="12311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300" y="3937832"/>
            <a:ext cx="1652303" cy="16464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433" y="4404745"/>
            <a:ext cx="2359152" cy="117957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683171" y="5885330"/>
            <a:ext cx="478108" cy="45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225458"/>
                </a:solidFill>
              </a:rPr>
              <a:t> </a:t>
            </a:r>
            <a:endParaRPr lang="ru-RU" sz="2400" b="1" dirty="0">
              <a:solidFill>
                <a:srgbClr val="225458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97300" y="5885331"/>
            <a:ext cx="478108" cy="45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</a:rPr>
              <a:t>3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225458"/>
                </a:solidFill>
              </a:rPr>
              <a:t> </a:t>
            </a:r>
            <a:endParaRPr lang="ru-RU" sz="2400" b="1" dirty="0">
              <a:solidFill>
                <a:srgbClr val="225458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856433" y="5885332"/>
            <a:ext cx="478108" cy="45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98291" y="5885333"/>
            <a:ext cx="478108" cy="45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1 </a:t>
            </a:r>
            <a:r>
              <a:rPr lang="ru-RU" sz="2400" b="1" dirty="0" smtClean="0">
                <a:solidFill>
                  <a:srgbClr val="225458"/>
                </a:solidFill>
              </a:rPr>
              <a:t> </a:t>
            </a:r>
            <a:endParaRPr lang="ru-RU" sz="2400" b="1" dirty="0">
              <a:solidFill>
                <a:srgbClr val="2254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577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417513"/>
            <a:ext cx="3902261" cy="135794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Терем  !</a:t>
            </a:r>
            <a:b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Жилище – состоит </a:t>
            </a:r>
            <a:b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из  нескольких помещений.</a:t>
            </a:r>
            <a:b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Помещения -пристройки,</a:t>
            </a:r>
            <a:br>
              <a:rPr lang="ru-RU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находятся на разных уровнях:</a:t>
            </a:r>
            <a:br>
              <a:rPr lang="ru-RU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выше-ниже </a:t>
            </a:r>
            <a:br>
              <a:rPr lang="ru-RU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больше-меньше </a:t>
            </a:r>
            <a:br>
              <a:rPr lang="ru-RU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sz="2000" b="1" dirty="0" smtClean="0">
                <a:solidFill>
                  <a:srgbClr val="E6B729">
                    <a:lumMod val="40000"/>
                    <a:lumOff val="60000"/>
                  </a:srgbClr>
                </a:solidFill>
              </a:rPr>
              <a:t>Строили  </a:t>
            </a:r>
            <a:r>
              <a:rPr lang="ru-RU" sz="2000" b="1" dirty="0">
                <a:solidFill>
                  <a:srgbClr val="E6B729">
                    <a:lumMod val="40000"/>
                    <a:lumOff val="60000"/>
                  </a:srgbClr>
                </a:solidFill>
              </a:rPr>
              <a:t>в 16-17 веке</a:t>
            </a:r>
            <a:br>
              <a:rPr lang="ru-RU" sz="2000" b="1" dirty="0">
                <a:solidFill>
                  <a:srgbClr val="E6B729">
                    <a:lumMod val="40000"/>
                    <a:lumOff val="60000"/>
                  </a:srgbClr>
                </a:solidFill>
              </a:rPr>
            </a:br>
            <a:r>
              <a:rPr lang="ru-RU" sz="2000" b="1" dirty="0">
                <a:solidFill>
                  <a:srgbClr val="E6B729">
                    <a:lumMod val="40000"/>
                    <a:lumOff val="60000"/>
                  </a:srgbClr>
                </a:solidFill>
              </a:rPr>
              <a:t>для знатных людей.</a:t>
            </a:r>
            <a:br>
              <a:rPr lang="ru-RU" sz="2000" b="1" dirty="0">
                <a:solidFill>
                  <a:srgbClr val="E6B729">
                    <a:lumMod val="40000"/>
                    <a:lumOff val="60000"/>
                  </a:srgbClr>
                </a:solidFill>
              </a:rPr>
            </a:br>
            <a:endParaRPr lang="ru-RU" sz="2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652839"/>
            <a:ext cx="8051800" cy="52210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2100" y="6025634"/>
            <a:ext cx="1622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Билибин. И.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48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4545" y="133350"/>
            <a:ext cx="4662055" cy="85725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                                                                       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УЗОРЧАТЫЕ ТЕРАМА  ! 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endParaRPr lang="ru-RU" sz="2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9167" y="6160997"/>
            <a:ext cx="7034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                                                                       Иванов  В. 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1688378"/>
            <a:ext cx="6393215" cy="447261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234545" y="1139434"/>
            <a:ext cx="4953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Щедро украшали: резьба, роспись.</a:t>
            </a:r>
            <a:endParaRPr lang="ru-RU" sz="2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17" y="967437"/>
            <a:ext cx="4857025" cy="51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0950" y="452718"/>
            <a:ext cx="7277100" cy="140053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                        ГДЕ  УЗОРЫ  </a:t>
            </a:r>
            <a:r>
              <a:rPr lang="ru-RU" sz="3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976" y="1411365"/>
            <a:ext cx="2643324" cy="3881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00" y="1411365"/>
            <a:ext cx="5020926" cy="3881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411365"/>
            <a:ext cx="3543300" cy="388133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7650" y="5584508"/>
            <a:ext cx="116776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E6B729">
                    <a:lumMod val="40000"/>
                    <a:lumOff val="60000"/>
                  </a:srgbClr>
                </a:solidFill>
              </a:rPr>
              <a:t>Лестница, балкон – решётка.   Крыши – </a:t>
            </a:r>
            <a:r>
              <a:rPr lang="ru-RU" sz="2000" b="1" dirty="0" err="1" smtClean="0">
                <a:solidFill>
                  <a:srgbClr val="E6B729">
                    <a:lumMod val="40000"/>
                    <a:lumOff val="60000"/>
                  </a:srgbClr>
                </a:solidFill>
              </a:rPr>
              <a:t>причелина</a:t>
            </a:r>
            <a:r>
              <a:rPr lang="ru-RU" sz="2000" b="1" dirty="0" smtClean="0">
                <a:solidFill>
                  <a:srgbClr val="E6B729">
                    <a:lumMod val="40000"/>
                    <a:lumOff val="60000"/>
                  </a:srgbClr>
                </a:solidFill>
              </a:rPr>
              <a:t>, полотенце.          Окна – наличник.</a:t>
            </a:r>
            <a:r>
              <a:rPr lang="ru-RU" sz="2000" b="1" dirty="0">
                <a:solidFill>
                  <a:srgbClr val="E6B729">
                    <a:lumMod val="40000"/>
                    <a:lumOff val="60000"/>
                  </a:srgbClr>
                </a:solidFill>
              </a:rPr>
              <a:t/>
            </a:r>
            <a:br>
              <a:rPr lang="ru-RU" sz="2000" b="1" dirty="0">
                <a:solidFill>
                  <a:srgbClr val="E6B729">
                    <a:lumMod val="40000"/>
                    <a:lumOff val="60000"/>
                  </a:srgbClr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78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0950" y="452718"/>
            <a:ext cx="7277100" cy="140053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                        ГДЕ  УЗОРЫ  </a:t>
            </a:r>
            <a:r>
              <a:rPr lang="ru-RU" sz="3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07496" y="5584508"/>
            <a:ext cx="1008091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E6B729">
                    <a:lumMod val="40000"/>
                    <a:lumOff val="60000"/>
                  </a:srgbClr>
                </a:solidFill>
              </a:rPr>
              <a:t> </a:t>
            </a:r>
            <a:r>
              <a:rPr lang="ru-RU" sz="2000" b="1" dirty="0" err="1" smtClean="0">
                <a:solidFill>
                  <a:srgbClr val="E6B729">
                    <a:lumMod val="40000"/>
                    <a:lumOff val="60000"/>
                  </a:srgbClr>
                </a:solidFill>
              </a:rPr>
              <a:t>Навершие</a:t>
            </a:r>
            <a:r>
              <a:rPr lang="ru-RU" sz="2000" b="1" dirty="0">
                <a:solidFill>
                  <a:srgbClr val="E6B729">
                    <a:lumMod val="40000"/>
                    <a:lumOff val="60000"/>
                  </a:srgbClr>
                </a:solidFill>
              </a:rPr>
              <a:t>.</a:t>
            </a:r>
            <a:r>
              <a:rPr lang="ru-RU" sz="2000" b="1" dirty="0" smtClean="0">
                <a:solidFill>
                  <a:srgbClr val="E6B729">
                    <a:lumMod val="40000"/>
                    <a:lumOff val="60000"/>
                  </a:srgbClr>
                </a:solidFill>
              </a:rPr>
              <a:t>                               </a:t>
            </a:r>
            <a:r>
              <a:rPr lang="ru-RU" sz="2000" b="1" dirty="0">
                <a:solidFill>
                  <a:srgbClr val="E6B729">
                    <a:lumMod val="40000"/>
                    <a:lumOff val="60000"/>
                  </a:srgbClr>
                </a:solidFill>
              </a:rPr>
              <a:t>П</a:t>
            </a:r>
            <a:r>
              <a:rPr lang="ru-RU" sz="2000" b="1" dirty="0" smtClean="0">
                <a:solidFill>
                  <a:srgbClr val="E6B729">
                    <a:lumMod val="40000"/>
                    <a:lumOff val="60000"/>
                  </a:srgbClr>
                </a:solidFill>
              </a:rPr>
              <a:t>ерегородка                         Столбы.   </a:t>
            </a:r>
            <a:r>
              <a:rPr lang="ru-RU" sz="2000" b="1" dirty="0">
                <a:solidFill>
                  <a:srgbClr val="E6B729">
                    <a:lumMod val="40000"/>
                    <a:lumOff val="60000"/>
                  </a:srgbClr>
                </a:solidFill>
              </a:rPr>
              <a:t/>
            </a:r>
            <a:br>
              <a:rPr lang="ru-RU" sz="2000" b="1" dirty="0">
                <a:solidFill>
                  <a:srgbClr val="E6B729">
                    <a:lumMod val="40000"/>
                    <a:lumOff val="60000"/>
                  </a:srgbClr>
                </a:solidFill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96" y="1387476"/>
            <a:ext cx="3378200" cy="4229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37" y="1387476"/>
            <a:ext cx="2780277" cy="42291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98" y="1387476"/>
            <a:ext cx="3176637" cy="41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7411" y="376518"/>
            <a:ext cx="7488239" cy="91888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ТЕРЕМА В РУССКИХ СКАЗКАХ </a:t>
            </a:r>
            <a:r>
              <a:rPr lang="ru-RU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!</a:t>
            </a:r>
            <a:endParaRPr lang="ru-RU" sz="36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7411" y="2827164"/>
            <a:ext cx="54072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E6B729">
                    <a:lumMod val="40000"/>
                    <a:lumOff val="60000"/>
                  </a:srgbClr>
                </a:solidFill>
              </a:rPr>
              <a:t>Видео – фрагменты из русских сказок, </a:t>
            </a:r>
          </a:p>
          <a:p>
            <a:pPr algn="ctr"/>
            <a:r>
              <a:rPr lang="ru-RU" sz="2000" b="1" dirty="0" smtClean="0">
                <a:solidFill>
                  <a:srgbClr val="E6B729">
                    <a:lumMod val="40000"/>
                    <a:lumOff val="60000"/>
                  </a:srgbClr>
                </a:solidFill>
              </a:rPr>
              <a:t>учитель выбирает сам </a:t>
            </a:r>
          </a:p>
          <a:p>
            <a:pPr algn="ctr"/>
            <a:r>
              <a:rPr lang="ru-RU" sz="2000" b="1" dirty="0" smtClean="0">
                <a:solidFill>
                  <a:srgbClr val="E6B729">
                    <a:lumMod val="40000"/>
                    <a:lumOff val="60000"/>
                  </a:srgbClr>
                </a:solidFill>
              </a:rPr>
              <a:t>Видео- материал.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62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2050" y="414618"/>
            <a:ext cx="6953250" cy="84268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КАКИЕ  ЗНАКИ  В УЗОРЕ </a:t>
            </a:r>
            <a:r>
              <a:rPr lang="ru-RU" sz="3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7650" y="5584508"/>
            <a:ext cx="11677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74" y="1074340"/>
            <a:ext cx="8115300" cy="5022713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/>
        </p:nvSpPr>
        <p:spPr>
          <a:xfrm>
            <a:off x="349006" y="6097053"/>
            <a:ext cx="11576636" cy="57025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000" dirty="0" smtClean="0"/>
              <a:t>               </a:t>
            </a:r>
            <a:r>
              <a:rPr lang="ru-RU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Благодаря чему живут люди?  Что дает свет, питание, жизненные силы?    </a:t>
            </a:r>
            <a:endParaRPr lang="ru-RU" sz="2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2050" y="414618"/>
            <a:ext cx="6953250" cy="84268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КАКИЕ  ЗНАКИ  В УЗОРЕ </a:t>
            </a:r>
            <a:r>
              <a:rPr lang="ru-RU" sz="3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7650" y="5584508"/>
            <a:ext cx="11677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228" y="1257300"/>
            <a:ext cx="8658669" cy="507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2050" y="414618"/>
            <a:ext cx="6953250" cy="84268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КАКИЕ  ЗНАКИ  В УЗОРЕ </a:t>
            </a:r>
            <a:r>
              <a:rPr lang="ru-RU" sz="3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7650" y="5584508"/>
            <a:ext cx="11677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74" y="1257300"/>
            <a:ext cx="4237893" cy="5219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4" y="3237719"/>
            <a:ext cx="5254808" cy="32392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33" y="835959"/>
            <a:ext cx="3439342" cy="213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7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710</TotalTime>
  <Words>131</Words>
  <Application>Microsoft Office PowerPoint</Application>
  <PresentationFormat>Широкоэкранный</PresentationFormat>
  <Paragraphs>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Trebuchet MS</vt:lpstr>
      <vt:lpstr>Wingdings 3</vt:lpstr>
      <vt:lpstr>Ион</vt:lpstr>
      <vt:lpstr>Презентация PowerPoint</vt:lpstr>
      <vt:lpstr>Терем  !  Жилище – состоит  из  нескольких помещений.  Помещения -пристройки, находятся на разных уровнях: выше-ниже  больше-меньше   Строили  в 16-17 веке для знатных людей. </vt:lpstr>
      <vt:lpstr>                                                                             УЗОРЧАТЫЕ ТЕРАМА  !  </vt:lpstr>
      <vt:lpstr>                              ГДЕ  УЗОРЫ  ?</vt:lpstr>
      <vt:lpstr>                              ГДЕ  УЗОРЫ  ?</vt:lpstr>
      <vt:lpstr> ТЕРЕМА В РУССКИХ СКАЗКАХ  !</vt:lpstr>
      <vt:lpstr>КАКИЕ  ЗНАКИ  В УЗОРЕ ?</vt:lpstr>
      <vt:lpstr>КАКИЕ  ЗНАКИ  В УЗОРЕ ?</vt:lpstr>
      <vt:lpstr>КАКИЕ  ЗНАКИ  В УЗОРЕ ?</vt:lpstr>
      <vt:lpstr>                     Тема: Узорочье теремов !  ЦЕЛЬ: создать декоративные элементы для терема.  ЗАДАЧА: создать декоративные елементы , с помощью знаков: солнца, воды,  земли.  РАБОТА В ГРУППАХ! 1  создать узор для  крыши: причелина.                                                      2  создать 2 2  узор для  окна: наличники.                                                                                        3 3 3  создать узор для балкона: решетка.                                                                                                4  создать узор для лестницы: решетка.                                                                                                    5  создать узор: навершие, столбы.   ОЦЕНИВАНИЕ: 5 – изображение 2-3 знаков                            4 – изображение 1 знака</vt:lpstr>
      <vt:lpstr>Русско-народные знаки 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51</cp:revision>
  <dcterms:created xsi:type="dcterms:W3CDTF">2016-12-09T10:57:29Z</dcterms:created>
  <dcterms:modified xsi:type="dcterms:W3CDTF">2017-04-21T04:58:16Z</dcterms:modified>
</cp:coreProperties>
</file>