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277" r:id="rId4"/>
    <p:sldId id="278" r:id="rId5"/>
    <p:sldId id="279" r:id="rId6"/>
    <p:sldId id="260" r:id="rId7"/>
    <p:sldId id="283" r:id="rId8"/>
    <p:sldId id="282" r:id="rId9"/>
    <p:sldId id="292" r:id="rId10"/>
    <p:sldId id="262" r:id="rId11"/>
    <p:sldId id="266" r:id="rId12"/>
    <p:sldId id="291" r:id="rId13"/>
    <p:sldId id="293" r:id="rId14"/>
    <p:sldId id="264" r:id="rId15"/>
    <p:sldId id="272" r:id="rId16"/>
    <p:sldId id="268" r:id="rId17"/>
    <p:sldId id="295" r:id="rId18"/>
    <p:sldId id="296" r:id="rId19"/>
    <p:sldId id="29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62" autoAdjust="0"/>
  </p:normalViewPr>
  <p:slideViewPr>
    <p:cSldViewPr>
      <p:cViewPr>
        <p:scale>
          <a:sx n="60" d="100"/>
          <a:sy n="60" d="100"/>
        </p:scale>
        <p:origin x="-1644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359C-CAFA-4371-8311-4EE50E662E6B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BF47-55E7-42BE-BEA6-91DC2E096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359C-CAFA-4371-8311-4EE50E662E6B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BF47-55E7-42BE-BEA6-91DC2E096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359C-CAFA-4371-8311-4EE50E662E6B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BF47-55E7-42BE-BEA6-91DC2E096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359C-CAFA-4371-8311-4EE50E662E6B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BF47-55E7-42BE-BEA6-91DC2E096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359C-CAFA-4371-8311-4EE50E662E6B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BF47-55E7-42BE-BEA6-91DC2E096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359C-CAFA-4371-8311-4EE50E662E6B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BF47-55E7-42BE-BEA6-91DC2E096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359C-CAFA-4371-8311-4EE50E662E6B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BF47-55E7-42BE-BEA6-91DC2E096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359C-CAFA-4371-8311-4EE50E662E6B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BF47-55E7-42BE-BEA6-91DC2E096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359C-CAFA-4371-8311-4EE50E662E6B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BF47-55E7-42BE-BEA6-91DC2E096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359C-CAFA-4371-8311-4EE50E662E6B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BF47-55E7-42BE-BEA6-91DC2E096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359C-CAFA-4371-8311-4EE50E662E6B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BF47-55E7-42BE-BEA6-91DC2E096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4359C-CAFA-4371-8311-4EE50E662E6B}" type="datetimeFigureOut">
              <a:rPr lang="ru-RU" smtClean="0"/>
              <a:pPr/>
              <a:t>26.05.2017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0BF47-55E7-42BE-BEA6-91DC2E09620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3" y="13166"/>
            <a:ext cx="9143999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357158" y="764704"/>
            <a:ext cx="8251938" cy="2307106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wrap="none" fromWordArt="1"/>
          <a:lstStyle/>
          <a:p>
            <a:pPr algn="ctr">
              <a:defRPr/>
            </a:pPr>
            <a:r>
              <a:rPr lang="ru-RU" sz="1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3399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МОУ «Центр развития ребенка №</a:t>
            </a:r>
            <a:r>
              <a:rPr lang="ru-RU" sz="16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3399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8» </a:t>
            </a:r>
            <a:endParaRPr lang="ru-RU" sz="16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CC3399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3399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Тракторозаводского</a:t>
            </a:r>
            <a:r>
              <a:rPr lang="ru-RU" sz="16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3399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района </a:t>
            </a:r>
            <a:r>
              <a:rPr lang="ru-RU" sz="16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3399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Волгограда</a:t>
            </a:r>
          </a:p>
          <a:p>
            <a:pPr algn="ctr">
              <a:defRPr/>
            </a:pPr>
            <a:endParaRPr lang="ru-RU" sz="1600" kern="10" dirty="0" smtClean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CC3399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Музейный уголок «Русская матрёшка</a:t>
            </a:r>
            <a:r>
              <a:rPr lang="ru-RU" sz="24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»;</a:t>
            </a:r>
            <a:endParaRPr lang="ru-RU" sz="24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4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ак одно из средств развития интереса к народному творчеству</a:t>
            </a:r>
            <a:endParaRPr lang="ru-RU" sz="24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4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3399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3399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kern="10" dirty="0" smtClean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CC3399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Documents and Settings\Admin\Рабочий стол\работа матрёшки\IMG_076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440" y="2589201"/>
            <a:ext cx="1261761" cy="1935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Documents and Settings\Admin\Рабочий стол\работа матрёшки\IMG_07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2118" y="2589201"/>
            <a:ext cx="1249317" cy="1862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Documents and Settings\Admin\Рабочий стол\работа матрёшки\IMG_076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714884"/>
            <a:ext cx="1387482" cy="1805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Documents and Settings\Admin\Рабочий стол\работа матрёшки\IMG_076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4714884"/>
            <a:ext cx="1424007" cy="182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420888"/>
            <a:ext cx="4176464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635896" y="544513"/>
            <a:ext cx="50778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457200" algn="l"/>
              </a:tabLst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Дидактическая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с матрёшками.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3009066" cy="20639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61637"/>
            <a:ext cx="3456384" cy="15073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068960"/>
            <a:ext cx="3240360" cy="19299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42" y="3284984"/>
            <a:ext cx="3319458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906588" y="617538"/>
            <a:ext cx="54793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457200" algn="l"/>
              </a:tabLst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«Путешествие в прошлое матрёшки»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4572000" y="1457325"/>
            <a:ext cx="457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Ой ты барышня-матрёшка,</a:t>
            </a:r>
            <a:b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 возьму тебя в ладошки,</a:t>
            </a:r>
            <a:b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Покажи мне тех девчат,</a:t>
            </a:r>
            <a:b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 внутри тебя сидят!</a:t>
            </a:r>
          </a:p>
        </p:txBody>
      </p:sp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336550" y="3173413"/>
            <a:ext cx="4572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Ой ты барышня-матрёшка,</a:t>
            </a:r>
            <a:b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Разноцветная одёжка,</a:t>
            </a:r>
            <a:b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Знает весь огромный мир</a:t>
            </a:r>
            <a:b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Этот русский сувенир!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36438"/>
            <a:ext cx="3456384" cy="22365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550" y="2883842"/>
            <a:ext cx="3384376" cy="21670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549296" y="500042"/>
            <a:ext cx="7594704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 </a:t>
            </a:r>
            <a:r>
              <a:rPr lang="ru-RU" sz="28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Музейный</a:t>
            </a:r>
            <a:r>
              <a:rPr lang="ru-RU" sz="28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уголок </a:t>
            </a:r>
            <a:r>
              <a:rPr lang="ru-RU" sz="28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«Русская Матрёшка</a:t>
            </a:r>
            <a:r>
              <a:rPr lang="ru-RU" sz="36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»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06588" y="1019175"/>
            <a:ext cx="50752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Детско-родительское творчество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"Матрёшки наших мастеров"</a:t>
            </a:r>
          </a:p>
        </p:txBody>
      </p:sp>
      <p:pic>
        <p:nvPicPr>
          <p:cNvPr id="6" name="Рисунок 5" descr="C:\Documents and Settings\Admin\Рабочий стол\работа матрёшки\IMG_076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23679">
            <a:off x="555570" y="4962546"/>
            <a:ext cx="1181100" cy="1476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Documents and Settings\Admin\Рабочий стол\работа матрёшки\IMG_076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342627">
            <a:off x="531861" y="3378354"/>
            <a:ext cx="1009221" cy="1342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Documents and Settings\Admin\Рабочий стол\работа матрёшки\IMG_076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54248">
            <a:off x="317271" y="299114"/>
            <a:ext cx="912825" cy="1277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Documents and Settings\Admin\Рабочий стол\работа матрёшки\IMG_076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42333">
            <a:off x="7556532" y="5150380"/>
            <a:ext cx="1068211" cy="1543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Documents and Settings\Admin\Рабочий стол\работа матрёшки\IMG_076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008724">
            <a:off x="7564338" y="3732044"/>
            <a:ext cx="987429" cy="1206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C:\Documents and Settings\Admin\Рабочий стол\работа матрёшки\IMG_076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297722">
            <a:off x="7737032" y="259495"/>
            <a:ext cx="1057464" cy="1445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C:\Documents and Settings\Admin\Рабочий стол\работа матрёшки\IMG_076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042584">
            <a:off x="525133" y="1742005"/>
            <a:ext cx="1148420" cy="143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5DA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C:\Documents and Settings\Admin\Рабочий стол\работа матрёшки\IMG_076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705319">
            <a:off x="7620303" y="1906772"/>
            <a:ext cx="1058877" cy="1570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756110"/>
            <a:ext cx="4608512" cy="29317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859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4" y="-15803"/>
            <a:ext cx="9143999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36" y="1268760"/>
            <a:ext cx="3513509" cy="2664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2376264" cy="3456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908721"/>
            <a:ext cx="2304256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2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991" y="-23723"/>
            <a:ext cx="9143999" cy="6872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5992"/>
            <a:ext cx="2952327" cy="1898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192464"/>
            <a:ext cx="2987824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555" y="3140968"/>
            <a:ext cx="3888432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53" y="916834"/>
            <a:ext cx="3816424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915" y="903631"/>
            <a:ext cx="3528392" cy="2138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212977"/>
            <a:ext cx="316835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042205"/>
            <a:ext cx="3480308" cy="1997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42976" y="857232"/>
            <a:ext cx="649922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Художественное творчество </a:t>
            </a:r>
          </a:p>
          <a:p>
            <a:pPr algn="ctr"/>
            <a:r>
              <a:rPr lang="ru-RU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«Весёлые матрёшки»</a:t>
            </a:r>
          </a:p>
          <a:p>
            <a:endParaRPr lang="ru-RU" sz="4400" dirty="0">
              <a:solidFill>
                <a:srgbClr val="FF0066"/>
              </a:solidFill>
              <a:latin typeface="Monotype Corsiva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468395" y="2333610"/>
            <a:ext cx="6243723" cy="3765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Детский сад\AppData\Local\Microsoft\Windows\Temporary Internet Files\Content.Word\IMG_0891.jpg"/>
          <p:cNvPicPr/>
          <p:nvPr/>
        </p:nvPicPr>
        <p:blipFill>
          <a:blip r:embed="rId4" cstate="print">
            <a:lum contrast="30000"/>
          </a:blip>
          <a:srcRect l="5918" r="23061"/>
          <a:stretch>
            <a:fillRect/>
          </a:stretch>
        </p:blipFill>
        <p:spPr bwMode="auto">
          <a:xfrm>
            <a:off x="299979" y="4670442"/>
            <a:ext cx="839799" cy="1606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Детский сад\AppData\Local\Microsoft\Windows\Temporary Internet Files\Content.Word\IMG_0893.jpg"/>
          <p:cNvPicPr/>
          <p:nvPr/>
        </p:nvPicPr>
        <p:blipFill>
          <a:blip r:embed="rId5" cstate="print">
            <a:lum contrast="20000"/>
          </a:blip>
          <a:srcRect r="20727"/>
          <a:stretch>
            <a:fillRect/>
          </a:stretch>
        </p:blipFill>
        <p:spPr bwMode="auto">
          <a:xfrm>
            <a:off x="7967709" y="4779981"/>
            <a:ext cx="912824" cy="1606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Детский сад\AppData\Local\Microsoft\Windows\Temporary Internet Files\Content.Word\IMG_0890.jpg"/>
          <p:cNvPicPr/>
          <p:nvPr/>
        </p:nvPicPr>
        <p:blipFill>
          <a:blip r:embed="rId6" cstate="print">
            <a:lum contrast="20000"/>
          </a:blip>
          <a:srcRect l="2857" r="17143"/>
          <a:stretch>
            <a:fillRect/>
          </a:stretch>
        </p:blipFill>
        <p:spPr bwMode="auto">
          <a:xfrm>
            <a:off x="263466" y="2406636"/>
            <a:ext cx="912825" cy="1533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Детский сад\AppData\Local\Microsoft\Windows\Temporary Internet Files\Content.Word\IMG_0889.jpg"/>
          <p:cNvPicPr/>
          <p:nvPr/>
        </p:nvPicPr>
        <p:blipFill>
          <a:blip r:embed="rId7" cstate="print">
            <a:lum contrast="20000"/>
          </a:blip>
          <a:srcRect l="9068" r="18386"/>
          <a:stretch>
            <a:fillRect/>
          </a:stretch>
        </p:blipFill>
        <p:spPr bwMode="auto">
          <a:xfrm>
            <a:off x="190440" y="471447"/>
            <a:ext cx="839799" cy="1533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Детский сад\AppData\Local\Microsoft\Windows\Temporary Internet Files\Content.Word\IMG_0892.jpg"/>
          <p:cNvPicPr/>
          <p:nvPr/>
        </p:nvPicPr>
        <p:blipFill>
          <a:blip r:embed="rId8" cstate="print">
            <a:lum contrast="20000"/>
          </a:blip>
          <a:srcRect l="6788" r="13990"/>
          <a:stretch>
            <a:fillRect/>
          </a:stretch>
        </p:blipFill>
        <p:spPr bwMode="auto">
          <a:xfrm>
            <a:off x="8077248" y="2479662"/>
            <a:ext cx="912825" cy="1606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Users\Детский сад\AppData\Local\Microsoft\Windows\Temporary Internet Files\Content.Word\IMG_0894.jpg"/>
          <p:cNvPicPr/>
          <p:nvPr/>
        </p:nvPicPr>
        <p:blipFill>
          <a:blip r:embed="rId9" cstate="print">
            <a:lum contrast="20000"/>
          </a:blip>
          <a:srcRect l="7407" r="11111"/>
          <a:stretch>
            <a:fillRect/>
          </a:stretch>
        </p:blipFill>
        <p:spPr bwMode="auto">
          <a:xfrm>
            <a:off x="8004222" y="580986"/>
            <a:ext cx="912825" cy="1530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99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52603" y="2224071"/>
            <a:ext cx="4892742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Лепка «Матрёшки»</a:t>
            </a:r>
          </a:p>
        </p:txBody>
      </p:sp>
      <p:sp>
        <p:nvSpPr>
          <p:cNvPr id="4" name="Прямоугольник 11"/>
          <p:cNvSpPr>
            <a:spLocks noChangeArrowheads="1"/>
          </p:cNvSpPr>
          <p:nvPr/>
        </p:nvSpPr>
        <p:spPr bwMode="auto">
          <a:xfrm>
            <a:off x="2235200" y="2735263"/>
            <a:ext cx="457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Деревянные подружки</a:t>
            </a:r>
            <a:b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Любят прятаться друг в дружке,</a:t>
            </a:r>
            <a:b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Носят яркие одёжки,</a:t>
            </a:r>
            <a:b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Называются-матрёшки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9778" y="3976695"/>
            <a:ext cx="6840440" cy="26233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b="5128"/>
          <a:stretch>
            <a:fillRect/>
          </a:stretch>
        </p:blipFill>
        <p:spPr bwMode="auto">
          <a:xfrm>
            <a:off x="226953" y="1311246"/>
            <a:ext cx="986321" cy="15858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 b="7334"/>
          <a:stretch>
            <a:fillRect/>
          </a:stretch>
        </p:blipFill>
        <p:spPr bwMode="auto">
          <a:xfrm>
            <a:off x="1797012" y="763551"/>
            <a:ext cx="985851" cy="1585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97331" y="252369"/>
            <a:ext cx="1022364" cy="17526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99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Documents and Settings\Admin\Local Settings\Temporary Internet Files\Content.Word\IMG_048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85" y="617499"/>
            <a:ext cx="985851" cy="16430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Documents and Settings\Admin\Local Settings\Temporary Internet Files\Content.Word\IMG_0490.jpg"/>
          <p:cNvPicPr/>
          <p:nvPr/>
        </p:nvPicPr>
        <p:blipFill>
          <a:blip r:embed="rId8" cstate="print"/>
          <a:srcRect b="9106"/>
          <a:stretch>
            <a:fillRect/>
          </a:stretch>
        </p:blipFill>
        <p:spPr bwMode="auto">
          <a:xfrm>
            <a:off x="7748631" y="1384271"/>
            <a:ext cx="1058877" cy="17161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5DA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043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357422" y="928670"/>
            <a:ext cx="41624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Художественное творчество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«Русская  красавица 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57356" y="1857364"/>
            <a:ext cx="5284003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В лавке на прилавке </a:t>
            </a:r>
            <a:r>
              <a:rPr lang="ru-RU" sz="1600" b="1" dirty="0" err="1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матрёшечки</a:t>
            </a:r>
            <a:r>
              <a:rPr lang="ru-RU" sz="1600" b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 стоят,</a:t>
            </a:r>
            <a:br>
              <a:rPr lang="ru-RU" sz="1600" b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Удивляет, завлекает затейливый наряд</a:t>
            </a:r>
            <a:br>
              <a:rPr lang="ru-RU" sz="1600" b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Сарафаны расписные, щеки зорькою горят,</a:t>
            </a:r>
            <a:br>
              <a:rPr lang="ru-RU" sz="1600" b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Матрешки как  живые, шлют улыбки всем подряд.</a:t>
            </a:r>
            <a:br>
              <a:rPr lang="ru-RU" sz="1600" b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990099"/>
                </a:solidFill>
                <a:latin typeface="Monotype Corsiva" pitchFamily="66" charset="0"/>
              </a:rPr>
              <a:t/>
            </a:r>
            <a:br>
              <a:rPr lang="ru-RU" sz="2000" b="1" dirty="0">
                <a:solidFill>
                  <a:srgbClr val="990099"/>
                </a:solidFill>
                <a:latin typeface="Monotype Corsiva" pitchFamily="66" charset="0"/>
              </a:rPr>
            </a:br>
            <a:endParaRPr lang="ru-RU" sz="2000" b="1" dirty="0">
              <a:solidFill>
                <a:srgbClr val="990099"/>
              </a:solidFill>
              <a:latin typeface="Monotype Corsiva" pitchFamily="66" charset="0"/>
            </a:endParaRPr>
          </a:p>
        </p:txBody>
      </p:sp>
      <p:pic>
        <p:nvPicPr>
          <p:cNvPr id="5" name="Рисунок 4" descr="C:\Documents and Settings\Admin\Local Settings\Temporary Internet Files\Content.Word\IMG_08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3525" y="3319461"/>
            <a:ext cx="5549975" cy="3140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Documents and Settings\Admin\Local Settings\Temporary Internet Files\Content.Word\IMG_088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979" y="4779981"/>
            <a:ext cx="1204929" cy="1851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Documents and Settings\Admin\Local Settings\Temporary Internet Files\Content.Word\IMG_0882.jpg"/>
          <p:cNvPicPr/>
          <p:nvPr/>
        </p:nvPicPr>
        <p:blipFill>
          <a:blip r:embed="rId5" cstate="print"/>
          <a:srcRect l="9184" r="9871"/>
          <a:stretch>
            <a:fillRect/>
          </a:stretch>
        </p:blipFill>
        <p:spPr bwMode="auto">
          <a:xfrm>
            <a:off x="7675606" y="4670442"/>
            <a:ext cx="1241442" cy="1980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Documents and Settings\Admin\Local Settings\Temporary Internet Files\Content.Word\IMG_088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3466" y="2516176"/>
            <a:ext cx="1204929" cy="1992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99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Documents and Settings\Admin\Local Settings\Temporary Internet Files\Content.Word\IMG_088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39092" y="2552688"/>
            <a:ext cx="1168416" cy="1908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Documents and Settings\Admin\Local Settings\Temporary Internet Files\Content.Word\IMG_088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6492" y="690525"/>
            <a:ext cx="985851" cy="1616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00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Documents and Settings\Admin\Local Settings\Temporary Internet Files\Content.Word\IMG_0887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48632" y="727038"/>
            <a:ext cx="949338" cy="1565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027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47" y="-14963"/>
            <a:ext cx="9143999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4479630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620688"/>
            <a:ext cx="8568952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Constantia" pitchFamily="18" charset="0"/>
            </a:endParaRPr>
          </a:p>
          <a:p>
            <a:pPr algn="ctr"/>
            <a:r>
              <a:rPr lang="ru-RU" sz="2000" b="1" i="1" dirty="0" smtClean="0">
                <a:latin typeface="Constantia" pitchFamily="18" charset="0"/>
              </a:rPr>
              <a:t>Ожидаемые результаты в ходе музейной деятельности:</a:t>
            </a:r>
          </a:p>
          <a:p>
            <a:r>
              <a:rPr lang="ru-RU" sz="1600" b="1" dirty="0" smtClean="0">
                <a:latin typeface="Constantia" pitchFamily="18" charset="0"/>
              </a:rPr>
              <a:t>У детей сформирован круг представлений о разнообразии игрушки - матрешки, об особенностях русской народной игрушки (материал, форма, цвет, узор) , разучены  простейшие элементы росписи, изучены различия семеновских, </a:t>
            </a:r>
            <a:r>
              <a:rPr lang="ru-RU" sz="1600" b="1" dirty="0" err="1" smtClean="0">
                <a:latin typeface="Constantia" pitchFamily="18" charset="0"/>
              </a:rPr>
              <a:t>сергиево</a:t>
            </a:r>
            <a:r>
              <a:rPr lang="ru-RU" sz="1600" b="1" dirty="0" smtClean="0">
                <a:latin typeface="Constantia" pitchFamily="18" charset="0"/>
              </a:rPr>
              <a:t> –посадских, и </a:t>
            </a:r>
            <a:r>
              <a:rPr lang="ru-RU" sz="1600" b="1" dirty="0" err="1" smtClean="0">
                <a:latin typeface="Constantia" pitchFamily="18" charset="0"/>
              </a:rPr>
              <a:t>полхово</a:t>
            </a:r>
            <a:r>
              <a:rPr lang="ru-RU" sz="1600" b="1" dirty="0" smtClean="0">
                <a:latin typeface="Constantia" pitchFamily="18" charset="0"/>
              </a:rPr>
              <a:t>- </a:t>
            </a:r>
            <a:r>
              <a:rPr lang="ru-RU" sz="1600" b="1" dirty="0" err="1" smtClean="0">
                <a:latin typeface="Constantia" pitchFamily="18" charset="0"/>
              </a:rPr>
              <a:t>майдановских</a:t>
            </a:r>
            <a:r>
              <a:rPr lang="ru-RU" sz="1600" b="1" dirty="0" smtClean="0">
                <a:latin typeface="Constantia" pitchFamily="18" charset="0"/>
              </a:rPr>
              <a:t> матрешек, а также расширен и активизирован словарный запас.</a:t>
            </a:r>
          </a:p>
          <a:p>
            <a:pPr>
              <a:buNone/>
            </a:pPr>
            <a:r>
              <a:rPr lang="ru-RU" sz="1600" b="1" dirty="0" smtClean="0">
                <a:latin typeface="Constantia" pitchFamily="18" charset="0"/>
              </a:rPr>
              <a:t>В </a:t>
            </a:r>
            <a:r>
              <a:rPr lang="ru-RU" sz="1600" b="1" dirty="0">
                <a:latin typeface="Constantia" pitchFamily="18" charset="0"/>
              </a:rPr>
              <a:t>процессе работы </a:t>
            </a:r>
            <a:r>
              <a:rPr lang="ru-RU" sz="1600" b="1" dirty="0" smtClean="0">
                <a:latin typeface="Constantia" pitchFamily="18" charset="0"/>
              </a:rPr>
              <a:t>в музейном уголке в </a:t>
            </a:r>
            <a:r>
              <a:rPr lang="ru-RU" sz="1600" b="1" dirty="0">
                <a:latin typeface="Constantia" pitchFamily="18" charset="0"/>
              </a:rPr>
              <a:t>группе  сохранялась  доброжелательная, творческая  атмосфера, всегда учитывались интересы и желания ребенка, создавались условия для проявления самостоятельности, инициативы и </a:t>
            </a:r>
            <a:r>
              <a:rPr lang="ru-RU" sz="1600" b="1" dirty="0" smtClean="0">
                <a:latin typeface="Constantia" pitchFamily="18" charset="0"/>
              </a:rPr>
              <a:t>творчества.</a:t>
            </a:r>
          </a:p>
          <a:p>
            <a:pPr>
              <a:buNone/>
            </a:pPr>
            <a:r>
              <a:rPr lang="ru-RU" sz="1600" b="1" dirty="0" smtClean="0">
                <a:latin typeface="Constantia" pitchFamily="18" charset="0"/>
              </a:rPr>
              <a:t> </a:t>
            </a:r>
            <a:r>
              <a:rPr lang="ru-RU" sz="1600" b="1" dirty="0">
                <a:latin typeface="Constantia" pitchFamily="18" charset="0"/>
              </a:rPr>
              <a:t>Родители </a:t>
            </a:r>
            <a:r>
              <a:rPr lang="ru-RU" sz="1600" b="1" dirty="0" smtClean="0">
                <a:latin typeface="Constantia" pitchFamily="18" charset="0"/>
              </a:rPr>
              <a:t>наших </a:t>
            </a:r>
            <a:r>
              <a:rPr lang="ru-RU" sz="1600" b="1" dirty="0">
                <a:latin typeface="Constantia" pitchFamily="18" charset="0"/>
              </a:rPr>
              <a:t>воспитанников молоды и совместная работа </a:t>
            </a:r>
            <a:r>
              <a:rPr lang="ru-RU" sz="1600" b="1" dirty="0" smtClean="0">
                <a:latin typeface="Constantia" pitchFamily="18" charset="0"/>
              </a:rPr>
              <a:t>в музейном уголке </a:t>
            </a:r>
            <a:r>
              <a:rPr lang="ru-RU" sz="1600" b="1" dirty="0">
                <a:latin typeface="Constantia" pitchFamily="18" charset="0"/>
              </a:rPr>
              <a:t>не просто дала им возможность проявить способности к творчеству, но и способствовала формированию общей культуры семьи</a:t>
            </a:r>
          </a:p>
          <a:p>
            <a:pPr algn="ctr">
              <a:buNone/>
            </a:pPr>
            <a:r>
              <a:rPr lang="ru-RU" sz="1600" b="1" dirty="0">
                <a:latin typeface="Constantia" pitchFamily="18" charset="0"/>
              </a:rPr>
              <a:t> На достигнутом мы не останавливаемся </a:t>
            </a:r>
          </a:p>
          <a:p>
            <a:pPr algn="ctr">
              <a:buNone/>
            </a:pPr>
            <a:r>
              <a:rPr lang="ru-RU" sz="1600" b="1" dirty="0">
                <a:latin typeface="Constantia" pitchFamily="18" charset="0"/>
              </a:rPr>
              <a:t>Мы всегда находимся в творческом поиске.</a:t>
            </a:r>
          </a:p>
          <a:p>
            <a:pPr algn="ctr">
              <a:buNone/>
            </a:pPr>
            <a:endParaRPr lang="ru-RU" b="1" dirty="0" smtClean="0">
              <a:latin typeface="Constantia" pitchFamily="18" charset="0"/>
            </a:endParaRPr>
          </a:p>
          <a:p>
            <a:pPr algn="ctr">
              <a:buNone/>
            </a:pPr>
            <a:endParaRPr lang="ru-RU" b="1" dirty="0">
              <a:latin typeface="Constantia" pitchFamily="18" charset="0"/>
            </a:endParaRPr>
          </a:p>
          <a:p>
            <a:pPr>
              <a:buNone/>
            </a:pPr>
            <a:r>
              <a:rPr lang="ru-RU" b="1" dirty="0">
                <a:latin typeface="Constantia" pitchFamily="18" charset="0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92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2634"/>
            <a:ext cx="9144000" cy="490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55576" y="1256066"/>
            <a:ext cx="748883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0066FF"/>
                </a:solidFill>
              </a:rPr>
              <a:t>	</a:t>
            </a:r>
            <a: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  <a:cs typeface="Times New Roman" pitchFamily="18" charset="0"/>
              </a:rPr>
              <a:t>Актуальность </a:t>
            </a:r>
            <a: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  <a:cs typeface="Times New Roman" pitchFamily="18" charset="0"/>
              </a:rPr>
              <a:t>музейного уголка:</a:t>
            </a:r>
            <a:endParaRPr lang="ru-RU" sz="3200" b="1" i="1" u="sng" dirty="0" smtClean="0">
              <a:solidFill>
                <a:srgbClr val="00B0F0"/>
              </a:solidFill>
              <a:latin typeface="Monotype Corsiva" pitchFamily="66" charset="0"/>
              <a:cs typeface="Times New Roman" pitchFamily="18" charset="0"/>
            </a:endParaRPr>
          </a:p>
          <a:p>
            <a:pPr>
              <a:defRPr/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Матрёшка- символ русского народного искусства, самая главная кукла у нас в стране, главный сувенир России.  Во всем мире знают нашу матрешку. </a:t>
            </a:r>
          </a:p>
          <a:p>
            <a:pPr>
              <a:defRPr/>
            </a:pPr>
            <a:r>
              <a:rPr lang="ru-RU" b="1" dirty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        В наше время детям в достаточном количестве покупают разнообразные игрушки. Проведя беседы с родителями , мы узнали  что многие родители  не считают нужным приобретать такие игрушки, как матрешки, это один из символов  нашей страны, народная игрушка. </a:t>
            </a:r>
          </a:p>
          <a:p>
            <a:pPr>
              <a:defRPr/>
            </a:pPr>
            <a:r>
              <a:rPr lang="ru-RU" b="1" dirty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        Поэтом мы решили побольше узнать о русской матрешке, и передать свои знания </a:t>
            </a: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детям.</a:t>
            </a:r>
            <a:endParaRPr lang="ru-RU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87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5655"/>
            <a:ext cx="9144000" cy="490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55576" y="1256066"/>
            <a:ext cx="74888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0066FF"/>
                </a:solidFill>
              </a:rPr>
              <a:t>	</a:t>
            </a:r>
            <a:r>
              <a:rPr lang="ru-RU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</a:p>
          <a:p>
            <a:pPr>
              <a:defRPr/>
            </a:pPr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195736" y="1196328"/>
            <a:ext cx="4176464" cy="669151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8000" b="1" dirty="0" smtClean="0"/>
              <a:t>В создании музейного уголка принимали участие:</a:t>
            </a:r>
            <a:r>
              <a:rPr lang="ru-RU" sz="8000" dirty="0" smtClean="0"/>
              <a:t/>
            </a:r>
            <a:br>
              <a:rPr lang="ru-RU" sz="8000" dirty="0" smtClean="0"/>
            </a:br>
            <a:endParaRPr lang="ru-RU" sz="8000" dirty="0"/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3995936" y="2132856"/>
            <a:ext cx="4000528" cy="432048"/>
          </a:xfrm>
          <a:prstGeom prst="wedgeRectCallout">
            <a:avLst/>
          </a:prstGeom>
          <a:solidFill>
            <a:srgbClr val="FF99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Воспитанники старшей группы </a:t>
            </a: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1428728" y="2857496"/>
            <a:ext cx="2714644" cy="592076"/>
          </a:xfrm>
          <a:prstGeom prst="wedgeRectCallou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Constantia" pitchFamily="18" charset="0"/>
              </a:rPr>
              <a:t>Воспитатели группы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71999" y="3244334"/>
            <a:ext cx="3672409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Constantia" pitchFamily="18" charset="0"/>
              </a:rPr>
              <a:t>Родители и другие члены </a:t>
            </a:r>
            <a:r>
              <a:rPr lang="ru-RU" b="1" dirty="0" smtClean="0">
                <a:latin typeface="Constantia" pitchFamily="18" charset="0"/>
              </a:rPr>
              <a:t>семьи</a:t>
            </a:r>
            <a:endParaRPr lang="ru-RU" b="1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6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908" y="642918"/>
            <a:ext cx="9144000" cy="490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67544" y="908719"/>
            <a:ext cx="7632848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000" u="sng" dirty="0" smtClean="0"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ea typeface="Yu Gothic UI Light" pitchFamily="34" charset="-128"/>
              <a:cs typeface="Times New Roman" pitchFamily="18" charset="0"/>
            </a:endParaRPr>
          </a:p>
          <a:p>
            <a:pPr algn="ctr">
              <a:defRPr/>
            </a:pPr>
            <a:endParaRPr lang="ru-RU" sz="3000" u="sng" dirty="0" smtClean="0"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ea typeface="Yu Gothic UI Light" pitchFamily="34" charset="-128"/>
              <a:cs typeface="Times New Roman" pitchFamily="18" charset="0"/>
            </a:endParaRPr>
          </a:p>
          <a:p>
            <a:pPr algn="ctr">
              <a:defRPr/>
            </a:pPr>
            <a:r>
              <a:rPr lang="ru-RU" sz="3000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Yu Gothic UI Light" pitchFamily="34" charset="-128"/>
                <a:cs typeface="Times New Roman" pitchFamily="18" charset="0"/>
              </a:rPr>
              <a:t>Цель </a:t>
            </a:r>
            <a:r>
              <a:rPr lang="ru-RU" sz="3000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ea typeface="Yu Gothic UI Light" pitchFamily="34" charset="-128"/>
                <a:cs typeface="Times New Roman" pitchFamily="18" charset="0"/>
              </a:rPr>
              <a:t>музейного уголка: </a:t>
            </a:r>
            <a:endParaRPr lang="ru-RU" sz="3000" u="sng" dirty="0" smtClean="0"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ea typeface="Yu Gothic UI Light" pitchFamily="34" charset="-128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выяснить в чем секрет успеха</a:t>
            </a:r>
          </a:p>
          <a:p>
            <a:pPr algn="ctr">
              <a:defRPr/>
            </a:pPr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 и долголетия матрешки и почему матрешка является символом России.</a:t>
            </a:r>
          </a:p>
          <a:p>
            <a:pPr algn="ctr">
              <a:defRPr/>
            </a:pPr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Воспитывать любовь и уважение к народному </a:t>
            </a:r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творчеству</a:t>
            </a:r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.</a:t>
            </a:r>
            <a:endParaRPr lang="ru-RU" sz="2000" dirty="0" smtClean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Дать некоторые доступные для детей исторические сведения о матрёшки.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63600" y="1268413"/>
            <a:ext cx="756126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 dirty="0">
              <a:solidFill>
                <a:srgbClr val="FF3300"/>
              </a:solidFill>
            </a:endParaRPr>
          </a:p>
          <a:p>
            <a:pPr eaLnBrk="0" hangingPunct="0">
              <a:spcBef>
                <a:spcPct val="50000"/>
              </a:spcBef>
              <a:buSzPct val="60000"/>
              <a:buFont typeface="Wingdings" pitchFamily="2" charset="2"/>
              <a:buNone/>
            </a:pPr>
            <a:endParaRPr lang="ru-RU" sz="2000" dirty="0">
              <a:solidFill>
                <a:srgbClr val="0D0D0D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6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0528" y="620688"/>
            <a:ext cx="9324528" cy="490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57224" y="1285860"/>
            <a:ext cx="62277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005DA2"/>
                </a:solidFill>
                <a:latin typeface="Times New Roman" pitchFamily="18" charset="0"/>
              </a:rPr>
              <a:t>	</a:t>
            </a:r>
            <a:endParaRPr lang="ru-RU" b="1" dirty="0">
              <a:solidFill>
                <a:srgbClr val="005DA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742950" indent="-742950" algn="l">
              <a:buFont typeface="Wingdings" pitchFamily="2" charset="2"/>
              <a:buChar char="§"/>
            </a:pPr>
            <a: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i="1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600" b="1" i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i="1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600" b="1" i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i="1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600" b="1" i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i="1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600" b="1" i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i="1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600" b="1" i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i="1" u="sng" dirty="0" smtClean="0">
                <a:solidFill>
                  <a:srgbClr val="00B0F0"/>
                </a:solidFill>
                <a:latin typeface="Monotype Corsiva" pitchFamily="66" charset="0"/>
              </a:rPr>
              <a:t>Задачи </a:t>
            </a:r>
            <a:r>
              <a:rPr lang="ru-RU" sz="3600" b="1" i="1" u="sng" dirty="0" smtClean="0">
                <a:solidFill>
                  <a:srgbClr val="00B0F0"/>
                </a:solidFill>
                <a:latin typeface="Monotype Corsiva" pitchFamily="66" charset="0"/>
              </a:rPr>
              <a:t>музейного уголка</a:t>
            </a:r>
            <a:r>
              <a:rPr lang="ru-RU" sz="3600" b="1" i="1" u="sng" dirty="0" smtClean="0">
                <a:solidFill>
                  <a:srgbClr val="00B0F0"/>
                </a:solidFill>
                <a:latin typeface="Monotype Corsiva" pitchFamily="66" charset="0"/>
              </a:rPr>
              <a:t>:</a:t>
            </a:r>
            <a:r>
              <a:rPr lang="ru-RU" sz="3600" b="1" i="1" u="sng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3600" b="1" i="1" u="sng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600" b="1" i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200" b="1" i="1" dirty="0" smtClean="0">
                <a:solidFill>
                  <a:srgbClr val="7030A0"/>
                </a:solidFill>
                <a:latin typeface="Monotype Corsiva" pitchFamily="66" charset="0"/>
              </a:rPr>
              <a:t>Систематизировать знания о русской народной игрушке матрёшке.</a:t>
            </a:r>
            <a:br>
              <a:rPr lang="ru-RU" sz="2200" b="1" i="1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200" b="1" i="1" dirty="0" smtClean="0">
                <a:solidFill>
                  <a:srgbClr val="7030A0"/>
                </a:solidFill>
                <a:latin typeface="Monotype Corsiva" pitchFamily="66" charset="0"/>
              </a:rPr>
              <a:t>Приобщать родителей к развивающей игрушке в  условиях семьи.</a:t>
            </a:r>
            <a:br>
              <a:rPr lang="ru-RU" sz="2200" b="1" i="1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200" b="1" i="1" dirty="0" smtClean="0">
                <a:solidFill>
                  <a:srgbClr val="7030A0"/>
                </a:solidFill>
                <a:latin typeface="Monotype Corsiva" pitchFamily="66" charset="0"/>
              </a:rPr>
              <a:t>Формировать понятие о русской народной культуре и чувстве патриотизма.</a:t>
            </a:r>
            <a:br>
              <a:rPr lang="ru-RU" sz="2200" b="1" i="1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200" b="1" i="1" dirty="0" smtClean="0">
                <a:solidFill>
                  <a:srgbClr val="7030A0"/>
                </a:solidFill>
                <a:latin typeface="Monotype Corsiva" pitchFamily="66" charset="0"/>
              </a:rPr>
              <a:t>Дать понятие детям  о русской матрёшке как об  одном из старинных промыслов.</a:t>
            </a:r>
            <a:br>
              <a:rPr lang="ru-RU" sz="2200" b="1" i="1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200" b="1" i="1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2200" b="1" i="1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3600" b="1" i="1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3600" b="1" i="1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2000" b="1" i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sz="2000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8520" y="0"/>
            <a:ext cx="9143999" cy="6793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оздание музейного уголка</a:t>
            </a:r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457200" y="1196753"/>
            <a:ext cx="8435280" cy="3888432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7030A0"/>
                </a:solidFill>
              </a:rPr>
              <a:t> </a:t>
            </a:r>
            <a:endParaRPr lang="ru-RU" b="1" dirty="0" smtClean="0">
              <a:solidFill>
                <a:srgbClr val="7030A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	</a:t>
            </a:r>
            <a:r>
              <a:rPr lang="ru-RU" b="1" dirty="0" smtClean="0">
                <a:solidFill>
                  <a:srgbClr val="7030A0"/>
                </a:solidFill>
              </a:rPr>
              <a:t>Опрос детей, выявление уровня знаний детей по данной теме;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>
                <a:solidFill>
                  <a:srgbClr val="7030A0"/>
                </a:solidFill>
              </a:rPr>
              <a:t>	Составление плана работы (воспитатель - родители-дети)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>
                <a:solidFill>
                  <a:srgbClr val="7030A0"/>
                </a:solidFill>
              </a:rPr>
              <a:t>	Подбор материала для оформления музейного уголка «Русская матрешка»; 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>
                <a:solidFill>
                  <a:srgbClr val="7030A0"/>
                </a:solidFill>
              </a:rPr>
              <a:t>	Оформление подборки иллюстраций, «Какие они разные и такие похожие»;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>
                <a:solidFill>
                  <a:srgbClr val="7030A0"/>
                </a:solidFill>
              </a:rPr>
              <a:t>	Подбор методической литературы: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>
                <a:solidFill>
                  <a:srgbClr val="7030A0"/>
                </a:solidFill>
              </a:rPr>
              <a:t>	Подбор стихов, загадок, детской литературы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>
                <a:solidFill>
                  <a:srgbClr val="7030A0"/>
                </a:solidFill>
              </a:rPr>
              <a:t>	Материала об истории появления матрешки, ее прообразе.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>
                <a:solidFill>
                  <a:srgbClr val="7030A0"/>
                </a:solidFill>
              </a:rPr>
              <a:t>	Разработка различных дидактических игр в различных образовательных областях. </a:t>
            </a:r>
          </a:p>
          <a:p>
            <a:pPr>
              <a:buFont typeface="Wingdings" pitchFamily="2" charset="2"/>
              <a:buChar char="q"/>
            </a:pPr>
            <a:endParaRPr lang="ru-RU" b="1" dirty="0">
              <a:solidFill>
                <a:srgbClr val="7030A0"/>
              </a:solidFill>
            </a:endParaRPr>
          </a:p>
          <a:p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7951"/>
            <a:ext cx="9143999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Прямоугольник 15"/>
          <p:cNvSpPr/>
          <p:nvPr/>
        </p:nvSpPr>
        <p:spPr>
          <a:xfrm>
            <a:off x="2411760" y="862146"/>
            <a:ext cx="511256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Экспонаты нашего музейного уголка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2256"/>
            <a:ext cx="7056783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6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548680"/>
            <a:ext cx="9144000" cy="5234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15616" y="1052736"/>
            <a:ext cx="7272808" cy="1224136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3200" b="1" i="1" u="sng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2200" b="1" i="1" u="sng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2200" b="1" i="1" u="sng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200" b="1" i="1" u="sng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2200" b="1" i="1" u="sng" dirty="0" smtClean="0">
                <a:solidFill>
                  <a:srgbClr val="7030A0"/>
                </a:solidFill>
                <a:latin typeface="Monotype Corsiva" pitchFamily="66" charset="0"/>
              </a:rPr>
            </a:br>
            <a:endParaRPr lang="ru-RU" sz="2200" b="1" i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404" y="1268760"/>
            <a:ext cx="79572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Изготовление совместно с родителями, самого большого</a:t>
            </a:r>
          </a:p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экспоната нашего музейного уголка «Объёмная матрешка» 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1" y="1992111"/>
            <a:ext cx="3563888" cy="20046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188624"/>
            <a:ext cx="3968441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20" y="1484784"/>
            <a:ext cx="8064896" cy="35730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4916" y="822762"/>
            <a:ext cx="7236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Наглядно-дидактические пособия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03282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274</Words>
  <Application>Microsoft Office PowerPoint</Application>
  <PresentationFormat>Экран (4:3)</PresentationFormat>
  <Paragraphs>65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Задачи музейного уголка:  Систематизировать знания о русской народной игрушке матрёшке. Приобщать родителей к развивающей игрушке в  условиях семьи. Формировать понятие о русской народной культуре и чувстве патриотизма. Дать понятие детям  о русской матрёшке как об  одном из старинных промыслов.     </vt:lpstr>
      <vt:lpstr> Создание музейного уголка</vt:lpstr>
      <vt:lpstr>Презентация PowerPoint</vt:lpstr>
      <vt:lpstr>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Мини-музей "Русская матрёшка"</dc:title>
  <dc:creator>Ткачева Анна Викторовна</dc:creator>
  <cp:lastModifiedBy>Инна</cp:lastModifiedBy>
  <cp:revision>69</cp:revision>
  <dcterms:created xsi:type="dcterms:W3CDTF">2013-03-03T11:30:34Z</dcterms:created>
  <dcterms:modified xsi:type="dcterms:W3CDTF">2017-05-26T11:25:35Z</dcterms:modified>
</cp:coreProperties>
</file>