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73" r:id="rId3"/>
    <p:sldId id="283" r:id="rId4"/>
    <p:sldId id="284" r:id="rId5"/>
    <p:sldId id="285" r:id="rId6"/>
    <p:sldId id="258" r:id="rId7"/>
    <p:sldId id="274" r:id="rId8"/>
    <p:sldId id="276" r:id="rId9"/>
    <p:sldId id="277" r:id="rId10"/>
    <p:sldId id="278" r:id="rId11"/>
    <p:sldId id="280" r:id="rId12"/>
    <p:sldId id="275" r:id="rId13"/>
    <p:sldId id="279" r:id="rId14"/>
    <p:sldId id="281" r:id="rId15"/>
    <p:sldId id="28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08A1B-2271-4265-AC23-80D5E7F1C4AC}" type="datetimeFigureOut">
              <a:rPr lang="ru-RU" smtClean="0"/>
              <a:pPr/>
              <a:t>05.11.2016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D2317-48AD-4638-B55D-053B4F25BCAA}" type="slidenum">
              <a:rPr lang="ru-RU" smtClean="0"/>
              <a:pPr/>
              <a:t>‹#›</a:t>
            </a:fld>
            <a:endParaRPr lang="ru-RU"/>
          </a:p>
        </p:txBody>
      </p:sp>
    </p:spTree>
    <p:extLst>
      <p:ext uri="{BB962C8B-B14F-4D97-AF65-F5344CB8AC3E}">
        <p14:creationId xmlns:p14="http://schemas.microsoft.com/office/powerpoint/2010/main" xmlns="" val="419214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16" name="Номер слайда 15"/>
          <p:cNvSpPr>
            <a:spLocks noGrp="1"/>
          </p:cNvSpPr>
          <p:nvPr>
            <p:ph type="sldNum" sz="quarter" idx="11"/>
          </p:nvPr>
        </p:nvSpPr>
        <p:spPr/>
        <p:txBody>
          <a:bodyPr/>
          <a:lstStyle/>
          <a:p>
            <a:fld id="{6EB4D726-DC4C-4433-AC27-357E1E5BBB0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4D726-DC4C-4433-AC27-357E1E5BBB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4D726-DC4C-4433-AC27-357E1E5BBB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04497DE-D046-42F2-B5C8-37E6C45B7D77}" type="datetimeFigureOut">
              <a:rPr lang="ru-RU" smtClean="0"/>
              <a:pPr/>
              <a:t>05.11.2016</a:t>
            </a:fld>
            <a:endParaRPr lang="ru-RU"/>
          </a:p>
        </p:txBody>
      </p:sp>
      <p:sp>
        <p:nvSpPr>
          <p:cNvPr id="15" name="Номер слайда 14"/>
          <p:cNvSpPr>
            <a:spLocks noGrp="1"/>
          </p:cNvSpPr>
          <p:nvPr>
            <p:ph type="sldNum" sz="quarter" idx="15"/>
          </p:nvPr>
        </p:nvSpPr>
        <p:spPr/>
        <p:txBody>
          <a:bodyPr/>
          <a:lstStyle>
            <a:lvl1pPr algn="ctr">
              <a:defRPr/>
            </a:lvl1pPr>
          </a:lstStyle>
          <a:p>
            <a:fld id="{6EB4D726-DC4C-4433-AC27-357E1E5BBB0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B4D726-DC4C-4433-AC27-357E1E5BBB0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B4D726-DC4C-4433-AC27-357E1E5BBB0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EB4D726-DC4C-4433-AC27-357E1E5BBB0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B4D726-DC4C-4433-AC27-357E1E5BBB0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B4D726-DC4C-4433-AC27-357E1E5BBB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04497DE-D046-42F2-B5C8-37E6C45B7D77}" type="datetimeFigureOut">
              <a:rPr lang="ru-RU" smtClean="0"/>
              <a:pPr/>
              <a:t>05.11.2016</a:t>
            </a:fld>
            <a:endParaRPr lang="ru-RU"/>
          </a:p>
        </p:txBody>
      </p:sp>
      <p:sp>
        <p:nvSpPr>
          <p:cNvPr id="9" name="Номер слайда 8"/>
          <p:cNvSpPr>
            <a:spLocks noGrp="1"/>
          </p:cNvSpPr>
          <p:nvPr>
            <p:ph type="sldNum" sz="quarter" idx="15"/>
          </p:nvPr>
        </p:nvSpPr>
        <p:spPr/>
        <p:txBody>
          <a:bodyPr/>
          <a:lstStyle/>
          <a:p>
            <a:fld id="{6EB4D726-DC4C-4433-AC27-357E1E5BBB0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04497DE-D046-42F2-B5C8-37E6C45B7D77}" type="datetimeFigureOut">
              <a:rPr lang="ru-RU" smtClean="0"/>
              <a:pPr/>
              <a:t>05.11.2016</a:t>
            </a:fld>
            <a:endParaRPr lang="ru-RU"/>
          </a:p>
        </p:txBody>
      </p:sp>
      <p:sp>
        <p:nvSpPr>
          <p:cNvPr id="9" name="Номер слайда 8"/>
          <p:cNvSpPr>
            <a:spLocks noGrp="1"/>
          </p:cNvSpPr>
          <p:nvPr>
            <p:ph type="sldNum" sz="quarter" idx="11"/>
          </p:nvPr>
        </p:nvSpPr>
        <p:spPr/>
        <p:txBody>
          <a:bodyPr/>
          <a:lstStyle/>
          <a:p>
            <a:fld id="{6EB4D726-DC4C-4433-AC27-357E1E5BBB0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4497DE-D046-42F2-B5C8-37E6C45B7D77}" type="datetimeFigureOut">
              <a:rPr lang="ru-RU" smtClean="0"/>
              <a:pPr/>
              <a:t>05.11.2016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EB4D726-DC4C-4433-AC27-357E1E5BBB0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5085184"/>
            <a:ext cx="7088832" cy="1440160"/>
          </a:xfrm>
        </p:spPr>
        <p:txBody>
          <a:bodyPr>
            <a:normAutofit/>
          </a:bodyPr>
          <a:lstStyle/>
          <a:p>
            <a:r>
              <a:rPr lang="ru-RU" sz="1800" b="1" i="1" dirty="0" smtClean="0">
                <a:solidFill>
                  <a:schemeClr val="tx1"/>
                </a:solidFill>
              </a:rPr>
              <a:t> </a:t>
            </a:r>
            <a:endParaRPr lang="ru-RU" sz="1400" b="1" i="1" dirty="0">
              <a:solidFill>
                <a:schemeClr val="tx1"/>
              </a:solidFill>
            </a:endParaRPr>
          </a:p>
        </p:txBody>
      </p:sp>
      <p:sp>
        <p:nvSpPr>
          <p:cNvPr id="2" name="Заголовок 1"/>
          <p:cNvSpPr>
            <a:spLocks noGrp="1"/>
          </p:cNvSpPr>
          <p:nvPr>
            <p:ph type="ctrTitle"/>
          </p:nvPr>
        </p:nvSpPr>
        <p:spPr>
          <a:xfrm>
            <a:off x="457200" y="0"/>
            <a:ext cx="8305800" cy="5949280"/>
          </a:xfrm>
        </p:spPr>
        <p:txBody>
          <a:bodyPr>
            <a:normAutofit/>
          </a:bodyPr>
          <a:lstStyle/>
          <a:p>
            <a:r>
              <a:rPr lang="en-US" dirty="0" smtClean="0">
                <a:solidFill>
                  <a:srgbClr val="FF0000"/>
                </a:solidFill>
              </a:rPr>
              <a:t/>
            </a:r>
            <a:br>
              <a:rPr lang="en-US" dirty="0" smtClean="0">
                <a:solidFill>
                  <a:srgbClr val="FF0000"/>
                </a:solidFill>
              </a:rPr>
            </a:br>
            <a:r>
              <a:rPr lang="ru-RU" sz="2000" dirty="0" smtClean="0">
                <a:solidFill>
                  <a:srgbClr val="FF0000"/>
                </a:solidFill>
              </a:rPr>
              <a:t>Муниципальное автономное дошкольное образовательное учреждение </a:t>
            </a:r>
            <a:br>
              <a:rPr lang="ru-RU" sz="2000" dirty="0" smtClean="0">
                <a:solidFill>
                  <a:srgbClr val="FF0000"/>
                </a:solidFill>
              </a:rPr>
            </a:br>
            <a:r>
              <a:rPr lang="ru-RU" sz="2000" dirty="0" err="1" smtClean="0">
                <a:solidFill>
                  <a:srgbClr val="FF0000"/>
                </a:solidFill>
              </a:rPr>
              <a:t>д</a:t>
            </a:r>
            <a:r>
              <a:rPr lang="ru-RU" sz="2000" dirty="0" smtClean="0">
                <a:solidFill>
                  <a:srgbClr val="FF0000"/>
                </a:solidFill>
              </a:rPr>
              <a:t>/с  к/в №55</a:t>
            </a:r>
            <a:br>
              <a:rPr lang="ru-RU" sz="2000" dirty="0" smtClean="0">
                <a:solidFill>
                  <a:srgbClr val="FF0000"/>
                </a:solidFill>
              </a:rPr>
            </a:br>
            <a:r>
              <a:rPr lang="ru-RU" dirty="0" smtClean="0">
                <a:solidFill>
                  <a:srgbClr val="FF0000"/>
                </a:solidFill>
              </a:rPr>
              <a:t> Проект </a:t>
            </a:r>
            <a:r>
              <a:rPr lang="ru-RU" dirty="0" smtClean="0">
                <a:solidFill>
                  <a:srgbClr val="FF0000"/>
                </a:solidFill>
              </a:rPr>
              <a:t/>
            </a:r>
            <a:br>
              <a:rPr lang="ru-RU" dirty="0" smtClean="0">
                <a:solidFill>
                  <a:srgbClr val="FF0000"/>
                </a:solidFill>
              </a:rPr>
            </a:br>
            <a:r>
              <a:rPr lang="ru-RU" dirty="0" smtClean="0">
                <a:solidFill>
                  <a:srgbClr val="FF0000"/>
                </a:solidFill>
              </a:rPr>
              <a:t>«Защитники Отечества»</a:t>
            </a:r>
            <a:br>
              <a:rPr lang="ru-RU" dirty="0" smtClean="0">
                <a:solidFill>
                  <a:srgbClr val="FF0000"/>
                </a:solidFill>
              </a:rPr>
            </a:br>
            <a:r>
              <a:rPr lang="ru-RU" dirty="0" smtClean="0">
                <a:solidFill>
                  <a:srgbClr val="FF0000"/>
                </a:solidFill>
              </a:rPr>
              <a:t/>
            </a:r>
            <a:br>
              <a:rPr lang="ru-RU" dirty="0" smtClean="0">
                <a:solidFill>
                  <a:srgbClr val="FF0000"/>
                </a:solidFill>
              </a:rPr>
            </a:br>
            <a:r>
              <a:rPr lang="ru-RU" sz="2400" dirty="0" smtClean="0">
                <a:solidFill>
                  <a:srgbClr val="C00000"/>
                </a:solidFill>
              </a:rPr>
              <a:t>Воспитатель: </a:t>
            </a:r>
            <a:r>
              <a:rPr lang="ru-RU" sz="2400" dirty="0" err="1" smtClean="0">
                <a:solidFill>
                  <a:srgbClr val="C00000"/>
                </a:solidFill>
              </a:rPr>
              <a:t>Молодовская</a:t>
            </a:r>
            <a:r>
              <a:rPr lang="ru-RU" sz="2400" dirty="0" smtClean="0">
                <a:solidFill>
                  <a:srgbClr val="C00000"/>
                </a:solidFill>
              </a:rPr>
              <a:t> Н.М</a:t>
            </a:r>
            <a:br>
              <a:rPr lang="ru-RU" sz="2400" dirty="0" smtClean="0">
                <a:solidFill>
                  <a:srgbClr val="C00000"/>
                </a:solidFill>
              </a:rPr>
            </a:br>
            <a:r>
              <a:rPr lang="ru-RU" sz="2400" dirty="0" smtClean="0">
                <a:solidFill>
                  <a:srgbClr val="C00000"/>
                </a:solidFill>
              </a:rPr>
              <a:t/>
            </a:r>
            <a:br>
              <a:rPr lang="ru-RU" sz="2400" dirty="0" smtClean="0">
                <a:solidFill>
                  <a:srgbClr val="C00000"/>
                </a:solidFill>
              </a:rPr>
            </a:br>
            <a:r>
              <a:rPr lang="ru-RU" sz="2400" dirty="0" smtClean="0">
                <a:solidFill>
                  <a:srgbClr val="C00000"/>
                </a:solidFill>
              </a:rPr>
              <a:t/>
            </a:r>
            <a:br>
              <a:rPr lang="ru-RU" sz="2400" dirty="0" smtClean="0">
                <a:solidFill>
                  <a:srgbClr val="C00000"/>
                </a:solidFill>
              </a:rPr>
            </a:br>
            <a:r>
              <a:rPr lang="ru-RU" sz="2400" dirty="0" smtClean="0">
                <a:solidFill>
                  <a:srgbClr val="C00000"/>
                </a:solidFill>
              </a:rPr>
              <a:t/>
            </a:r>
            <a:br>
              <a:rPr lang="ru-RU" sz="2400" dirty="0" smtClean="0">
                <a:solidFill>
                  <a:srgbClr val="C00000"/>
                </a:solidFill>
              </a:rPr>
            </a:br>
            <a:r>
              <a:rPr lang="ru-RU" sz="2400" dirty="0" smtClean="0">
                <a:solidFill>
                  <a:srgbClr val="C00000"/>
                </a:solidFill>
              </a:rPr>
              <a:t/>
            </a:r>
            <a:br>
              <a:rPr lang="ru-RU" sz="2400" dirty="0" smtClean="0">
                <a:solidFill>
                  <a:srgbClr val="C00000"/>
                </a:solidFill>
              </a:rPr>
            </a:br>
            <a:r>
              <a:rPr lang="ru-RU" sz="2400" dirty="0" smtClean="0">
                <a:solidFill>
                  <a:srgbClr val="C00000"/>
                </a:solidFill>
              </a:rPr>
              <a:t>2016г. д. </a:t>
            </a:r>
            <a:r>
              <a:rPr lang="ru-RU" sz="2400" dirty="0" err="1" smtClean="0">
                <a:solidFill>
                  <a:srgbClr val="C00000"/>
                </a:solidFill>
              </a:rPr>
              <a:t>Алабино</a:t>
            </a:r>
            <a:endParaRPr lang="ru-RU" sz="24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         </a:t>
            </a:r>
            <a:br>
              <a:rPr lang="ru-RU" dirty="0" smtClean="0">
                <a:solidFill>
                  <a:srgbClr val="C00000"/>
                </a:solidFill>
              </a:rPr>
            </a:br>
            <a:r>
              <a:rPr lang="ru-RU" dirty="0" smtClean="0">
                <a:solidFill>
                  <a:srgbClr val="C00000"/>
                </a:solidFill>
              </a:rPr>
              <a:t>   Игра «Что нужно солдату в походе» </a:t>
            </a:r>
            <a:endParaRPr lang="ru-RU" dirty="0">
              <a:solidFill>
                <a:srgbClr val="C00000"/>
              </a:solidFill>
            </a:endParaRPr>
          </a:p>
        </p:txBody>
      </p:sp>
      <p:pic>
        <p:nvPicPr>
          <p:cNvPr id="5" name="Содержимое 4" descr="DSCN0559.JPG"/>
          <p:cNvPicPr>
            <a:picLocks noGrp="1" noChangeAspect="1"/>
          </p:cNvPicPr>
          <p:nvPr>
            <p:ph sz="half" idx="1"/>
          </p:nvPr>
        </p:nvPicPr>
        <p:blipFill>
          <a:blip r:embed="rId2" cstate="print"/>
          <a:stretch>
            <a:fillRect/>
          </a:stretch>
        </p:blipFill>
        <p:spPr>
          <a:xfrm>
            <a:off x="457200" y="2287785"/>
            <a:ext cx="4059238" cy="3044429"/>
          </a:xfrm>
        </p:spPr>
      </p:pic>
      <p:pic>
        <p:nvPicPr>
          <p:cNvPr id="6" name="Содержимое 5" descr="DSCN0552.JPG"/>
          <p:cNvPicPr>
            <a:picLocks noGrp="1" noChangeAspect="1"/>
          </p:cNvPicPr>
          <p:nvPr>
            <p:ph sz="half" idx="2"/>
          </p:nvPr>
        </p:nvPicPr>
        <p:blipFill>
          <a:blip r:embed="rId3" cstate="print"/>
          <a:stretch>
            <a:fillRect/>
          </a:stretch>
        </p:blipFill>
        <p:spPr>
          <a:xfrm>
            <a:off x="4648200" y="2287785"/>
            <a:ext cx="4059238" cy="3044429"/>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Мини – музей </a:t>
            </a:r>
            <a:br>
              <a:rPr lang="ru-RU" dirty="0" smtClean="0">
                <a:solidFill>
                  <a:srgbClr val="C00000"/>
                </a:solidFill>
              </a:rPr>
            </a:br>
            <a:r>
              <a:rPr lang="ru-RU" dirty="0" smtClean="0">
                <a:solidFill>
                  <a:srgbClr val="C00000"/>
                </a:solidFill>
              </a:rPr>
              <a:t>«Защитники Отечества»</a:t>
            </a:r>
            <a:endParaRPr lang="ru-RU" dirty="0">
              <a:solidFill>
                <a:srgbClr val="C00000"/>
              </a:solidFill>
            </a:endParaRPr>
          </a:p>
        </p:txBody>
      </p:sp>
      <p:pic>
        <p:nvPicPr>
          <p:cNvPr id="5" name="Содержимое 4" descr="161.JPG"/>
          <p:cNvPicPr>
            <a:picLocks noGrp="1" noChangeAspect="1"/>
          </p:cNvPicPr>
          <p:nvPr>
            <p:ph sz="half" idx="1"/>
          </p:nvPr>
        </p:nvPicPr>
        <p:blipFill>
          <a:blip r:embed="rId2" cstate="print"/>
          <a:stretch>
            <a:fillRect/>
          </a:stretch>
        </p:blipFill>
        <p:spPr>
          <a:xfrm>
            <a:off x="457200" y="2287785"/>
            <a:ext cx="4059238" cy="3044429"/>
          </a:xfrm>
        </p:spPr>
      </p:pic>
      <p:pic>
        <p:nvPicPr>
          <p:cNvPr id="6" name="Содержимое 5" descr="165.JPG"/>
          <p:cNvPicPr>
            <a:picLocks noGrp="1" noChangeAspect="1"/>
          </p:cNvPicPr>
          <p:nvPr>
            <p:ph sz="half" idx="2"/>
          </p:nvPr>
        </p:nvPicPr>
        <p:blipFill>
          <a:blip r:embed="rId3" cstate="print"/>
          <a:stretch>
            <a:fillRect/>
          </a:stretch>
        </p:blipFill>
        <p:spPr>
          <a:xfrm>
            <a:off x="4648200" y="2287785"/>
            <a:ext cx="4059238" cy="304442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C00000"/>
                </a:solidFill>
              </a:rPr>
              <a:t>Художественно – эстетическое развитие. </a:t>
            </a:r>
            <a:br>
              <a:rPr lang="ru-RU" sz="2800" dirty="0" smtClean="0">
                <a:solidFill>
                  <a:srgbClr val="C00000"/>
                </a:solidFill>
              </a:rPr>
            </a:br>
            <a:r>
              <a:rPr lang="ru-RU" sz="2800" dirty="0" smtClean="0">
                <a:solidFill>
                  <a:srgbClr val="C00000"/>
                </a:solidFill>
              </a:rPr>
              <a:t>Рисование «Наша Армия родная»</a:t>
            </a:r>
            <a:endParaRPr lang="ru-RU" sz="2800" dirty="0">
              <a:solidFill>
                <a:srgbClr val="C00000"/>
              </a:solidFill>
            </a:endParaRPr>
          </a:p>
        </p:txBody>
      </p:sp>
      <p:pic>
        <p:nvPicPr>
          <p:cNvPr id="5" name="Содержимое 4" descr="013.jpg"/>
          <p:cNvPicPr>
            <a:picLocks noGrp="1" noChangeAspect="1"/>
          </p:cNvPicPr>
          <p:nvPr>
            <p:ph sz="half" idx="1"/>
          </p:nvPr>
        </p:nvPicPr>
        <p:blipFill>
          <a:blip r:embed="rId2" cstate="print"/>
          <a:stretch>
            <a:fillRect/>
          </a:stretch>
        </p:blipFill>
        <p:spPr>
          <a:xfrm rot="20999837">
            <a:off x="470826" y="2639756"/>
            <a:ext cx="4390113" cy="2466051"/>
          </a:xfrm>
        </p:spPr>
      </p:pic>
      <p:pic>
        <p:nvPicPr>
          <p:cNvPr id="6" name="Содержимое 5" descr="078.jpg"/>
          <p:cNvPicPr>
            <a:picLocks noGrp="1" noChangeAspect="1"/>
          </p:cNvPicPr>
          <p:nvPr>
            <p:ph sz="half" idx="2"/>
          </p:nvPr>
        </p:nvPicPr>
        <p:blipFill>
          <a:blip r:embed="rId3" cstate="print"/>
          <a:stretch>
            <a:fillRect/>
          </a:stretch>
        </p:blipFill>
        <p:spPr>
          <a:xfrm rot="701789">
            <a:off x="5393708" y="1523999"/>
            <a:ext cx="2850700" cy="5074873"/>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708920"/>
          </a:xfrm>
        </p:spPr>
        <p:txBody>
          <a:bodyPr>
            <a:normAutofit fontScale="90000"/>
          </a:bodyPr>
          <a:lstStyle/>
          <a:p>
            <a:pPr algn="ct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
            </a:r>
            <a:br>
              <a:rPr lang="ru-RU" dirty="0" smtClean="0">
                <a:solidFill>
                  <a:srgbClr val="C00000"/>
                </a:solidFill>
              </a:rPr>
            </a:br>
            <a:r>
              <a:rPr lang="ru-RU" dirty="0" smtClean="0">
                <a:solidFill>
                  <a:srgbClr val="C00000"/>
                </a:solidFill>
              </a:rPr>
              <a:t>Художественно – эстетическое развитие</a:t>
            </a:r>
            <a:br>
              <a:rPr lang="ru-RU" dirty="0" smtClean="0">
                <a:solidFill>
                  <a:srgbClr val="C00000"/>
                </a:solidFill>
              </a:rPr>
            </a:br>
            <a:r>
              <a:rPr lang="ru-RU" sz="2700" dirty="0" smtClean="0">
                <a:solidFill>
                  <a:srgbClr val="C00000"/>
                </a:solidFill>
              </a:rPr>
              <a:t>ручной труд«Самолеты»,   лепка «Пограничник с собакой»</a:t>
            </a:r>
            <a:r>
              <a:rPr lang="ru-RU" dirty="0" smtClean="0">
                <a:solidFill>
                  <a:srgbClr val="C00000"/>
                </a:solidFill>
              </a:rPr>
              <a:t/>
            </a:r>
            <a:br>
              <a:rPr lang="ru-RU" dirty="0" smtClean="0">
                <a:solidFill>
                  <a:srgbClr val="C00000"/>
                </a:solidFill>
              </a:rPr>
            </a:br>
            <a:endParaRPr lang="ru-RU" dirty="0">
              <a:solidFill>
                <a:srgbClr val="C00000"/>
              </a:solidFill>
            </a:endParaRPr>
          </a:p>
        </p:txBody>
      </p:sp>
      <p:pic>
        <p:nvPicPr>
          <p:cNvPr id="5" name="Содержимое 4" descr="IMAG1241.jpg"/>
          <p:cNvPicPr>
            <a:picLocks noGrp="1" noChangeAspect="1"/>
          </p:cNvPicPr>
          <p:nvPr>
            <p:ph sz="half" idx="1"/>
          </p:nvPr>
        </p:nvPicPr>
        <p:blipFill>
          <a:blip r:embed="rId2" cstate="print"/>
          <a:stretch>
            <a:fillRect/>
          </a:stretch>
        </p:blipFill>
        <p:spPr>
          <a:xfrm>
            <a:off x="395536" y="2996952"/>
            <a:ext cx="4059238" cy="2280189"/>
          </a:xfrm>
        </p:spPr>
      </p:pic>
      <p:pic>
        <p:nvPicPr>
          <p:cNvPr id="6" name="Содержимое 5" descr="248.jpg"/>
          <p:cNvPicPr>
            <a:picLocks noGrp="1" noChangeAspect="1"/>
          </p:cNvPicPr>
          <p:nvPr>
            <p:ph sz="half" idx="2"/>
          </p:nvPr>
        </p:nvPicPr>
        <p:blipFill>
          <a:blip r:embed="rId3" cstate="print"/>
          <a:stretch>
            <a:fillRect/>
          </a:stretch>
        </p:blipFill>
        <p:spPr>
          <a:xfrm>
            <a:off x="4716016" y="3789040"/>
            <a:ext cx="4059238" cy="2280189"/>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51.jpg"/>
          <p:cNvPicPr>
            <a:picLocks noGrp="1" noChangeAspect="1"/>
          </p:cNvPicPr>
          <p:nvPr>
            <p:ph sz="quarter" idx="1"/>
          </p:nvPr>
        </p:nvPicPr>
        <p:blipFill>
          <a:blip r:embed="rId2" cstate="print"/>
          <a:stretch>
            <a:fillRect/>
          </a:stretch>
        </p:blipFill>
        <p:spPr>
          <a:xfrm>
            <a:off x="1691680" y="457200"/>
            <a:ext cx="4176463" cy="5715000"/>
          </a:xfrm>
        </p:spPr>
      </p:pic>
      <p:sp>
        <p:nvSpPr>
          <p:cNvPr id="3" name="Текст 2"/>
          <p:cNvSpPr>
            <a:spLocks noGrp="1"/>
          </p:cNvSpPr>
          <p:nvPr>
            <p:ph type="body" idx="2"/>
          </p:nvPr>
        </p:nvSpPr>
        <p:spPr>
          <a:xfrm>
            <a:off x="5940152" y="1600200"/>
            <a:ext cx="2825896" cy="4565104"/>
          </a:xfrm>
        </p:spPr>
        <p:txBody>
          <a:bodyPr>
            <a:normAutofit/>
          </a:bodyPr>
          <a:lstStyle/>
          <a:p>
            <a:pPr algn="ctr"/>
            <a:r>
              <a:rPr lang="ru-RU" b="1" dirty="0" smtClean="0">
                <a:solidFill>
                  <a:srgbClr val="FFFF00"/>
                </a:solidFill>
              </a:rPr>
              <a:t>Папу поздравляю</a:t>
            </a:r>
            <a:br>
              <a:rPr lang="ru-RU" b="1" dirty="0" smtClean="0">
                <a:solidFill>
                  <a:srgbClr val="FFFF00"/>
                </a:solidFill>
              </a:rPr>
            </a:br>
            <a:r>
              <a:rPr lang="ru-RU" b="1" dirty="0" smtClean="0">
                <a:solidFill>
                  <a:srgbClr val="FFFF00"/>
                </a:solidFill>
              </a:rPr>
              <a:t>С праздником мужским:</a:t>
            </a:r>
            <a:br>
              <a:rPr lang="ru-RU" b="1" dirty="0" smtClean="0">
                <a:solidFill>
                  <a:srgbClr val="FFFF00"/>
                </a:solidFill>
              </a:rPr>
            </a:br>
            <a:r>
              <a:rPr lang="ru-RU" b="1" dirty="0" smtClean="0">
                <a:solidFill>
                  <a:srgbClr val="FFFF00"/>
                </a:solidFill>
              </a:rPr>
              <a:t>В юности, я знаю,</a:t>
            </a:r>
            <a:br>
              <a:rPr lang="ru-RU" b="1" dirty="0" smtClean="0">
                <a:solidFill>
                  <a:srgbClr val="FFFF00"/>
                </a:solidFill>
              </a:rPr>
            </a:br>
            <a:r>
              <a:rPr lang="ru-RU" b="1" dirty="0" smtClean="0">
                <a:solidFill>
                  <a:srgbClr val="FFFF00"/>
                </a:solidFill>
              </a:rPr>
              <a:t>В армии служил.</a:t>
            </a:r>
            <a:br>
              <a:rPr lang="ru-RU" b="1" dirty="0" smtClean="0">
                <a:solidFill>
                  <a:srgbClr val="FFFF00"/>
                </a:solidFill>
              </a:rPr>
            </a:br>
            <a:r>
              <a:rPr lang="ru-RU" b="1" dirty="0" smtClean="0">
                <a:solidFill>
                  <a:srgbClr val="FFFF00"/>
                </a:solidFill>
              </a:rPr>
              <a:t/>
            </a:r>
            <a:br>
              <a:rPr lang="ru-RU" b="1" dirty="0" smtClean="0">
                <a:solidFill>
                  <a:srgbClr val="FFFF00"/>
                </a:solidFill>
              </a:rPr>
            </a:br>
            <a:r>
              <a:rPr lang="ru-RU" b="1" dirty="0" smtClean="0">
                <a:solidFill>
                  <a:srgbClr val="FFFF00"/>
                </a:solidFill>
              </a:rPr>
              <a:t>Значит тоже воин,</a:t>
            </a:r>
            <a:br>
              <a:rPr lang="ru-RU" b="1" dirty="0" smtClean="0">
                <a:solidFill>
                  <a:srgbClr val="FFFF00"/>
                </a:solidFill>
              </a:rPr>
            </a:br>
            <a:r>
              <a:rPr lang="ru-RU" b="1" dirty="0" smtClean="0">
                <a:solidFill>
                  <a:srgbClr val="FFFF00"/>
                </a:solidFill>
              </a:rPr>
              <a:t>Хоть не командир.</a:t>
            </a:r>
            <a:br>
              <a:rPr lang="ru-RU" b="1" dirty="0" smtClean="0">
                <a:solidFill>
                  <a:srgbClr val="FFFF00"/>
                </a:solidFill>
              </a:rPr>
            </a:br>
            <a:r>
              <a:rPr lang="ru-RU" b="1" dirty="0" smtClean="0">
                <a:solidFill>
                  <a:srgbClr val="FFFF00"/>
                </a:solidFill>
              </a:rPr>
              <a:t>Праздника достоин,</a:t>
            </a:r>
            <a:br>
              <a:rPr lang="ru-RU" b="1" dirty="0" smtClean="0">
                <a:solidFill>
                  <a:srgbClr val="FFFF00"/>
                </a:solidFill>
              </a:rPr>
            </a:br>
            <a:r>
              <a:rPr lang="ru-RU" b="1" dirty="0" smtClean="0">
                <a:solidFill>
                  <a:srgbClr val="FFFF00"/>
                </a:solidFill>
              </a:rPr>
              <a:t>Охранял весь мир!</a:t>
            </a:r>
            <a:br>
              <a:rPr lang="ru-RU" b="1" dirty="0" smtClean="0">
                <a:solidFill>
                  <a:srgbClr val="FFFF00"/>
                </a:solidFill>
              </a:rPr>
            </a:br>
            <a:r>
              <a:rPr lang="ru-RU" b="1" dirty="0" smtClean="0">
                <a:solidFill>
                  <a:srgbClr val="FFFF00"/>
                </a:solidFill>
              </a:rPr>
              <a:t/>
            </a:r>
            <a:br>
              <a:rPr lang="ru-RU" b="1" dirty="0" smtClean="0">
                <a:solidFill>
                  <a:srgbClr val="FFFF00"/>
                </a:solidFill>
              </a:rPr>
            </a:br>
            <a:r>
              <a:rPr lang="ru-RU" b="1" dirty="0" smtClean="0">
                <a:solidFill>
                  <a:srgbClr val="FFFF00"/>
                </a:solidFill>
              </a:rPr>
              <a:t>Для меня ты – главный.</a:t>
            </a:r>
            <a:br>
              <a:rPr lang="ru-RU" b="1" dirty="0" smtClean="0">
                <a:solidFill>
                  <a:srgbClr val="FFFF00"/>
                </a:solidFill>
              </a:rPr>
            </a:br>
            <a:r>
              <a:rPr lang="ru-RU" b="1" dirty="0" smtClean="0">
                <a:solidFill>
                  <a:srgbClr val="FFFF00"/>
                </a:solidFill>
              </a:rPr>
              <a:t>Мне не дашь пропасть:</a:t>
            </a:r>
            <a:br>
              <a:rPr lang="ru-RU" b="1" dirty="0" smtClean="0">
                <a:solidFill>
                  <a:srgbClr val="FFFF00"/>
                </a:solidFill>
              </a:rPr>
            </a:br>
            <a:r>
              <a:rPr lang="ru-RU" b="1" dirty="0" smtClean="0">
                <a:solidFill>
                  <a:srgbClr val="FFFF00"/>
                </a:solidFill>
              </a:rPr>
              <a:t>Я Отчизны славной</a:t>
            </a:r>
            <a:br>
              <a:rPr lang="ru-RU" b="1" dirty="0" smtClean="0">
                <a:solidFill>
                  <a:srgbClr val="FFFF00"/>
                </a:solidFill>
              </a:rPr>
            </a:br>
            <a:r>
              <a:rPr lang="ru-RU" b="1" dirty="0" smtClean="0">
                <a:solidFill>
                  <a:srgbClr val="FFFF00"/>
                </a:solidFill>
              </a:rPr>
              <a:t>Маленькая часть</a:t>
            </a:r>
            <a:endParaRPr lang="ru-RU" dirty="0">
              <a:solidFill>
                <a:srgbClr val="FFFF00"/>
              </a:solidFill>
            </a:endParaRPr>
          </a:p>
        </p:txBody>
      </p:sp>
      <p:sp>
        <p:nvSpPr>
          <p:cNvPr id="4" name="Заголовок 3"/>
          <p:cNvSpPr>
            <a:spLocks noGrp="1"/>
          </p:cNvSpPr>
          <p:nvPr>
            <p:ph type="title"/>
          </p:nvPr>
        </p:nvSpPr>
        <p:spPr/>
        <p:txBody>
          <a:bodyPr>
            <a:normAutofit/>
          </a:bodyPr>
          <a:lstStyle/>
          <a:p>
            <a:pPr algn="ctr"/>
            <a:r>
              <a:rPr lang="ru-RU" sz="2800" dirty="0" smtClean="0">
                <a:solidFill>
                  <a:srgbClr val="C00000"/>
                </a:solidFill>
              </a:rPr>
              <a:t>Сувенир для папы</a:t>
            </a:r>
            <a:endParaRPr lang="ru-RU" sz="28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92896"/>
            <a:ext cx="8229600" cy="864096"/>
          </a:xfrm>
        </p:spPr>
        <p:txBody>
          <a:bodyPr/>
          <a:lstStyle/>
          <a:p>
            <a:pPr algn="ctr"/>
            <a:r>
              <a:rPr lang="ru-RU" dirty="0" smtClean="0">
                <a:solidFill>
                  <a:srgbClr val="C00000"/>
                </a:solidFill>
              </a:rPr>
              <a:t>Спасибо за внимание.</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2924944"/>
            <a:ext cx="8424936" cy="3171056"/>
          </a:xfrm>
        </p:spPr>
        <p:txBody>
          <a:bodyPr>
            <a:noAutofit/>
          </a:bodyPr>
          <a:lstStyle/>
          <a:p>
            <a:r>
              <a:rPr lang="ru-RU" sz="1800" b="1" u="sng" dirty="0" smtClean="0">
                <a:solidFill>
                  <a:srgbClr val="C00000"/>
                </a:solidFill>
              </a:rPr>
              <a:t> Предполагаемый результат:</a:t>
            </a:r>
            <a:endParaRPr lang="ru-RU" sz="1800" dirty="0" smtClean="0">
              <a:solidFill>
                <a:srgbClr val="C00000"/>
              </a:solidFill>
            </a:endParaRPr>
          </a:p>
          <a:p>
            <a:pPr lvl="0"/>
            <a:r>
              <a:rPr lang="ru-RU" sz="1800" dirty="0" smtClean="0">
                <a:solidFill>
                  <a:srgbClr val="C00000"/>
                </a:solidFill>
              </a:rPr>
              <a:t>Проявление интереса к  армии, уважение к защитникам Отечества.</a:t>
            </a:r>
          </a:p>
          <a:p>
            <a:pPr lvl="0"/>
            <a:r>
              <a:rPr lang="ru-RU" sz="1800" dirty="0" smtClean="0">
                <a:solidFill>
                  <a:srgbClr val="C00000"/>
                </a:solidFill>
              </a:rPr>
              <a:t>Формирование у детей любви к Родине.</a:t>
            </a:r>
          </a:p>
          <a:p>
            <a:pPr lvl="0"/>
            <a:r>
              <a:rPr lang="ru-RU" sz="1800" dirty="0" smtClean="0">
                <a:solidFill>
                  <a:srgbClr val="C00000"/>
                </a:solidFill>
              </a:rPr>
              <a:t>Формирование высоких нравственных личностных качеств: отзывчивость, справедливость, смелость, толерантность</a:t>
            </a:r>
          </a:p>
          <a:p>
            <a:pPr lvl="0"/>
            <a:r>
              <a:rPr lang="ru-RU" sz="1800" dirty="0" smtClean="0">
                <a:solidFill>
                  <a:srgbClr val="C00000"/>
                </a:solidFill>
              </a:rPr>
              <a:t>Закрепление некоторых представлений об истории нашей страны</a:t>
            </a:r>
            <a:r>
              <a:rPr lang="ru-RU" sz="1800" b="1" dirty="0" smtClean="0">
                <a:solidFill>
                  <a:srgbClr val="C00000"/>
                </a:solidFill>
              </a:rPr>
              <a:t> </a:t>
            </a:r>
            <a:endParaRPr lang="ru-RU" sz="1800" dirty="0" smtClean="0">
              <a:solidFill>
                <a:srgbClr val="C00000"/>
              </a:solidFill>
            </a:endParaRPr>
          </a:p>
          <a:p>
            <a:r>
              <a:rPr lang="ru-RU" sz="1800" b="1" u="sng" dirty="0" smtClean="0">
                <a:solidFill>
                  <a:srgbClr val="C00000"/>
                </a:solidFill>
              </a:rPr>
              <a:t>Презентация проекта:</a:t>
            </a:r>
            <a:endParaRPr lang="ru-RU" sz="1800" dirty="0" smtClean="0">
              <a:solidFill>
                <a:srgbClr val="C00000"/>
              </a:solidFill>
            </a:endParaRPr>
          </a:p>
          <a:p>
            <a:r>
              <a:rPr lang="ru-RU" sz="1800" dirty="0" smtClean="0">
                <a:solidFill>
                  <a:srgbClr val="C00000"/>
                </a:solidFill>
              </a:rPr>
              <a:t>Праздничное развлечение с папами «День защитника Отечества»!</a:t>
            </a:r>
          </a:p>
          <a:p>
            <a:r>
              <a:rPr lang="ru-RU" sz="1800" dirty="0" smtClean="0">
                <a:solidFill>
                  <a:srgbClr val="C00000"/>
                </a:solidFill>
              </a:rPr>
              <a:t>Оформление мини-музея: «Защитники Отечества».</a:t>
            </a:r>
          </a:p>
          <a:p>
            <a:r>
              <a:rPr lang="ru-RU" sz="1800" dirty="0" smtClean="0">
                <a:solidFill>
                  <a:srgbClr val="C00000"/>
                </a:solidFill>
              </a:rPr>
              <a:t>Презентация проекта перед педагогическим коллективом</a:t>
            </a:r>
            <a:endParaRPr lang="ru-RU" sz="1800" dirty="0">
              <a:solidFill>
                <a:srgbClr val="C00000"/>
              </a:solidFill>
            </a:endParaRPr>
          </a:p>
        </p:txBody>
      </p:sp>
      <p:sp>
        <p:nvSpPr>
          <p:cNvPr id="3" name="Заголовок 2"/>
          <p:cNvSpPr>
            <a:spLocks noGrp="1"/>
          </p:cNvSpPr>
          <p:nvPr>
            <p:ph type="title"/>
          </p:nvPr>
        </p:nvSpPr>
        <p:spPr>
          <a:xfrm>
            <a:off x="683568" y="0"/>
            <a:ext cx="8064896" cy="2852936"/>
          </a:xfrm>
        </p:spPr>
        <p:txBody>
          <a:bodyPr>
            <a:normAutofit/>
          </a:bodyPr>
          <a:lstStyle/>
          <a:p>
            <a:r>
              <a:rPr lang="ru-RU" sz="1800" b="1" u="sng" dirty="0" smtClean="0">
                <a:solidFill>
                  <a:srgbClr val="C00000"/>
                </a:solidFill>
              </a:rPr>
              <a:t>Цель проекта:</a:t>
            </a:r>
            <a:r>
              <a:rPr lang="ru-RU" sz="1800" b="1" dirty="0" smtClean="0">
                <a:solidFill>
                  <a:srgbClr val="C00000"/>
                </a:solidFill>
              </a:rPr>
              <a:t>  </a:t>
            </a:r>
            <a:r>
              <a:rPr lang="ru-RU" sz="1800" dirty="0" smtClean="0">
                <a:solidFill>
                  <a:srgbClr val="C00000"/>
                </a:solidFill>
              </a:rPr>
              <a:t>Формировать у детей дошкольного возраста чувство патриотизма, гордости и уважения за Российскую армию.</a:t>
            </a:r>
            <a:br>
              <a:rPr lang="ru-RU" sz="1800" dirty="0" smtClean="0">
                <a:solidFill>
                  <a:srgbClr val="C00000"/>
                </a:solidFill>
              </a:rPr>
            </a:br>
            <a:r>
              <a:rPr lang="ru-RU" sz="1800" b="1" u="sng" dirty="0" smtClean="0">
                <a:solidFill>
                  <a:srgbClr val="C00000"/>
                </a:solidFill>
              </a:rPr>
              <a:t>Задачи:</a:t>
            </a:r>
            <a:r>
              <a:rPr lang="ru-RU" sz="1800" dirty="0" smtClean="0">
                <a:solidFill>
                  <a:srgbClr val="C00000"/>
                </a:solidFill>
              </a:rPr>
              <a:t/>
            </a:r>
            <a:br>
              <a:rPr lang="ru-RU" sz="1800" dirty="0" smtClean="0">
                <a:solidFill>
                  <a:srgbClr val="C00000"/>
                </a:solidFill>
              </a:rPr>
            </a:br>
            <a:r>
              <a:rPr lang="ru-RU" sz="1800" dirty="0" smtClean="0">
                <a:solidFill>
                  <a:srgbClr val="C00000"/>
                </a:solidFill>
              </a:rPr>
              <a:t> Систематизировать, расширять и обобщать знания о Российской Армии, родах войск, военной техники.</a:t>
            </a:r>
            <a:br>
              <a:rPr lang="ru-RU" sz="1800" dirty="0" smtClean="0">
                <a:solidFill>
                  <a:srgbClr val="C00000"/>
                </a:solidFill>
              </a:rPr>
            </a:br>
            <a:r>
              <a:rPr lang="ru-RU" sz="1800" dirty="0" smtClean="0">
                <a:solidFill>
                  <a:srgbClr val="C00000"/>
                </a:solidFill>
              </a:rPr>
              <a:t>Развивать интерес детей к истории родного Отечества, к истории формирования и становления Российской армии от Древней Руси до современности.</a:t>
            </a:r>
            <a:br>
              <a:rPr lang="ru-RU" sz="1800" dirty="0" smtClean="0">
                <a:solidFill>
                  <a:srgbClr val="C00000"/>
                </a:solidFill>
              </a:rPr>
            </a:br>
            <a:r>
              <a:rPr lang="ru-RU" sz="1800" dirty="0" smtClean="0">
                <a:solidFill>
                  <a:srgbClr val="C00000"/>
                </a:solidFill>
              </a:rPr>
              <a:t>Активно привлекать семью к патриотическому воспитанию своих детей.</a:t>
            </a:r>
            <a:endParaRPr lang="ru-RU" sz="18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685800" y="548680"/>
            <a:ext cx="7924800" cy="5394920"/>
          </a:xfrm>
        </p:spPr>
        <p:txBody>
          <a:bodyPr>
            <a:normAutofit fontScale="92500" lnSpcReduction="20000"/>
          </a:bodyPr>
          <a:lstStyle/>
          <a:p>
            <a:r>
              <a:rPr lang="ru-RU" b="1" u="sng" dirty="0" smtClean="0">
                <a:solidFill>
                  <a:srgbClr val="C00000"/>
                </a:solidFill>
              </a:rPr>
              <a:t>Актуальность: </a:t>
            </a:r>
            <a:r>
              <a:rPr lang="ru-RU" b="1" dirty="0" smtClean="0">
                <a:solidFill>
                  <a:srgbClr val="C00000"/>
                </a:solidFill>
              </a:rPr>
              <a:t>Проблема нравственно-патриотического воспитания детей дошкольного возраста, является одной из первостепенных для современного общества. В настоящее время воспитание патриотизма, гражданственности – достаточно трудная задача, решение которой требует терпения и такта. Подчас в современных семьях подобные вопросы не считаются важными и заслуживающими должного внимания. Наши дети уже не мечтают стать доблестными войнами и не считают защиту своей Родины - священным долгом. Этот проект является отличной возможность воспитать чувство гордости за свой народ, за армию, Родину…  </a:t>
            </a:r>
          </a:p>
          <a:p>
            <a:r>
              <a:rPr lang="ru-RU" b="1" u="sng" dirty="0" smtClean="0">
                <a:solidFill>
                  <a:srgbClr val="C00000"/>
                </a:solidFill>
              </a:rPr>
              <a:t>Вид </a:t>
            </a:r>
            <a:r>
              <a:rPr lang="ru-RU" b="1" u="sng" dirty="0" smtClean="0">
                <a:solidFill>
                  <a:srgbClr val="C00000"/>
                </a:solidFill>
              </a:rPr>
              <a:t>проекта:</a:t>
            </a:r>
            <a:r>
              <a:rPr lang="ru-RU" dirty="0" smtClean="0">
                <a:solidFill>
                  <a:srgbClr val="C00000"/>
                </a:solidFill>
              </a:rPr>
              <a:t> Информационно-творческий, средней продолжительности.</a:t>
            </a:r>
          </a:p>
          <a:p>
            <a:r>
              <a:rPr lang="ru-RU" b="1" u="sng" dirty="0" smtClean="0">
                <a:solidFill>
                  <a:srgbClr val="C00000"/>
                </a:solidFill>
              </a:rPr>
              <a:t>Срок реализации проекта</a:t>
            </a:r>
            <a:r>
              <a:rPr lang="ru-RU" b="1" dirty="0" smtClean="0">
                <a:solidFill>
                  <a:srgbClr val="C00000"/>
                </a:solidFill>
              </a:rPr>
              <a:t>:</a:t>
            </a:r>
            <a:r>
              <a:rPr lang="ru-RU" dirty="0" smtClean="0">
                <a:solidFill>
                  <a:srgbClr val="C00000"/>
                </a:solidFill>
              </a:rPr>
              <a:t>  8 февраля – 10 мая 2016г.</a:t>
            </a:r>
          </a:p>
          <a:p>
            <a:r>
              <a:rPr lang="ru-RU" b="1" u="sng" dirty="0" smtClean="0">
                <a:solidFill>
                  <a:srgbClr val="C00000"/>
                </a:solidFill>
              </a:rPr>
              <a:t>Участники проекта</a:t>
            </a:r>
            <a:r>
              <a:rPr lang="ru-RU" u="sng" dirty="0" smtClean="0">
                <a:solidFill>
                  <a:srgbClr val="C00000"/>
                </a:solidFill>
              </a:rPr>
              <a:t>:</a:t>
            </a:r>
            <a:endParaRPr lang="ru-RU" dirty="0" smtClean="0">
              <a:solidFill>
                <a:srgbClr val="C00000"/>
              </a:solidFill>
            </a:endParaRPr>
          </a:p>
          <a:p>
            <a:r>
              <a:rPr lang="ru-RU" dirty="0" smtClean="0">
                <a:solidFill>
                  <a:srgbClr val="C00000"/>
                </a:solidFill>
              </a:rPr>
              <a:t> Дети старшей группы</a:t>
            </a:r>
          </a:p>
          <a:p>
            <a:r>
              <a:rPr lang="ru-RU" dirty="0" smtClean="0">
                <a:solidFill>
                  <a:srgbClr val="C00000"/>
                </a:solidFill>
              </a:rPr>
              <a:t> Воспитатели </a:t>
            </a:r>
          </a:p>
          <a:p>
            <a:r>
              <a:rPr lang="ru-RU" dirty="0" smtClean="0">
                <a:solidFill>
                  <a:srgbClr val="C00000"/>
                </a:solidFill>
              </a:rPr>
              <a:t> Родители воспитанников</a:t>
            </a:r>
          </a:p>
          <a:p>
            <a:r>
              <a:rPr lang="ru-RU" dirty="0" smtClean="0">
                <a:solidFill>
                  <a:srgbClr val="C00000"/>
                </a:solidFill>
              </a:rPr>
              <a:t> Музыкальный руководитель</a:t>
            </a:r>
            <a:endParaRPr lang="ru-RU"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6381328"/>
          </a:xfrm>
        </p:spPr>
        <p:txBody>
          <a:bodyPr>
            <a:noAutofit/>
          </a:bodyPr>
          <a:lstStyle/>
          <a:p>
            <a:r>
              <a:rPr lang="ru-RU" sz="2400" b="1" u="sng" dirty="0" smtClean="0">
                <a:solidFill>
                  <a:srgbClr val="C00000"/>
                </a:solidFill>
              </a:rPr>
              <a:t/>
            </a:r>
            <a:br>
              <a:rPr lang="ru-RU" sz="2400" b="1" u="sng" dirty="0" smtClean="0">
                <a:solidFill>
                  <a:srgbClr val="C00000"/>
                </a:solidFill>
              </a:rPr>
            </a:br>
            <a:r>
              <a:rPr lang="ru-RU" sz="2400" b="1" u="sng" dirty="0" smtClean="0">
                <a:solidFill>
                  <a:srgbClr val="C00000"/>
                </a:solidFill>
              </a:rPr>
              <a:t/>
            </a:r>
            <a:br>
              <a:rPr lang="ru-RU" sz="2400" b="1" u="sng" dirty="0" smtClean="0">
                <a:solidFill>
                  <a:srgbClr val="C00000"/>
                </a:solidFill>
              </a:rPr>
            </a:br>
            <a:r>
              <a:rPr lang="ru-RU" sz="2400" b="1" u="sng" dirty="0" smtClean="0">
                <a:solidFill>
                  <a:srgbClr val="C00000"/>
                </a:solidFill>
              </a:rPr>
              <a:t/>
            </a:r>
            <a:br>
              <a:rPr lang="ru-RU" sz="2400" b="1" u="sng" dirty="0" smtClean="0">
                <a:solidFill>
                  <a:srgbClr val="C00000"/>
                </a:solidFill>
              </a:rPr>
            </a:br>
            <a:r>
              <a:rPr lang="ru-RU" sz="2400" b="1" u="sng" dirty="0" smtClean="0">
                <a:solidFill>
                  <a:srgbClr val="C00000"/>
                </a:solidFill>
              </a:rPr>
              <a:t/>
            </a:r>
            <a:br>
              <a:rPr lang="ru-RU" sz="2400" b="1" u="sng" dirty="0" smtClean="0">
                <a:solidFill>
                  <a:srgbClr val="C00000"/>
                </a:solidFill>
              </a:rPr>
            </a:br>
            <a:r>
              <a:rPr lang="ru-RU" sz="2000" b="1" u="sng" dirty="0" smtClean="0">
                <a:solidFill>
                  <a:srgbClr val="C00000"/>
                </a:solidFill>
              </a:rPr>
              <a:t>Этапы </a:t>
            </a:r>
            <a:r>
              <a:rPr lang="ru-RU" sz="2000" b="1" u="sng" dirty="0" smtClean="0">
                <a:solidFill>
                  <a:srgbClr val="C00000"/>
                </a:solidFill>
              </a:rPr>
              <a:t>проекта:</a:t>
            </a:r>
            <a:r>
              <a:rPr lang="ru-RU" sz="2000" dirty="0" smtClean="0">
                <a:solidFill>
                  <a:srgbClr val="C00000"/>
                </a:solidFill>
              </a:rPr>
              <a:t/>
            </a:r>
            <a:br>
              <a:rPr lang="ru-RU" sz="2000" dirty="0" smtClean="0">
                <a:solidFill>
                  <a:srgbClr val="C00000"/>
                </a:solidFill>
              </a:rPr>
            </a:br>
            <a:r>
              <a:rPr lang="ru-RU" sz="2000" b="1" u="sng" dirty="0" smtClean="0">
                <a:solidFill>
                  <a:srgbClr val="C00000"/>
                </a:solidFill>
              </a:rPr>
              <a:t>1этап:</a:t>
            </a:r>
            <a:r>
              <a:rPr lang="ru-RU" sz="2000" dirty="0" smtClean="0">
                <a:solidFill>
                  <a:srgbClr val="C00000"/>
                </a:solidFill>
              </a:rPr>
              <a:t> Подготовительный.</a:t>
            </a:r>
            <a:br>
              <a:rPr lang="ru-RU" sz="2000" dirty="0" smtClean="0">
                <a:solidFill>
                  <a:srgbClr val="C00000"/>
                </a:solidFill>
              </a:rPr>
            </a:br>
            <a:r>
              <a:rPr lang="ru-RU" sz="2000" dirty="0" smtClean="0">
                <a:solidFill>
                  <a:srgbClr val="C00000"/>
                </a:solidFill>
              </a:rPr>
              <a:t> </a:t>
            </a:r>
            <a:r>
              <a:rPr lang="ru-RU" sz="2000" dirty="0" smtClean="0">
                <a:solidFill>
                  <a:srgbClr val="C00000"/>
                </a:solidFill>
              </a:rPr>
              <a:t>Обозначение актуальности и темы будущего проекта.</a:t>
            </a:r>
            <a:br>
              <a:rPr lang="ru-RU" sz="2000" dirty="0" smtClean="0">
                <a:solidFill>
                  <a:srgbClr val="C00000"/>
                </a:solidFill>
              </a:rPr>
            </a:br>
            <a:r>
              <a:rPr lang="ru-RU" sz="2000" dirty="0" smtClean="0">
                <a:solidFill>
                  <a:srgbClr val="C00000"/>
                </a:solidFill>
              </a:rPr>
              <a:t> Постановка цели и задач.</a:t>
            </a:r>
            <a:br>
              <a:rPr lang="ru-RU" sz="2000" dirty="0" smtClean="0">
                <a:solidFill>
                  <a:srgbClr val="C00000"/>
                </a:solidFill>
              </a:rPr>
            </a:br>
            <a:r>
              <a:rPr lang="ru-RU" sz="2000" dirty="0" smtClean="0">
                <a:solidFill>
                  <a:srgbClr val="C00000"/>
                </a:solidFill>
              </a:rPr>
              <a:t> Работа с методическим материалом, литературой по данной теме.</a:t>
            </a:r>
            <a:r>
              <a:rPr lang="ru-RU" sz="2400" dirty="0" smtClean="0">
                <a:solidFill>
                  <a:srgbClr val="C00000"/>
                </a:solidFill>
              </a:rPr>
              <a:t/>
            </a:r>
            <a:br>
              <a:rPr lang="ru-RU" sz="2400" dirty="0" smtClean="0">
                <a:solidFill>
                  <a:srgbClr val="C00000"/>
                </a:solidFill>
              </a:rPr>
            </a:br>
            <a:r>
              <a:rPr lang="ru-RU" sz="2400" dirty="0" smtClean="0">
                <a:solidFill>
                  <a:srgbClr val="C00000"/>
                </a:solidFill>
              </a:rPr>
              <a:t> Диагностика детей по теме «Защитники отечества».</a:t>
            </a:r>
            <a:br>
              <a:rPr lang="ru-RU" sz="2400" dirty="0" smtClean="0">
                <a:solidFill>
                  <a:srgbClr val="C00000"/>
                </a:solidFill>
              </a:rPr>
            </a:br>
            <a:r>
              <a:rPr lang="ru-RU" sz="2400" dirty="0" smtClean="0">
                <a:solidFill>
                  <a:srgbClr val="C00000"/>
                </a:solidFill>
              </a:rPr>
              <a:t>Работа над проектом разбита на три тематические недели.</a:t>
            </a:r>
            <a:br>
              <a:rPr lang="ru-RU" sz="2400" dirty="0" smtClean="0">
                <a:solidFill>
                  <a:srgbClr val="C00000"/>
                </a:solidFill>
              </a:rPr>
            </a:br>
            <a:r>
              <a:rPr lang="ru-RU" sz="2400" dirty="0" smtClean="0">
                <a:solidFill>
                  <a:srgbClr val="C00000"/>
                </a:solidFill>
              </a:rPr>
              <a:t>1) Богатыри земли русской.</a:t>
            </a:r>
            <a:br>
              <a:rPr lang="ru-RU" sz="2400" dirty="0" smtClean="0">
                <a:solidFill>
                  <a:srgbClr val="C00000"/>
                </a:solidFill>
              </a:rPr>
            </a:br>
            <a:r>
              <a:rPr lang="ru-RU" sz="2400" dirty="0" smtClean="0">
                <a:solidFill>
                  <a:srgbClr val="C00000"/>
                </a:solidFill>
              </a:rPr>
              <a:t>2) ВОВ. Вставай, страна огромная!</a:t>
            </a:r>
            <a:br>
              <a:rPr lang="ru-RU" sz="2400" dirty="0" smtClean="0">
                <a:solidFill>
                  <a:srgbClr val="C00000"/>
                </a:solidFill>
              </a:rPr>
            </a:br>
            <a:r>
              <a:rPr lang="ru-RU" sz="2400" dirty="0" smtClean="0">
                <a:solidFill>
                  <a:srgbClr val="C00000"/>
                </a:solidFill>
              </a:rPr>
              <a:t>3) Российская Армия.</a:t>
            </a:r>
            <a:br>
              <a:rPr lang="ru-RU" sz="2400" dirty="0" smtClean="0">
                <a:solidFill>
                  <a:srgbClr val="C00000"/>
                </a:solidFill>
              </a:rPr>
            </a:br>
            <a:r>
              <a:rPr lang="ru-RU" sz="2400" b="1" u="sng" dirty="0" smtClean="0">
                <a:solidFill>
                  <a:srgbClr val="C00000"/>
                </a:solidFill>
              </a:rPr>
              <a:t>2 этап:</a:t>
            </a:r>
            <a:r>
              <a:rPr lang="ru-RU" sz="2400" dirty="0" smtClean="0">
                <a:solidFill>
                  <a:srgbClr val="C00000"/>
                </a:solidFill>
              </a:rPr>
              <a:t> Основной.</a:t>
            </a:r>
            <a:br>
              <a:rPr lang="ru-RU" sz="2400" dirty="0" smtClean="0">
                <a:solidFill>
                  <a:srgbClr val="C00000"/>
                </a:solidFill>
              </a:rPr>
            </a:br>
            <a:r>
              <a:rPr lang="ru-RU" sz="2400" dirty="0" smtClean="0">
                <a:solidFill>
                  <a:srgbClr val="C00000"/>
                </a:solidFill>
              </a:rPr>
              <a:t>Реализация проекта.</a:t>
            </a:r>
            <a:br>
              <a:rPr lang="ru-RU" sz="2400" dirty="0" smtClean="0">
                <a:solidFill>
                  <a:srgbClr val="C00000"/>
                </a:solidFill>
              </a:rPr>
            </a:br>
            <a:r>
              <a:rPr lang="ru-RU" sz="2400" b="1" u="sng" dirty="0" smtClean="0">
                <a:solidFill>
                  <a:srgbClr val="C00000"/>
                </a:solidFill>
              </a:rPr>
              <a:t>этап:</a:t>
            </a:r>
            <a:r>
              <a:rPr lang="ru-RU" sz="2400" u="sng" dirty="0" smtClean="0">
                <a:solidFill>
                  <a:srgbClr val="C00000"/>
                </a:solidFill>
              </a:rPr>
              <a:t> Заключительный:</a:t>
            </a:r>
            <a:br>
              <a:rPr lang="ru-RU" sz="2400" u="sng" dirty="0" smtClean="0">
                <a:solidFill>
                  <a:srgbClr val="C00000"/>
                </a:solidFill>
              </a:rPr>
            </a:br>
            <a:r>
              <a:rPr lang="ru-RU" sz="2400" dirty="0" smtClean="0">
                <a:solidFill>
                  <a:srgbClr val="C00000"/>
                </a:solidFill>
              </a:rPr>
              <a:t>Праздник «Этих дней не смолкает слава»Праздничное </a:t>
            </a:r>
            <a:r>
              <a:rPr lang="ru-RU" sz="2400" dirty="0" smtClean="0">
                <a:solidFill>
                  <a:srgbClr val="C00000"/>
                </a:solidFill>
              </a:rPr>
              <a:t>развлечение с папами «День защитника Отечества»!</a:t>
            </a:r>
            <a:br>
              <a:rPr lang="ru-RU" sz="2400" dirty="0" smtClean="0">
                <a:solidFill>
                  <a:srgbClr val="C00000"/>
                </a:solidFill>
              </a:rPr>
            </a:br>
            <a:r>
              <a:rPr lang="ru-RU" sz="2400" dirty="0" smtClean="0">
                <a:solidFill>
                  <a:srgbClr val="C00000"/>
                </a:solidFill>
              </a:rPr>
              <a:t>Оформление мини-музея: «Защитники Отечества».</a:t>
            </a:r>
            <a:br>
              <a:rPr lang="ru-RU" sz="2400" dirty="0" smtClean="0">
                <a:solidFill>
                  <a:srgbClr val="C00000"/>
                </a:solidFill>
              </a:rPr>
            </a:br>
            <a:r>
              <a:rPr lang="ru-RU" sz="2400" dirty="0" smtClean="0">
                <a:solidFill>
                  <a:srgbClr val="C00000"/>
                </a:solidFill>
              </a:rPr>
              <a:t>Презентация проекта перед педагогическим коллективом</a:t>
            </a:r>
            <a:endParaRPr lang="ru-RU" sz="24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5472608"/>
          </a:xfrm>
        </p:spPr>
        <p:txBody>
          <a:bodyPr>
            <a:normAutofit/>
          </a:bodyPr>
          <a:lstStyle/>
          <a:p>
            <a:r>
              <a:rPr lang="ru-RU" sz="2000" b="1" dirty="0" smtClean="0">
                <a:solidFill>
                  <a:srgbClr val="C00000"/>
                </a:solidFill>
              </a:rPr>
              <a:t>ЗАКЛЮЧЕНИЕ</a:t>
            </a:r>
            <a:r>
              <a:rPr lang="ru-RU" sz="2000" dirty="0" smtClean="0">
                <a:solidFill>
                  <a:srgbClr val="C00000"/>
                </a:solidFill>
              </a:rPr>
              <a:t/>
            </a:r>
            <a:br>
              <a:rPr lang="ru-RU" sz="2000" dirty="0" smtClean="0">
                <a:solidFill>
                  <a:srgbClr val="C00000"/>
                </a:solidFill>
              </a:rPr>
            </a:br>
            <a:r>
              <a:rPr lang="ru-RU" sz="2000" dirty="0" smtClean="0">
                <a:solidFill>
                  <a:srgbClr val="C00000"/>
                </a:solidFill>
              </a:rPr>
              <a:t>Проект «Защитники Отечества» рассчитан на то, чтобы сформировать у детей знания об историческом прошлом Родины, установить историческую преемственность поколений, дать им возможность получить целостное восприятие событий, связанных с защитниками.</a:t>
            </a:r>
            <a:br>
              <a:rPr lang="ru-RU" sz="2000" dirty="0" smtClean="0">
                <a:solidFill>
                  <a:srgbClr val="C00000"/>
                </a:solidFill>
              </a:rPr>
            </a:br>
            <a:r>
              <a:rPr lang="ru-RU" sz="2000" dirty="0" smtClean="0">
                <a:solidFill>
                  <a:srgbClr val="C00000"/>
                </a:solidFill>
              </a:rPr>
              <a:t>Реализация проекта позволяет не просто повысить интерес детей к людям, защищавшим Родину много лет назад, но и способствует формированию подлинно гражданско-патриотической позиции у дошкольников, которая затем ляжет в основу личности взрослого человека – гражданина своей страны.</a:t>
            </a:r>
            <a:br>
              <a:rPr lang="ru-RU" sz="2000" dirty="0" smtClean="0">
                <a:solidFill>
                  <a:srgbClr val="C00000"/>
                </a:solidFill>
              </a:rPr>
            </a:br>
            <a:r>
              <a:rPr lang="ru-RU" sz="2000" dirty="0" smtClean="0">
                <a:solidFill>
                  <a:srgbClr val="C00000"/>
                </a:solidFill>
              </a:rPr>
              <a:t>Россия имеет историю, богатую героическими событиями. </a:t>
            </a:r>
            <a:r>
              <a:rPr lang="ru-RU" sz="2000" dirty="0" smtClean="0">
                <a:solidFill>
                  <a:srgbClr val="C00000"/>
                </a:solidFill>
              </a:rPr>
              <a:t>Поэтому в перспективе я планирую продолжать работу по ознакомлению детей старшего дошкольного возраста с героическими страницами истории нашей страны, восстанавливать утраченные связи между поколениями, формировать патриотические чувства.</a:t>
            </a:r>
            <a:endParaRPr lang="ru-RU" sz="20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00336"/>
          </a:xfrm>
        </p:spPr>
        <p:txBody>
          <a:bodyPr>
            <a:normAutofit/>
          </a:bodyPr>
          <a:lstStyle/>
          <a:p>
            <a:r>
              <a:rPr lang="ru-RU" sz="3200" dirty="0" smtClean="0">
                <a:solidFill>
                  <a:srgbClr val="C00000"/>
                </a:solidFill>
              </a:rPr>
              <a:t>       Праздник «Этих дней не смолкает слава!»</a:t>
            </a:r>
            <a:endParaRPr lang="ru-RU" sz="3200" dirty="0">
              <a:solidFill>
                <a:srgbClr val="C00000"/>
              </a:solidFill>
            </a:endParaRPr>
          </a:p>
        </p:txBody>
      </p:sp>
      <p:pic>
        <p:nvPicPr>
          <p:cNvPr id="2050" name="Picture 2" descr="C:\Users\АНТОН\Desktop\Фото Елка\старшая группа\9 мая\068.jpg"/>
          <p:cNvPicPr>
            <a:picLocks noChangeAspect="1" noChangeArrowheads="1"/>
          </p:cNvPicPr>
          <p:nvPr/>
        </p:nvPicPr>
        <p:blipFill>
          <a:blip r:embed="rId2" cstate="print"/>
          <a:srcRect/>
          <a:stretch>
            <a:fillRect/>
          </a:stretch>
        </p:blipFill>
        <p:spPr bwMode="auto">
          <a:xfrm>
            <a:off x="611561" y="1124744"/>
            <a:ext cx="4104456" cy="2305590"/>
          </a:xfrm>
          <a:prstGeom prst="rect">
            <a:avLst/>
          </a:prstGeom>
          <a:noFill/>
        </p:spPr>
      </p:pic>
      <p:pic>
        <p:nvPicPr>
          <p:cNvPr id="2051" name="Picture 3" descr="C:\Users\АНТОН\Desktop\Фото Елка\старшая группа\9 мая\042.jpg"/>
          <p:cNvPicPr>
            <a:picLocks noChangeAspect="1" noChangeArrowheads="1"/>
          </p:cNvPicPr>
          <p:nvPr/>
        </p:nvPicPr>
        <p:blipFill>
          <a:blip r:embed="rId3" cstate="print"/>
          <a:srcRect/>
          <a:stretch>
            <a:fillRect/>
          </a:stretch>
        </p:blipFill>
        <p:spPr bwMode="auto">
          <a:xfrm>
            <a:off x="4139952" y="3573016"/>
            <a:ext cx="4469724" cy="2510771"/>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C00000"/>
                </a:solidFill>
              </a:rPr>
              <a:t>Игры: «Перевяжи раненого», «Госпиталь»</a:t>
            </a:r>
            <a:endParaRPr lang="ru-RU" sz="3600" dirty="0">
              <a:solidFill>
                <a:srgbClr val="C00000"/>
              </a:solidFill>
            </a:endParaRPr>
          </a:p>
        </p:txBody>
      </p:sp>
      <p:pic>
        <p:nvPicPr>
          <p:cNvPr id="5" name="Содержимое 4" descr="191.JPG"/>
          <p:cNvPicPr>
            <a:picLocks noGrp="1" noChangeAspect="1"/>
          </p:cNvPicPr>
          <p:nvPr>
            <p:ph sz="half" idx="1"/>
          </p:nvPr>
        </p:nvPicPr>
        <p:blipFill>
          <a:blip r:embed="rId2" cstate="print"/>
          <a:stretch>
            <a:fillRect/>
          </a:stretch>
        </p:blipFill>
        <p:spPr>
          <a:xfrm>
            <a:off x="772319" y="1524000"/>
            <a:ext cx="3429000" cy="4572000"/>
          </a:xfrm>
        </p:spPr>
      </p:pic>
      <p:pic>
        <p:nvPicPr>
          <p:cNvPr id="6" name="Содержимое 5" descr="191.jpg"/>
          <p:cNvPicPr>
            <a:picLocks noGrp="1" noChangeAspect="1"/>
          </p:cNvPicPr>
          <p:nvPr>
            <p:ph sz="half" idx="2"/>
          </p:nvPr>
        </p:nvPicPr>
        <p:blipFill>
          <a:blip r:embed="rId3" cstate="print"/>
          <a:stretch>
            <a:fillRect/>
          </a:stretch>
        </p:blipFill>
        <p:spPr>
          <a:xfrm>
            <a:off x="4648200" y="1700809"/>
            <a:ext cx="3812232" cy="4057577"/>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Наши почетные и любимые ветераны</a:t>
            </a:r>
            <a:endParaRPr lang="ru-RU" dirty="0">
              <a:solidFill>
                <a:srgbClr val="C00000"/>
              </a:solidFill>
            </a:endParaRPr>
          </a:p>
        </p:txBody>
      </p:sp>
      <p:pic>
        <p:nvPicPr>
          <p:cNvPr id="5" name="Содержимое 4" descr="160.JPG"/>
          <p:cNvPicPr>
            <a:picLocks noGrp="1" noChangeAspect="1"/>
          </p:cNvPicPr>
          <p:nvPr>
            <p:ph sz="half" idx="1"/>
          </p:nvPr>
        </p:nvPicPr>
        <p:blipFill>
          <a:blip r:embed="rId2" cstate="print"/>
          <a:stretch>
            <a:fillRect/>
          </a:stretch>
        </p:blipFill>
        <p:spPr>
          <a:xfrm>
            <a:off x="772319" y="1524000"/>
            <a:ext cx="3429000" cy="4572000"/>
          </a:xfrm>
        </p:spPr>
      </p:pic>
      <p:pic>
        <p:nvPicPr>
          <p:cNvPr id="8" name="Содержимое 7" descr="20150507_104402.jpg"/>
          <p:cNvPicPr>
            <a:picLocks noGrp="1" noChangeAspect="1"/>
          </p:cNvPicPr>
          <p:nvPr>
            <p:ph sz="half" idx="2"/>
          </p:nvPr>
        </p:nvPicPr>
        <p:blipFill>
          <a:blip r:embed="rId3" cstate="print"/>
          <a:stretch>
            <a:fillRect/>
          </a:stretch>
        </p:blipFill>
        <p:spPr>
          <a:xfrm rot="5400000">
            <a:off x="4766047" y="2326904"/>
            <a:ext cx="4536502" cy="2996281"/>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Праздник «Защитники Отечества»</a:t>
            </a:r>
            <a:endParaRPr lang="ru-RU" dirty="0">
              <a:solidFill>
                <a:srgbClr val="C00000"/>
              </a:solidFill>
            </a:endParaRPr>
          </a:p>
        </p:txBody>
      </p:sp>
      <p:pic>
        <p:nvPicPr>
          <p:cNvPr id="5" name="Содержимое 4" descr="DSCN0530.JPG"/>
          <p:cNvPicPr>
            <a:picLocks noGrp="1" noChangeAspect="1"/>
          </p:cNvPicPr>
          <p:nvPr>
            <p:ph sz="half" idx="1"/>
          </p:nvPr>
        </p:nvPicPr>
        <p:blipFill>
          <a:blip r:embed="rId2" cstate="print"/>
          <a:stretch>
            <a:fillRect/>
          </a:stretch>
        </p:blipFill>
        <p:spPr>
          <a:xfrm>
            <a:off x="457200" y="2287785"/>
            <a:ext cx="4059238" cy="3044429"/>
          </a:xfrm>
        </p:spPr>
      </p:pic>
      <p:pic>
        <p:nvPicPr>
          <p:cNvPr id="6" name="Содержимое 5" descr="DSCN0542.JPG"/>
          <p:cNvPicPr>
            <a:picLocks noGrp="1" noChangeAspect="1"/>
          </p:cNvPicPr>
          <p:nvPr>
            <p:ph sz="half" idx="2"/>
          </p:nvPr>
        </p:nvPicPr>
        <p:blipFill>
          <a:blip r:embed="rId3" cstate="print"/>
          <a:stretch>
            <a:fillRect/>
          </a:stretch>
        </p:blipFill>
        <p:spPr>
          <a:xfrm>
            <a:off x="4648200" y="2287785"/>
            <a:ext cx="4059238" cy="3044429"/>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189</TotalTime>
  <Words>94</Words>
  <Application>Microsoft Office PowerPoint</Application>
  <PresentationFormat>Экран (4:3)</PresentationFormat>
  <Paragraphs>33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Муниципальное автономное дошкольное образовательное учреждение  д/с  к/в №55  Проект  «Защитники Отечества»  Воспитатель: Молодовская Н.М     2016г. д. Алабино</vt:lpstr>
      <vt:lpstr>Цель проекта:  Формировать у детей дошкольного возраста чувство патриотизма, гордости и уважения за Российскую армию. Задачи:  Систематизировать, расширять и обобщать знания о Российской Армии, родах войск, военной техники. Развивать интерес детей к истории родного Отечества, к истории формирования и становления Российской армии от Древней Руси до современности. Активно привлекать семью к патриотическому воспитанию своих детей.</vt:lpstr>
      <vt:lpstr>Слайд 3</vt:lpstr>
      <vt:lpstr>    Этапы проекта: 1этап: Подготовительный.  Обозначение актуальности и темы будущего проекта.  Постановка цели и задач.  Работа с методическим материалом, литературой по данной теме.  Диагностика детей по теме «Защитники отечества». Работа над проектом разбита на три тематические недели. 1) Богатыри земли русской. 2) ВОВ. Вставай, страна огромная! 3) Российская Армия. 2 этап: Основной. Реализация проекта. этап: Заключительный: Праздник «Этих дней не смолкает слава»Праздничное развлечение с папами «День защитника Отечества»! Оформление мини-музея: «Защитники Отечества». Презентация проекта перед педагогическим коллективом</vt:lpstr>
      <vt:lpstr>ЗАКЛЮЧЕНИЕ Проект «Защитники Отечества» рассчитан на то, чтобы сформировать у детей знания об историческом прошлом Родины, установить историческую преемственность поколений, дать им возможность получить целостное восприятие событий, связанных с защитниками. Реализация проекта позволяет не просто повысить интерес детей к людям, защищавшим Родину много лет назад, но и способствует формированию подлинно гражданско-патриотической позиции у дошкольников, которая затем ляжет в основу личности взрослого человека – гражданина своей страны. Россия имеет историю, богатую героическими событиями. Поэтому в перспективе я планирую продолжать работу по ознакомлению детей старшего дошкольного возраста с героическими страницами истории нашей страны, восстанавливать утраченные связи между поколениями, формировать патриотические чувства.</vt:lpstr>
      <vt:lpstr>       Праздник «Этих дней не смолкает слава!»</vt:lpstr>
      <vt:lpstr>Игры: «Перевяжи раненого», «Госпиталь»</vt:lpstr>
      <vt:lpstr>Наши почетные и любимые ветераны</vt:lpstr>
      <vt:lpstr>Праздник «Защитники Отечества»</vt:lpstr>
      <vt:lpstr>             Игра «Что нужно солдату в походе» </vt:lpstr>
      <vt:lpstr>Мини – музей  «Защитники Отечества»</vt:lpstr>
      <vt:lpstr>Художественно – эстетическое развитие.  Рисование «Наша Армия родная»</vt:lpstr>
      <vt:lpstr>             Художественно – эстетическое развитие ручной труд«Самолеты»,   лепка «Пограничник с собакой» </vt:lpstr>
      <vt:lpstr>Сувенир для папы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Опасные и ядовитые растения и грибы</dc:title>
  <dc:creator>user</dc:creator>
  <cp:lastModifiedBy>АНТОН</cp:lastModifiedBy>
  <cp:revision>26</cp:revision>
  <dcterms:created xsi:type="dcterms:W3CDTF">2015-06-10T04:29:06Z</dcterms:created>
  <dcterms:modified xsi:type="dcterms:W3CDTF">2016-11-05T14:48:11Z</dcterms:modified>
</cp:coreProperties>
</file>