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58" r:id="rId4"/>
    <p:sldId id="292" r:id="rId5"/>
    <p:sldId id="278" r:id="rId6"/>
    <p:sldId id="279" r:id="rId7"/>
    <p:sldId id="277" r:id="rId8"/>
    <p:sldId id="28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84" autoAdjust="0"/>
  </p:normalViewPr>
  <p:slideViewPr>
    <p:cSldViewPr>
      <p:cViewPr>
        <p:scale>
          <a:sx n="80" d="100"/>
          <a:sy n="80" d="100"/>
        </p:scale>
        <p:origin x="-167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5161-E450-4BDF-A8D8-E2F25ED4CBBF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4A500-3E56-42EC-B753-747875093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50ED0B-EAA8-45E1-B79C-5C66E600DAB9}" type="slidenum">
              <a:rPr lang="ru-RU" altLang="ru-RU">
                <a:latin typeface="Arial" pitchFamily="34" charset="0"/>
                <a:cs typeface="Arial" pitchFamily="34" charset="0"/>
              </a:rPr>
              <a:pPr/>
              <a:t>4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6690A1-B8EC-4184-A9ED-60A58067E69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 descr="http://img1.liveinternet.ru/images/attach/c/11/116/870/116870673_large___A.png"/>
          <p:cNvPicPr>
            <a:picLocks noChangeAspect="1" noChangeArrowheads="1"/>
          </p:cNvPicPr>
          <p:nvPr userDrawn="1"/>
        </p:nvPicPr>
        <p:blipFill>
          <a:blip r:embed="rId2" cstate="email"/>
          <a:srcRect t="10537" r="33206" b="31607"/>
          <a:stretch>
            <a:fillRect/>
          </a:stretch>
        </p:blipFill>
        <p:spPr bwMode="auto">
          <a:xfrm rot="16200000">
            <a:off x="-417428" y="417428"/>
            <a:ext cx="2011797" cy="11769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2" name="Группа 31"/>
          <p:cNvGrpSpPr/>
          <p:nvPr userDrawn="1"/>
        </p:nvGrpSpPr>
        <p:grpSpPr>
          <a:xfrm>
            <a:off x="0" y="0"/>
            <a:ext cx="6209277" cy="6745918"/>
            <a:chOff x="0" y="0"/>
            <a:chExt cx="6209277" cy="6745918"/>
          </a:xfrm>
        </p:grpSpPr>
        <p:pic>
          <p:nvPicPr>
            <p:cNvPr id="13326" name="Picture 14" descr="http://img0.liveinternet.ru/images/attach/c/3/75/976/75976766_large_cl_ornament120109_4_.jp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0"/>
            <a:stretch>
              <a:fillRect/>
            </a:stretch>
          </p:blipFill>
          <p:spPr bwMode="auto">
            <a:xfrm rot="10800000" flipH="1">
              <a:off x="8183" y="1785925"/>
              <a:ext cx="2357422" cy="4959993"/>
            </a:xfrm>
            <a:prstGeom prst="rect">
              <a:avLst/>
            </a:prstGeom>
            <a:noFill/>
          </p:spPr>
        </p:pic>
        <p:pic>
          <p:nvPicPr>
            <p:cNvPr id="12298" name="Picture 10" descr="http://ditki.com.ua/wp-content/uploads/2014/10/54564534.png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 t="48718" r="69111"/>
            <a:stretch>
              <a:fillRect/>
            </a:stretch>
          </p:blipFill>
          <p:spPr bwMode="auto">
            <a:xfrm rot="20485853">
              <a:off x="443912" y="2401835"/>
              <a:ext cx="914406" cy="1143008"/>
            </a:xfrm>
            <a:prstGeom prst="rect">
              <a:avLst/>
            </a:prstGeom>
            <a:noFill/>
          </p:spPr>
        </p:pic>
        <p:pic>
          <p:nvPicPr>
            <p:cNvPr id="29" name="Picture 14" descr="http://img0.liveinternet.ru/images/attach/c/3/75/976/75976766_large_cl_ornament120109_4_.jpg"/>
            <p:cNvPicPr>
              <a:picLocks noChangeAspect="1" noChangeArrowheads="1"/>
            </p:cNvPicPr>
            <p:nvPr userDrawn="1"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0" b="54314"/>
            <a:stretch>
              <a:fillRect/>
            </a:stretch>
          </p:blipFill>
          <p:spPr bwMode="auto">
            <a:xfrm rot="16200000" flipH="1" flipV="1">
              <a:off x="4108857" y="-243056"/>
              <a:ext cx="1857363" cy="2343477"/>
            </a:xfrm>
            <a:prstGeom prst="rect">
              <a:avLst/>
            </a:prstGeom>
            <a:noFill/>
          </p:spPr>
        </p:pic>
        <p:pic>
          <p:nvPicPr>
            <p:cNvPr id="26" name="Picture 12" descr="http://img1.liveinternet.ru/images/attach/c/11/116/870/116870673_large___A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b="31607"/>
            <a:stretch>
              <a:fillRect/>
            </a:stretch>
          </p:blipFill>
          <p:spPr bwMode="auto">
            <a:xfrm rot="10800000">
              <a:off x="2365605" y="0"/>
              <a:ext cx="3011951" cy="1391286"/>
            </a:xfrm>
            <a:prstGeom prst="rect">
              <a:avLst/>
            </a:prstGeom>
            <a:noFill/>
          </p:spPr>
        </p:pic>
        <p:pic>
          <p:nvPicPr>
            <p:cNvPr id="18" name="Picture 12" descr="http://img1.liveinternet.ru/images/attach/c/11/116/870/116870673_large___A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t="35119"/>
            <a:stretch>
              <a:fillRect/>
            </a:stretch>
          </p:blipFill>
          <p:spPr bwMode="auto">
            <a:xfrm rot="16200000">
              <a:off x="-837873" y="1203224"/>
              <a:ext cx="3011951" cy="1319838"/>
            </a:xfrm>
            <a:prstGeom prst="rect">
              <a:avLst/>
            </a:prstGeom>
            <a:noFill/>
          </p:spPr>
        </p:pic>
        <p:pic>
          <p:nvPicPr>
            <p:cNvPr id="25" name="Picture 8" descr="http://img0.liveinternet.ru/images/attach/c/11/116/870/116870546_12.png"/>
            <p:cNvPicPr>
              <a:picLocks noChangeAspect="1" noChangeArrowheads="1"/>
            </p:cNvPicPr>
            <p:nvPr userDrawn="1"/>
          </p:nvPicPr>
          <p:blipFill>
            <a:blip r:embed="rId6" cstate="email"/>
            <a:srcRect l="11271" t="12543" r="43389"/>
            <a:stretch>
              <a:fillRect/>
            </a:stretch>
          </p:blipFill>
          <p:spPr bwMode="auto">
            <a:xfrm rot="16200000">
              <a:off x="2249520" y="-526857"/>
              <a:ext cx="1437025" cy="2490739"/>
            </a:xfrm>
            <a:prstGeom prst="rect">
              <a:avLst/>
            </a:prstGeom>
            <a:noFill/>
          </p:spPr>
        </p:pic>
        <p:pic>
          <p:nvPicPr>
            <p:cNvPr id="12300" name="Picture 12" descr="http://img1.liveinternet.ru/images/attach/c/11/116/870/116870673_large___A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2431524">
              <a:off x="520825" y="4252"/>
              <a:ext cx="3011951" cy="2034252"/>
            </a:xfrm>
            <a:prstGeom prst="rect">
              <a:avLst/>
            </a:prstGeom>
            <a:noFill/>
          </p:spPr>
        </p:pic>
        <p:pic>
          <p:nvPicPr>
            <p:cNvPr id="12296" name="Picture 8" descr="http://img0.liveinternet.ru/images/attach/c/11/116/870/116870546_12.png"/>
            <p:cNvPicPr>
              <a:picLocks noChangeAspect="1" noChangeArrowheads="1"/>
            </p:cNvPicPr>
            <p:nvPr userDrawn="1"/>
          </p:nvPicPr>
          <p:blipFill>
            <a:blip r:embed="rId7" cstate="email"/>
            <a:srcRect l="11271" t="12543"/>
            <a:stretch>
              <a:fillRect/>
            </a:stretch>
          </p:blipFill>
          <p:spPr bwMode="auto">
            <a:xfrm>
              <a:off x="8183" y="0"/>
              <a:ext cx="3064976" cy="2714620"/>
            </a:xfrm>
            <a:prstGeom prst="rect">
              <a:avLst/>
            </a:prstGeom>
            <a:noFill/>
          </p:spPr>
        </p:pic>
        <p:pic>
          <p:nvPicPr>
            <p:cNvPr id="23" name="Picture 10" descr="http://ditki.com.ua/wp-content/uploads/2014/10/54564534.png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 t="66219" r="69111"/>
            <a:stretch>
              <a:fillRect/>
            </a:stretch>
          </p:blipFill>
          <p:spPr bwMode="auto">
            <a:xfrm rot="2482221">
              <a:off x="0" y="3351477"/>
              <a:ext cx="914406" cy="752943"/>
            </a:xfrm>
            <a:prstGeom prst="rect">
              <a:avLst/>
            </a:prstGeom>
            <a:noFill/>
          </p:spPr>
        </p:pic>
      </p:grpSp>
      <p:sp>
        <p:nvSpPr>
          <p:cNvPr id="28" name="Рамка 2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8501090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2844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501090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2661686" cy="4643446"/>
            <a:chOff x="0" y="0"/>
            <a:chExt cx="2661686" cy="4643446"/>
          </a:xfrm>
        </p:grpSpPr>
        <p:pic>
          <p:nvPicPr>
            <p:cNvPr id="7" name="Picture 14" descr="http://img0.liveinternet.ru/images/attach/c/3/75/976/75976766_large_cl_ornament120109_4_.jpg"/>
            <p:cNvPicPr>
              <a:picLocks noChangeAspect="1" noChangeArrowheads="1"/>
            </p:cNvPicPr>
            <p:nvPr userDrawn="1"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061"/>
            <a:stretch>
              <a:fillRect/>
            </a:stretch>
          </p:blipFill>
          <p:spPr bwMode="auto">
            <a:xfrm rot="10800000" flipH="1">
              <a:off x="0" y="0"/>
              <a:ext cx="2071638" cy="4643446"/>
            </a:xfrm>
            <a:prstGeom prst="rect">
              <a:avLst/>
            </a:prstGeom>
            <a:noFill/>
          </p:spPr>
        </p:pic>
        <p:pic>
          <p:nvPicPr>
            <p:cNvPr id="8" name="Picture 8" descr="http://img0.liveinternet.ru/images/attach/c/11/116/870/116870546_12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 l="11271" t="12543"/>
            <a:stretch>
              <a:fillRect/>
            </a:stretch>
          </p:blipFill>
          <p:spPr bwMode="auto">
            <a:xfrm>
              <a:off x="0" y="0"/>
              <a:ext cx="2661686" cy="235743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01090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428596" y="428604"/>
            <a:ext cx="8215370" cy="6000792"/>
          </a:xfrm>
          <a:prstGeom prst="rect">
            <a:avLst/>
          </a:prstGeom>
          <a:solidFill>
            <a:srgbClr val="CCFF66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357158" y="357166"/>
            <a:ext cx="8358246" cy="6143668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0" y="0"/>
            <a:ext cx="2581028" cy="4643446"/>
            <a:chOff x="0" y="0"/>
            <a:chExt cx="2581028" cy="4643446"/>
          </a:xfrm>
        </p:grpSpPr>
        <p:pic>
          <p:nvPicPr>
            <p:cNvPr id="8" name="Picture 14" descr="http://img0.liveinternet.ru/images/attach/c/3/75/976/75976766_large_cl_ornament120109_4_.jpg"/>
            <p:cNvPicPr>
              <a:picLocks noChangeAspect="1" noChangeArrowheads="1"/>
            </p:cNvPicPr>
            <p:nvPr userDrawn="1"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061"/>
            <a:stretch>
              <a:fillRect/>
            </a:stretch>
          </p:blipFill>
          <p:spPr bwMode="auto">
            <a:xfrm rot="10800000" flipH="1">
              <a:off x="0" y="0"/>
              <a:ext cx="2071638" cy="4643446"/>
            </a:xfrm>
            <a:prstGeom prst="rect">
              <a:avLst/>
            </a:prstGeom>
            <a:noFill/>
          </p:spPr>
        </p:pic>
        <p:pic>
          <p:nvPicPr>
            <p:cNvPr id="7" name="Picture 8" descr="http://img0.liveinternet.ru/images/attach/c/11/116/870/116870546_12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 l="11271" t="12543"/>
            <a:stretch>
              <a:fillRect/>
            </a:stretch>
          </p:blipFill>
          <p:spPr bwMode="auto">
            <a:xfrm>
              <a:off x="0" y="0"/>
              <a:ext cx="2581028" cy="2285992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8501090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http://img1.liveinternet.ru/images/attach/c/11/116/870/116870673_large___A.png"/>
          <p:cNvPicPr>
            <a:picLocks noChangeAspect="1" noChangeArrowheads="1"/>
          </p:cNvPicPr>
          <p:nvPr userDrawn="1"/>
        </p:nvPicPr>
        <p:blipFill>
          <a:blip r:embed="rId2" cstate="email"/>
          <a:srcRect t="10537" r="33206" b="31607"/>
          <a:stretch>
            <a:fillRect/>
          </a:stretch>
        </p:blipFill>
        <p:spPr bwMode="auto">
          <a:xfrm>
            <a:off x="7132203" y="5681061"/>
            <a:ext cx="2011797" cy="1176939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 userDrawn="1"/>
        </p:nvGrpSpPr>
        <p:grpSpPr>
          <a:xfrm rot="10800000">
            <a:off x="2934723" y="112082"/>
            <a:ext cx="6209277" cy="6745918"/>
            <a:chOff x="-8183" y="0"/>
            <a:chExt cx="6209277" cy="6745918"/>
          </a:xfrm>
        </p:grpSpPr>
        <p:pic>
          <p:nvPicPr>
            <p:cNvPr id="9" name="Picture 14" descr="http://img0.liveinternet.ru/images/attach/c/3/75/976/75976766_large_cl_ornament120109_4_.jp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0" b="54314"/>
            <a:stretch>
              <a:fillRect/>
            </a:stretch>
          </p:blipFill>
          <p:spPr bwMode="auto">
            <a:xfrm rot="16200000" flipH="1" flipV="1">
              <a:off x="4100674" y="-243056"/>
              <a:ext cx="1857363" cy="2343477"/>
            </a:xfrm>
            <a:prstGeom prst="rect">
              <a:avLst/>
            </a:prstGeom>
            <a:noFill/>
          </p:spPr>
        </p:pic>
        <p:pic>
          <p:nvPicPr>
            <p:cNvPr id="10" name="Picture 14" descr="http://img0.liveinternet.ru/images/attach/c/3/75/976/75976766_large_cl_ornament120109_4_.jpg"/>
            <p:cNvPicPr>
              <a:picLocks noChangeAspect="1" noChangeArrowheads="1"/>
            </p:cNvPicPr>
            <p:nvPr userDrawn="1"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0"/>
            <a:stretch>
              <a:fillRect/>
            </a:stretch>
          </p:blipFill>
          <p:spPr bwMode="auto">
            <a:xfrm rot="10800000" flipH="1">
              <a:off x="0" y="1785925"/>
              <a:ext cx="2357422" cy="4959993"/>
            </a:xfrm>
            <a:prstGeom prst="rect">
              <a:avLst/>
            </a:prstGeom>
            <a:noFill/>
          </p:spPr>
        </p:pic>
        <p:pic>
          <p:nvPicPr>
            <p:cNvPr id="11" name="Picture 12" descr="http://img1.liveinternet.ru/images/attach/c/11/116/870/116870673_large___A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b="31607"/>
            <a:stretch>
              <a:fillRect/>
            </a:stretch>
          </p:blipFill>
          <p:spPr bwMode="auto">
            <a:xfrm rot="10800000">
              <a:off x="2357422" y="0"/>
              <a:ext cx="3011951" cy="1391286"/>
            </a:xfrm>
            <a:prstGeom prst="rect">
              <a:avLst/>
            </a:prstGeom>
            <a:noFill/>
          </p:spPr>
        </p:pic>
        <p:pic>
          <p:nvPicPr>
            <p:cNvPr id="12" name="Picture 12" descr="http://img1.liveinternet.ru/images/attach/c/11/116/870/116870673_large___A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t="35119"/>
            <a:stretch>
              <a:fillRect/>
            </a:stretch>
          </p:blipFill>
          <p:spPr bwMode="auto">
            <a:xfrm rot="16200000">
              <a:off x="-846056" y="1203224"/>
              <a:ext cx="3011951" cy="1319838"/>
            </a:xfrm>
            <a:prstGeom prst="rect">
              <a:avLst/>
            </a:prstGeom>
            <a:noFill/>
          </p:spPr>
        </p:pic>
        <p:pic>
          <p:nvPicPr>
            <p:cNvPr id="13" name="Picture 8" descr="http://img0.liveinternet.ru/images/attach/c/11/116/870/116870546_12.png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 l="11271" t="12543" r="43389"/>
            <a:stretch>
              <a:fillRect/>
            </a:stretch>
          </p:blipFill>
          <p:spPr bwMode="auto">
            <a:xfrm rot="16200000">
              <a:off x="2241337" y="-526857"/>
              <a:ext cx="1437025" cy="2490739"/>
            </a:xfrm>
            <a:prstGeom prst="rect">
              <a:avLst/>
            </a:prstGeom>
            <a:noFill/>
          </p:spPr>
        </p:pic>
        <p:pic>
          <p:nvPicPr>
            <p:cNvPr id="14" name="Picture 12" descr="http://img1.liveinternet.ru/images/attach/c/11/116/870/116870673_large___A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2431524">
              <a:off x="512642" y="4252"/>
              <a:ext cx="3011951" cy="2034252"/>
            </a:xfrm>
            <a:prstGeom prst="rect">
              <a:avLst/>
            </a:prstGeom>
            <a:noFill/>
          </p:spPr>
        </p:pic>
        <p:pic>
          <p:nvPicPr>
            <p:cNvPr id="15" name="Picture 8" descr="http://img0.liveinternet.ru/images/attach/c/11/116/870/116870546_12.png"/>
            <p:cNvPicPr>
              <a:picLocks noChangeAspect="1" noChangeArrowheads="1"/>
            </p:cNvPicPr>
            <p:nvPr userDrawn="1"/>
          </p:nvPicPr>
          <p:blipFill>
            <a:blip r:embed="rId6" cstate="email"/>
            <a:srcRect l="11271" t="12543"/>
            <a:stretch>
              <a:fillRect/>
            </a:stretch>
          </p:blipFill>
          <p:spPr bwMode="auto">
            <a:xfrm>
              <a:off x="0" y="0"/>
              <a:ext cx="3064976" cy="2714620"/>
            </a:xfrm>
            <a:prstGeom prst="rect">
              <a:avLst/>
            </a:prstGeom>
            <a:noFill/>
          </p:spPr>
        </p:pic>
        <p:pic>
          <p:nvPicPr>
            <p:cNvPr id="16" name="Picture 10" descr="http://ditki.com.ua/wp-content/uploads/2014/10/54564534.png"/>
            <p:cNvPicPr>
              <a:picLocks noChangeAspect="1" noChangeArrowheads="1"/>
            </p:cNvPicPr>
            <p:nvPr userDrawn="1"/>
          </p:nvPicPr>
          <p:blipFill>
            <a:blip r:embed="rId7" cstate="email"/>
            <a:srcRect t="66219" r="69111"/>
            <a:stretch>
              <a:fillRect/>
            </a:stretch>
          </p:blipFill>
          <p:spPr bwMode="auto">
            <a:xfrm rot="2482221">
              <a:off x="-8183" y="3351477"/>
              <a:ext cx="914406" cy="752943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Рамка 1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42844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01090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428596" y="285728"/>
            <a:ext cx="8215370" cy="6143668"/>
          </a:xfrm>
          <a:prstGeom prst="rect">
            <a:avLst/>
          </a:prstGeom>
          <a:solidFill>
            <a:srgbClr val="CCFF66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img0.liveinternet.ru/images/attach/c/11/116/870/116870546_12.png"/>
          <p:cNvPicPr>
            <a:picLocks noChangeAspect="1" noChangeArrowheads="1"/>
          </p:cNvPicPr>
          <p:nvPr userDrawn="1"/>
        </p:nvPicPr>
        <p:blipFill>
          <a:blip r:embed="rId2" cstate="email"/>
          <a:srcRect l="11271" t="12543"/>
          <a:stretch>
            <a:fillRect/>
          </a:stretch>
        </p:blipFill>
        <p:spPr bwMode="auto">
          <a:xfrm>
            <a:off x="428596" y="357166"/>
            <a:ext cx="1928794" cy="17083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357158" y="285728"/>
            <a:ext cx="8429684" cy="6286544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05070" y="6611779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501090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img0.liveinternet.ru/images/attach/c/3/75/976/75976766_large_cl_ornament120109_4_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49" t="-6154"/>
          <a:stretch>
            <a:fillRect/>
          </a:stretch>
        </p:blipFill>
        <p:spPr bwMode="auto">
          <a:xfrm flipH="1">
            <a:off x="7001020" y="2357430"/>
            <a:ext cx="2142980" cy="45005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2844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4" descr="http://img0.liveinternet.ru/images/attach/c/3/75/976/75976766_large_cl_ornament120109_4_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580" t="-6154"/>
          <a:stretch>
            <a:fillRect/>
          </a:stretch>
        </p:blipFill>
        <p:spPr bwMode="auto">
          <a:xfrm rot="10800000" flipH="1">
            <a:off x="0" y="0"/>
            <a:ext cx="2000072" cy="4500570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01090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slide" Target="slide7.xml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340768"/>
            <a:ext cx="524374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Titul" pitchFamily="82" charset="-52"/>
              </a:rPr>
              <a:t>Арбекова</a:t>
            </a: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Titul" pitchFamily="82" charset="-52"/>
              </a:rPr>
              <a:t>  Нина Павловна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RomanusTitul" pitchFamily="8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636912"/>
            <a:ext cx="63373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i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работы: </a:t>
            </a:r>
          </a:p>
          <a:p>
            <a:pPr algn="ctr" eaLnBrk="0" hangingPunct="0">
              <a:defRPr/>
            </a:pPr>
            <a:r>
              <a:rPr lang="ru-RU" sz="2000" b="1" i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детский сад </a:t>
            </a:r>
            <a:endParaRPr lang="ru-RU" sz="2000" b="1" i="1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i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Буратино» п. Пруды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67544" y="4221088"/>
            <a:ext cx="5904656" cy="864096"/>
          </a:xfrm>
          <a:prstGeom prst="rect">
            <a:avLst/>
          </a:prstGeom>
        </p:spPr>
        <p:txBody>
          <a:bodyPr anchor="ctr"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ru-RU" sz="2600" b="1" i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Должность: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ru-RU" sz="2600" b="1" i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Старший воспитатель</a:t>
            </a:r>
          </a:p>
          <a:p>
            <a:pPr algn="ctr" eaLnBrk="0" hangingPunct="0">
              <a:lnSpc>
                <a:spcPct val="170000"/>
              </a:lnSpc>
              <a:defRPr/>
            </a:pPr>
            <a:endParaRPr lang="ru-RU" sz="4400" b="1" i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3" descr="C:\Users\нин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2201863"/>
            <a:ext cx="34925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476672"/>
            <a:ext cx="853221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700" b="1" i="1" dirty="0" smtClean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700" b="1" i="1" dirty="0" smtClean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700" b="1" i="1" dirty="0" smtClean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методического сопровождения </a:t>
            </a:r>
            <a:r>
              <a:rPr lang="ru-RU" sz="3700" b="1" i="1" dirty="0" smtClean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профессиональной </a:t>
            </a:r>
            <a:r>
              <a:rPr lang="ru-RU" sz="3700" b="1" i="1" smtClean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компетентности педагогов</a:t>
            </a:r>
            <a:r>
              <a:rPr lang="ru-RU" sz="3700" b="1" i="1" smtClean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2483768" y="188640"/>
            <a:ext cx="5688632" cy="86409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6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Тема презентации:</a:t>
            </a:r>
            <a:endParaRPr lang="ru-RU" sz="36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4" descr="C:\Documents and Settings\Admin\Рабочий стол\Моя работа МБДОУ\фотосад школа\церков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4293096"/>
            <a:ext cx="3312368" cy="2229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520997"/>
            <a:ext cx="3024336" cy="18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Picture 10" descr="x_3531919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14355" y="3573017"/>
            <a:ext cx="313120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Горизонтальный свиток 9"/>
          <p:cNvSpPr/>
          <p:nvPr/>
        </p:nvSpPr>
        <p:spPr>
          <a:xfrm rot="16200000">
            <a:off x="467804" y="4004804"/>
            <a:ext cx="2375744" cy="309634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323528" y="4365104"/>
            <a:ext cx="26642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Воспитание любви к родному краю, к родной культуре, к родному городу, к родной речи- задача первостепенной важности, и нет необходимости это доказывать.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Д.С. Лихачёв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РНИ Катание яиц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060848"/>
            <a:ext cx="3024335" cy="226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8" descr="C:\Documents and Settings\Admin\Рабочий стол\9ая 17\DSCN59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1988840"/>
            <a:ext cx="364209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AutoShape 2" descr="http://static3.depositphotos.com/1003390/201/v/950/depositphotos_2010172-stock-illustration-book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static3.depositphotos.com/1003390/201/v/950/depositphotos_2010172-stock-illustration-book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t3.ftcdn.net/jpg/00/35/85/50/500_F_35855041_vov0WKEUUET5MCqCY4otuBURLATH4nu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t3.ftcdn.net/jpg/00/35/85/50/500_F_35855041_vov0WKEUUET5MCqCY4otuBURLATH4nu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83768" y="2276872"/>
            <a:ext cx="3744416" cy="11521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включения регионального компонента в образовательную систему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692696"/>
            <a:ext cx="4104456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«Патриотическое воспитание граждан Российской Федерации на 2016-2020 годы»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692696"/>
            <a:ext cx="3024336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«Национальная доктрина образования в РФ»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556792"/>
            <a:ext cx="3168352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«Об образовании в Российской Федерации»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3923928" y="1412776"/>
            <a:ext cx="216024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2425952">
            <a:off x="5997582" y="1869861"/>
            <a:ext cx="317187" cy="7380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9266171">
            <a:off x="2276170" y="2132925"/>
            <a:ext cx="360040" cy="5623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43808" y="3573016"/>
            <a:ext cx="3456384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Противоречия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4293096"/>
            <a:ext cx="4104456" cy="244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повышенными требованиями к работе педагогов и неготовностью к удовлетворению данных ожиданий общества в силу недостаточности научно-методической (нет стройной методической  системы, отражающей всю полноту данного вопроса) и технологической поддержки их деятельности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6016" y="4581128"/>
            <a:ext cx="4176464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сохранением традиционных подходов в управлении методической работой в ДОО и неудовлетворенностью педагогов устаревшими формами, методами, содержанием методической работы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>
            <a:stCxn id="16" idx="1"/>
            <a:endCxn id="17" idx="0"/>
          </p:cNvCxnSpPr>
          <p:nvPr/>
        </p:nvCxnSpPr>
        <p:spPr>
          <a:xfrm flipH="1">
            <a:off x="2447764" y="3861048"/>
            <a:ext cx="396044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6" idx="3"/>
            <a:endCxn id="18" idx="0"/>
          </p:cNvCxnSpPr>
          <p:nvPr/>
        </p:nvCxnSpPr>
        <p:spPr>
          <a:xfrm>
            <a:off x="6300192" y="3861048"/>
            <a:ext cx="504056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верх 20"/>
          <p:cNvSpPr/>
          <p:nvPr/>
        </p:nvSpPr>
        <p:spPr>
          <a:xfrm rot="1253391">
            <a:off x="5342348" y="1336985"/>
            <a:ext cx="265009" cy="10344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40152" y="1556792"/>
            <a:ext cx="288032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«ФГОС ДО»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Прямоугольник 53"/>
          <p:cNvSpPr>
            <a:spLocks noChangeArrowheads="1"/>
          </p:cNvSpPr>
          <p:nvPr/>
        </p:nvSpPr>
        <p:spPr bwMode="auto">
          <a:xfrm>
            <a:off x="179512" y="1052736"/>
            <a:ext cx="1985963" cy="936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Аналитико</a:t>
            </a:r>
            <a:r>
              <a:rPr lang="ru-RU" alt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диагностический этап</a:t>
            </a:r>
            <a:endParaRPr lang="ru-RU" alt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7" name="Прямоугольник 55"/>
          <p:cNvSpPr>
            <a:spLocks noChangeArrowheads="1"/>
          </p:cNvSpPr>
          <p:nvPr/>
        </p:nvSpPr>
        <p:spPr bwMode="auto">
          <a:xfrm>
            <a:off x="2267744" y="1052736"/>
            <a:ext cx="2047875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Проектировочный этап</a:t>
            </a:r>
            <a:endParaRPr lang="ru-RU" alt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1" name="Прямоугольник 61"/>
          <p:cNvSpPr>
            <a:spLocks noChangeArrowheads="1"/>
          </p:cNvSpPr>
          <p:nvPr/>
        </p:nvSpPr>
        <p:spPr bwMode="auto">
          <a:xfrm>
            <a:off x="4427984" y="1124744"/>
            <a:ext cx="2242567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</a:t>
            </a:r>
            <a:r>
              <a:rPr lang="ru-RU" alt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реализации модели</a:t>
            </a:r>
            <a:endParaRPr lang="ru-RU" alt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2267744" y="1916832"/>
            <a:ext cx="2160240" cy="17281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upright="1"/>
          <a:lstStyle/>
          <a:p>
            <a:pPr marL="171450" indent="-171450" algn="ctr" eaLnBrk="1" hangingPunct="1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Разработка </a:t>
            </a: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плана повышения профессиональной компетентности  педагогов </a:t>
            </a:r>
          </a:p>
          <a:p>
            <a:pPr algn="ctr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Определение </a:t>
            </a:r>
            <a:r>
              <a:rPr lang="ru-RU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 и методов </a:t>
            </a: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работы с педагогами.</a:t>
            </a:r>
            <a:endParaRPr lang="ru-RU" sz="11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65F9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11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4499992" y="1916832"/>
            <a:ext cx="2232248" cy="17281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upright="1"/>
          <a:lstStyle/>
          <a:p>
            <a:pPr algn="ctr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Реализация </a:t>
            </a:r>
            <a:r>
              <a:rPr lang="ru-RU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модели повышения </a:t>
            </a: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профессиональной компетентности педагогов</a:t>
            </a:r>
            <a:endParaRPr lang="ru-RU" sz="11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6876256" y="1916832"/>
            <a:ext cx="2088232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upright="1"/>
          <a:lstStyle/>
          <a:p>
            <a:pPr algn="ctr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Диагностика профессиональной компетентности </a:t>
            </a:r>
            <a:r>
              <a:rPr lang="ru-RU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педагогов;</a:t>
            </a:r>
            <a:endParaRPr lang="ru-RU" sz="1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-Анализ результатов;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-Обобщение опыта педагогов;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-Определение перспектив дальнейшей работы по теме с учетом полученных результатов</a:t>
            </a:r>
            <a:endParaRPr lang="ru-RU" sz="1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251520" y="6165304"/>
            <a:ext cx="2304256" cy="692696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upright="1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Саморазвитие педагогов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2843808" y="6165304"/>
            <a:ext cx="3168352" cy="576064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upright="1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3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Сформированность</a:t>
            </a:r>
            <a:r>
              <a:rPr lang="ru-RU" sz="13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профессиональной компетентности педагогов</a:t>
            </a:r>
          </a:p>
        </p:txBody>
      </p:sp>
      <p:sp>
        <p:nvSpPr>
          <p:cNvPr id="83" name="Прямоугольник 82"/>
          <p:cNvSpPr>
            <a:spLocks noChangeArrowheads="1"/>
          </p:cNvSpPr>
          <p:nvPr/>
        </p:nvSpPr>
        <p:spPr bwMode="auto">
          <a:xfrm>
            <a:off x="6156176" y="6165304"/>
            <a:ext cx="2987824" cy="692696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в образовательное пространство ДОО регионального компонента</a:t>
            </a:r>
            <a:endParaRPr lang="ru-RU" sz="1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5386" name="Прямая со стрелкой 84"/>
          <p:cNvCxnSpPr>
            <a:cxnSpLocks noChangeShapeType="1"/>
          </p:cNvCxnSpPr>
          <p:nvPr/>
        </p:nvCxnSpPr>
        <p:spPr bwMode="auto">
          <a:xfrm>
            <a:off x="4572000" y="6093296"/>
            <a:ext cx="3175" cy="136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5387" name="Прямоугольник 86"/>
          <p:cNvSpPr>
            <a:spLocks noChangeArrowheads="1"/>
          </p:cNvSpPr>
          <p:nvPr/>
        </p:nvSpPr>
        <p:spPr bwMode="auto">
          <a:xfrm>
            <a:off x="179512" y="3789040"/>
            <a:ext cx="1944216" cy="1224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sz="1300" b="1" u="sng" dirty="0">
                <a:solidFill>
                  <a:srgbClr val="365F9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</a:t>
            </a:r>
            <a:endParaRPr lang="ru-RU" altLang="ru-RU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Тестирование, наблюдение, анализ деятельности педагогов</a:t>
            </a:r>
            <a:endParaRPr lang="ru-RU" altLang="ru-RU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-Анкетирование</a:t>
            </a:r>
            <a:endParaRPr lang="ru-RU" altLang="ru-RU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88" name="Прямоугольник 87"/>
          <p:cNvSpPr>
            <a:spLocks noChangeArrowheads="1"/>
          </p:cNvSpPr>
          <p:nvPr/>
        </p:nvSpPr>
        <p:spPr bwMode="auto">
          <a:xfrm>
            <a:off x="2267744" y="3717032"/>
            <a:ext cx="4536504" cy="20882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sz="1300" b="1" u="sng" dirty="0">
                <a:solidFill>
                  <a:srgbClr val="365F9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Формы: </a:t>
            </a: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мастер-класс, семинар практикум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коммуникативно-диалоговые технологии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(дискуссия, диалог и «техника аквариума», мозговая атака, создание коллажей);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имитационно-игровые технологии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(ролевая игра);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проблемно-поисковые технологии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инфокоммуникационные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(электронные средства поддержки и развития образовательного процесса, цифровые образовательные ресурсы, возможности, электронные учебно-методические комплексы,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слайд-лекции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5389" name="Прямоугольник 88"/>
          <p:cNvSpPr>
            <a:spLocks noChangeArrowheads="1"/>
          </p:cNvSpPr>
          <p:nvPr/>
        </p:nvSpPr>
        <p:spPr bwMode="auto">
          <a:xfrm>
            <a:off x="6876256" y="4221088"/>
            <a:ext cx="2101850" cy="1163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</a:t>
            </a:r>
          </a:p>
          <a:p>
            <a:pPr algn="ctr" eaLnBrk="1" hangingPunct="1">
              <a:lnSpc>
                <a:spcPct val="115000"/>
              </a:lnSpc>
            </a:pPr>
            <a:r>
              <a:rPr lang="ru-RU" altLang="ru-RU" sz="1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Педагогические проекты</a:t>
            </a:r>
            <a:endParaRPr lang="ru-RU" altLang="ru-RU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-Творческие презентации</a:t>
            </a:r>
            <a:endParaRPr lang="ru-RU" altLang="ru-RU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-Самоанализ т.д.</a:t>
            </a:r>
            <a:endParaRPr lang="ru-RU" altLang="ru-RU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90" name="Rectangle 128"/>
          <p:cNvSpPr>
            <a:spLocks noChangeArrowheads="1"/>
          </p:cNvSpPr>
          <p:nvPr/>
        </p:nvSpPr>
        <p:spPr bwMode="auto">
          <a:xfrm>
            <a:off x="179512" y="434563"/>
            <a:ext cx="866112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lnSpc>
                <a:spcPts val="12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Модель </a:t>
            </a: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12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методического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сопровождения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профессиональной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компетентности педагогов 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555776" y="6381328"/>
            <a:ext cx="390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940152" y="6381328"/>
            <a:ext cx="29845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39750" y="1"/>
            <a:ext cx="8135938" cy="3326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образования»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971600" y="836712"/>
            <a:ext cx="270291" cy="303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Выгнутая вверх стрелка 44"/>
          <p:cNvSpPr/>
          <p:nvPr/>
        </p:nvSpPr>
        <p:spPr>
          <a:xfrm>
            <a:off x="1691680" y="836712"/>
            <a:ext cx="936104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>
            <a:off x="3779912" y="908720"/>
            <a:ext cx="936104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верх стрелка 46"/>
          <p:cNvSpPr/>
          <p:nvPr/>
        </p:nvSpPr>
        <p:spPr>
          <a:xfrm>
            <a:off x="6300192" y="908720"/>
            <a:ext cx="936104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179512" y="2060848"/>
            <a:ext cx="2016224" cy="16561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upright="1"/>
          <a:lstStyle/>
          <a:p>
            <a:pPr algn="ctr" eaLnBrk="1" hangingPunct="1">
              <a:lnSpc>
                <a:spcPts val="1300"/>
              </a:lnSpc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ru-RU" sz="1200" b="1" kern="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анализ состояния образовательного процесса в ДОУ;</a:t>
            </a:r>
          </a:p>
          <a:p>
            <a:pPr algn="ctr">
              <a:defRPr/>
            </a:pPr>
            <a:r>
              <a:rPr lang="ru-RU" sz="1200" b="1" kern="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-диагностика </a:t>
            </a:r>
            <a:r>
              <a:rPr lang="ru-RU" sz="1200" b="1" kern="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профессиональной компетентности </a:t>
            </a:r>
            <a:r>
              <a:rPr lang="ru-RU" sz="1200" b="1" kern="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педагогов, </a:t>
            </a:r>
            <a:r>
              <a:rPr lang="ru-RU" sz="1200" b="1" kern="6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готовностиь</a:t>
            </a:r>
            <a:r>
              <a:rPr lang="ru-RU" sz="1200" b="1" kern="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принятия инновационной деятельности</a:t>
            </a:r>
            <a:endParaRPr lang="ru-RU" sz="12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 eaLnBrk="1" hangingPunct="1">
              <a:lnSpc>
                <a:spcPts val="1300"/>
              </a:lnSpc>
              <a:spcAft>
                <a:spcPts val="0"/>
              </a:spcAft>
              <a:defRPr/>
            </a:pPr>
            <a:endParaRPr lang="ru-RU" sz="1200" b="1" kern="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65F9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971600" y="1988840"/>
            <a:ext cx="43204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1043608" y="3717032"/>
            <a:ext cx="28803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3203848" y="1700808"/>
            <a:ext cx="288032" cy="2880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5436096" y="1700808"/>
            <a:ext cx="288032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7740352" y="1700808"/>
            <a:ext cx="288032" cy="28803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77" name="Прямоугольник 68"/>
          <p:cNvSpPr>
            <a:spLocks noChangeArrowheads="1"/>
          </p:cNvSpPr>
          <p:nvPr/>
        </p:nvSpPr>
        <p:spPr bwMode="auto">
          <a:xfrm>
            <a:off x="6804248" y="1124745"/>
            <a:ext cx="2081212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Контрольно-оценочный этап</a:t>
            </a:r>
            <a:endParaRPr lang="ru-RU" altLang="ru-RU" sz="16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3203848" y="3645024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5436096" y="3645024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691680" y="5805264"/>
            <a:ext cx="5904656" cy="2880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</a:t>
            </a: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>
          <a:xfrm>
            <a:off x="7812360" y="4077072"/>
            <a:ext cx="288032" cy="21602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703"/>
            <a:ext cx="3635896" cy="2669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1" name="Picture 1" descr="D:\МОЯ АТТЕСТАЦИЯ\Высшая категория\фото\CAM00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5" y="4149080"/>
            <a:ext cx="3381739" cy="25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МОЯ АТТЕСТАЦИЯ\Высшая категория\фото\DSC00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4664"/>
            <a:ext cx="4139952" cy="232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941168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187624" y="2852936"/>
            <a:ext cx="2279104" cy="64807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 Antiqua" pitchFamily="18" charset="0"/>
              </a:rPr>
              <a:t>Индивидуальные </a:t>
            </a: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консультации</a:t>
            </a:r>
            <a:endParaRPr lang="ru-RU" sz="1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1800" y="1844824"/>
            <a:ext cx="1656184" cy="936104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стол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9992" y="1556792"/>
            <a:ext cx="1512168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Мастер классы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24128" y="2996952"/>
            <a:ext cx="1944216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 Antiqua" pitchFamily="18" charset="0"/>
              </a:rPr>
              <a:t>Наставничество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67744" y="0"/>
            <a:ext cx="403244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работы клуба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«Педагогическое мастерство»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359195"/>
            <a:ext cx="3096344" cy="238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572000" y="4149080"/>
            <a:ext cx="1584176" cy="720080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3789040"/>
            <a:ext cx="156247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Практические занятия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2996952"/>
            <a:ext cx="2160240" cy="864096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Book Antiqua" pitchFamily="18" charset="0"/>
              </a:rPr>
              <a:t>Формы работы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5576" y="3573016"/>
            <a:ext cx="2520280" cy="79208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Неделя педагогического мастерства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99792" y="4077072"/>
            <a:ext cx="1944216" cy="7837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Ярмарка проектов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131840" y="6381328"/>
            <a:ext cx="2808312" cy="4766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Индивидуальное практическое занятие с педагогом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940152" y="6381328"/>
            <a:ext cx="2952328" cy="4766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 «Разгуляйся, распотешься русская душа»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Штриховая стрелка вправо 22">
            <a:hlinkClick r:id="rId8" action="ppaction://hlinksldjump"/>
          </p:cNvPr>
          <p:cNvSpPr/>
          <p:nvPr/>
        </p:nvSpPr>
        <p:spPr>
          <a:xfrm>
            <a:off x="8532440" y="6453336"/>
            <a:ext cx="611560" cy="404664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0" y="2348880"/>
            <a:ext cx="2952328" cy="5760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Семинар-практикум  «Современные образовательные технологии» №1 «ИКТ»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6191672" y="2564904"/>
            <a:ext cx="2952328" cy="4766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 «Русская народная игрушка»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0" y="6381328"/>
            <a:ext cx="3131840" cy="4766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стол  «Опыт работы ДОО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Нижнего Новгорода»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МОЯ АТТЕСТАЦИЯ\Высшая категория\фото\54842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933056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9675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4176464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«Неделя педагогического мастерства»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" action="ppaction://noaction" highlightClick="1"/>
          </p:cNvPr>
          <p:cNvSpPr/>
          <p:nvPr/>
        </p:nvSpPr>
        <p:spPr>
          <a:xfrm>
            <a:off x="8532440" y="6381328"/>
            <a:ext cx="432048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188640"/>
            <a:ext cx="3456384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«Ярмарка проектов»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3024336" cy="226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936"/>
            <a:ext cx="288109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нин\Desktop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76672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МОЯ АТТЕСТАЦИЯ\Высшая категория\фото\педсовет\CAM011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1712" y="1844825"/>
            <a:ext cx="259228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МОЯ АТТЕСТАЦИЯ\Высшая категория\фото\педсовет\CAM005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3140968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1" descr="D:\МОЯ АТТЕСТАЦИЯ\шарова а е\фто\archive\archive\IMG_20171013_0924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72514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C:\Documents and Settings\Admin\Рабочий стол\материал для доклада\Илья 01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27962" y="4725144"/>
            <a:ext cx="301603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0" y="2348880"/>
            <a:ext cx="2952328" cy="5760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Интерактивная игра с детьми старшего дошкольного возраста «Мы выбираем спорт!»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699792" y="3429000"/>
            <a:ext cx="2952328" cy="5760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Открытое занятие с применением ИКТ «Моя семья» средняя группа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0" y="4725144"/>
            <a:ext cx="2952328" cy="5760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Открытое занятие по ХЭР с применением ИКТ «Салют над столицей» подготовительная группа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0" y="6525344"/>
            <a:ext cx="2952328" cy="33265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 «Хлеб – всему голова!»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987824" y="6021288"/>
            <a:ext cx="2952328" cy="5760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Открытое занятие по ХЭР для педагогов РМО «Пасхальный калейдоскоп»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Штриховая стрелка вправо 21">
            <a:hlinkClick r:id="rId11" action="ppaction://hlinksldjump"/>
          </p:cNvPr>
          <p:cNvSpPr/>
          <p:nvPr/>
        </p:nvSpPr>
        <p:spPr>
          <a:xfrm>
            <a:off x="8532440" y="6453336"/>
            <a:ext cx="611560" cy="404664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71800" y="0"/>
            <a:ext cx="3312368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работы с педагогами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76672"/>
            <a:ext cx="4536504" cy="59766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коммуникативно-диалоговые технологии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(дискуссия, диалог и «техника аквариума», мозговая атака, создание коллажей);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имитационно-игровые технологии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(ролевая игра);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проблемно-поисковые технологии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инфокоммуникационные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(электронные средства поддержки и развития образовательного процесса, цифровые образовательные ресурсы, возможности, электронные учебно-методические комплексы,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слайд-лекции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" action="ppaction://noaction" highlightClick="1"/>
          </p:cNvPr>
          <p:cNvSpPr/>
          <p:nvPr/>
        </p:nvSpPr>
        <p:spPr>
          <a:xfrm>
            <a:off x="8684840" y="6533728"/>
            <a:ext cx="432048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МОЯ АТТЕСТАЦИЯ\Высшая категория\фото\archive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:\МОЯ АТТЕСТАЦИЯ\учитель-логопед\Презентация\фото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171" y="0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МОЯ АТТЕСТАЦИЯ\Высшая категория\фото\Еще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4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Я АТТЕСТАЦИЯ\Высшая категория\фото\Еще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5654" y="3573016"/>
            <a:ext cx="2448346" cy="183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Я АТТЕСТАЦИЯ\Высшая категория\фото\Еще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751766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164288" y="5373216"/>
            <a:ext cx="1979712" cy="122413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Коллаж «Базовые национальные ценности»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«Литература»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196752"/>
            <a:ext cx="6911975" cy="5170646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>
            <a:spAutoFit/>
          </a:bodyPr>
          <a:lstStyle/>
          <a:p>
            <a:pPr marL="342900" indent="-342900" algn="ctr">
              <a:buFontTx/>
              <a:buAutoNum type="arabicPeriod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Белая К.Ю. Инновационная деятельность в ДОУ: Метод. пособие. М.,2005.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Комарова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И.И.,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Туликов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А.В. «Информационно-коммуникативные технологии в дошкольном образовании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под ред. Комаровой Т.С.-М.:М-С,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Князева О.Л.,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М.Д. «Приобщение детей к истокам русской народной культуры». 2016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Пантелеева Н.Г. Знакомим детей с малой родиной. Методическое пособие. ТЦ Сфера, 2015.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Мой родной дом. Программа нравственно-патриотического воспитания дошкольников. Под общ. ред. Т. 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Оверчук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.: Мозаика-Синтез; Москва; 2004.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сеть работников образования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nsportal.ru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maaam.ru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7958</TotalTime>
  <Words>544</Words>
  <Application>Microsoft Office PowerPoint</Application>
  <PresentationFormat>Экран (4:3)</PresentationFormat>
  <Paragraphs>92</Paragraphs>
  <Slides>8</Slides>
  <Notes>2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«Литература»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RWT</cp:lastModifiedBy>
  <cp:revision>310</cp:revision>
  <dcterms:created xsi:type="dcterms:W3CDTF">2015-08-02T08:42:04Z</dcterms:created>
  <dcterms:modified xsi:type="dcterms:W3CDTF">2018-01-23T17:09:13Z</dcterms:modified>
</cp:coreProperties>
</file>