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84" r:id="rId3"/>
    <p:sldId id="285" r:id="rId4"/>
    <p:sldId id="286" r:id="rId5"/>
    <p:sldId id="289" r:id="rId6"/>
    <p:sldId id="290" r:id="rId7"/>
    <p:sldId id="291" r:id="rId8"/>
    <p:sldId id="283" r:id="rId9"/>
    <p:sldId id="288" r:id="rId10"/>
    <p:sldId id="292" r:id="rId11"/>
    <p:sldId id="294" r:id="rId12"/>
    <p:sldId id="279" r:id="rId13"/>
    <p:sldId id="280" r:id="rId14"/>
    <p:sldId id="296" r:id="rId15"/>
    <p:sldId id="293" r:id="rId16"/>
    <p:sldId id="274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6" d="100"/>
          <a:sy n="106" d="100"/>
        </p:scale>
        <p:origin x="-336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9" descr="титул1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10" descr="титул1.jp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9DB0C-B56B-479A-A3EE-7E6CF73405B5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CBF63-0E33-41DD-B7B0-F2E419669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055E2-335C-491A-A57B-035DB612B505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66E10-47F8-486C-9A78-1DEC67CC9F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рабочий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7" descr="3.jp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8" descr="3.jp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15560-D56D-4543-AEA1-5165B1C4C3B8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93894-FDC5-4E5C-95FA-025294CBE6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рабочий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7" descr="3.jp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8" descr="3.jp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9" descr="й.jp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925"/>
            <a:ext cx="9144000" cy="678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A6785-3680-46BE-9668-40DB8310557F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37016-81BE-4EC1-AAF0-FDEF1DFB0C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EC581-B413-4F40-9F47-C8F86F77A268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C42A1-1C73-4901-87AC-7F9BAB7D7F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C30CC-9CBC-4F98-A169-E4ED185FD178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618A9-8C11-4880-8BA5-3544826012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DAEB7-FACF-448F-AA44-B9A949124163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2891D-DB47-4D98-9A0F-93C7809163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EAAC6-8EA2-40F0-97AE-56AC7B307E45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AB639-9B87-4D63-8BAA-25B8035BE8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4494B-9AB4-4ED6-9A30-47E3CCA9EE1B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2CF2F-4347-4F4A-96B3-735E61FA19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4B62C-1668-4A27-89A1-1B5C84DA95D6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0BF58-6847-4E31-B022-3BB72992E9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9D34D-E79B-4AA5-B9E1-9400FC2D2E1F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585F8-199F-4D8A-8CBF-66E32168C6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DDD7E-FF7E-44F5-9751-5B608CA41FD8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E8E08-D51B-4D94-A247-8C11D2EF05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CBB6F-1E07-42E3-9120-D578702AD5F5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5DEA8-39B4-49E5-B255-C4A411188B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D128165-070A-433B-948E-C3C05D8AE170}" type="datetimeFigureOut">
              <a:rPr lang="ru-RU"/>
              <a:pPr>
                <a:defRPr/>
              </a:pPr>
              <a:t>07.02.2018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F9B9F5-CEF6-4434-BDFC-2646527C81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31" name="Рисунок 6" descr="чистый.jpg"/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Рисунок 7" descr="чистый.jpg"/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925"/>
            <a:ext cx="9144000" cy="678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3" r:id="rId3"/>
    <p:sldLayoutId id="2147483664" r:id="rId4"/>
    <p:sldLayoutId id="2147483660" r:id="rId5"/>
    <p:sldLayoutId id="2147483659" r:id="rId6"/>
    <p:sldLayoutId id="2147483658" r:id="rId7"/>
    <p:sldLayoutId id="2147483657" r:id="rId8"/>
    <p:sldLayoutId id="2147483656" r:id="rId9"/>
    <p:sldLayoutId id="2147483655" r:id="rId10"/>
    <p:sldLayoutId id="2147483654" r:id="rId11"/>
    <p:sldLayoutId id="2147483653" r:id="rId12"/>
    <p:sldLayoutId id="2147483652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6013" y="908050"/>
            <a:ext cx="7488237" cy="100806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Лангепасское городское  муниципальное  автономное дошкольное образовательное учреждение  «детский сад комбинированного вида</a:t>
            </a:r>
            <a:b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№8 «Рябинка»</a:t>
            </a:r>
            <a:r>
              <a:rPr lang="ru-RU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2988" y="2000240"/>
            <a:ext cx="7632700" cy="1285884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День Победы»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(Годовой проект для детей старшего дошкольного возраста )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3" name="Прямоугольник 3"/>
          <p:cNvSpPr>
            <a:spLocks noChangeArrowheads="1"/>
          </p:cNvSpPr>
          <p:nvPr/>
        </p:nvSpPr>
        <p:spPr bwMode="auto">
          <a:xfrm>
            <a:off x="1187450" y="5373688"/>
            <a:ext cx="748823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 smtClean="0">
                <a:latin typeface="Calibri" pitchFamily="34" charset="0"/>
              </a:rPr>
              <a:t>                                                          </a:t>
            </a:r>
          </a:p>
          <a:p>
            <a:pPr algn="ctr"/>
            <a:r>
              <a:rPr lang="en-US" dirty="0" smtClean="0">
                <a:latin typeface="Calibri" pitchFamily="34" charset="0"/>
              </a:rPr>
              <a:t>                                                                            </a:t>
            </a:r>
            <a:r>
              <a:rPr lang="ru-RU" dirty="0" smtClean="0">
                <a:latin typeface="Calibri" pitchFamily="34" charset="0"/>
              </a:rPr>
              <a:t>Воспитатель: </a:t>
            </a:r>
            <a:r>
              <a:rPr lang="ru-RU" dirty="0" err="1" smtClean="0">
                <a:latin typeface="Calibri" pitchFamily="34" charset="0"/>
              </a:rPr>
              <a:t>Шихбабаева</a:t>
            </a:r>
            <a:r>
              <a:rPr lang="ru-RU" dirty="0" smtClean="0">
                <a:latin typeface="Calibri" pitchFamily="34" charset="0"/>
              </a:rPr>
              <a:t> Т.С.</a:t>
            </a:r>
            <a:r>
              <a:rPr lang="ru-RU" dirty="0">
                <a:latin typeface="Calibri" pitchFamily="34" charset="0"/>
              </a:rPr>
              <a:t/>
            </a:r>
            <a:br>
              <a:rPr lang="ru-RU" dirty="0">
                <a:latin typeface="Calibri" pitchFamily="34" charset="0"/>
              </a:rPr>
            </a:br>
            <a:endParaRPr lang="ru-RU" dirty="0">
              <a:latin typeface="Calibri" pitchFamily="34" charset="0"/>
            </a:endParaRPr>
          </a:p>
        </p:txBody>
      </p:sp>
      <p:pic>
        <p:nvPicPr>
          <p:cNvPr id="19457" name="Picture 1" descr="D:\разное\папка с документами 2017 год\победа\P_20170505_1034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3071810"/>
            <a:ext cx="3571868" cy="25717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4" name="Picture 4" descr="siza_ru_den-pobedy-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258888" y="1125538"/>
            <a:ext cx="7704137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200" u="sng" dirty="0">
                <a:solidFill>
                  <a:srgbClr val="B00000"/>
                </a:solidFill>
                <a:latin typeface="Calibri" pitchFamily="34" charset="0"/>
              </a:rPr>
              <a:t>Актуальность:</a:t>
            </a:r>
          </a:p>
          <a:p>
            <a:r>
              <a:rPr lang="ru-RU" sz="1600" dirty="0">
                <a:latin typeface="Calibri" pitchFamily="34" charset="0"/>
              </a:rPr>
              <a:t>       </a:t>
            </a:r>
          </a:p>
          <a:p>
            <a:r>
              <a:rPr lang="ru-RU" sz="1600" dirty="0">
                <a:latin typeface="Calibri" pitchFamily="34" charset="0"/>
              </a:rPr>
              <a:t>       Патриотическое воспитание дошкольников – актуальная проблема в условиях современной многонациональной  России. Нельзя быть патриотом, не чувствуя личной связи с Родиной, не зная, как любили, берегли и защищали ее наши предки, наши отцы и деды. </a:t>
            </a:r>
          </a:p>
          <a:p>
            <a:r>
              <a:rPr lang="ru-RU" sz="1600" dirty="0">
                <a:latin typeface="Calibri" pitchFamily="34" charset="0"/>
              </a:rPr>
              <a:t>       Чувство любви к своей стране  – это одно из самых сильных чувств, без него человек ущербен, не ощущает своих корней. Поэтому важно, чтобы ребенок уже в дошкольном возрасте начинал осознавать  личную ответственность за родную землю,  ее будущее, за мир на этой земле. </a:t>
            </a:r>
          </a:p>
          <a:p>
            <a:r>
              <a:rPr lang="ru-RU" sz="1600" dirty="0">
                <a:latin typeface="Calibri" pitchFamily="34" charset="0"/>
              </a:rPr>
              <a:t>        Тема Великой Отечественной войны особенно актуальна в современном                                                      обществе, способствует объединению, сплочению нашего народа. День 	Победы     близок и понятен детям дошкольного возраста, потому что 	реализует достаточно   </a:t>
            </a:r>
          </a:p>
          <a:p>
            <a:r>
              <a:rPr lang="ru-RU" sz="1600" dirty="0">
                <a:latin typeface="Calibri" pitchFamily="34" charset="0"/>
              </a:rPr>
              <a:t>                                            простую, ясную идею, известную им по сказкам, – 	     </a:t>
            </a:r>
          </a:p>
          <a:p>
            <a:r>
              <a:rPr lang="ru-RU" sz="1600" dirty="0">
                <a:latin typeface="Calibri" pitchFamily="34" charset="0"/>
              </a:rPr>
              <a:t>                                                    идею противостояния   добра и зла в финальной победе         </a:t>
            </a:r>
          </a:p>
          <a:p>
            <a:r>
              <a:rPr lang="ru-RU" sz="1600" dirty="0">
                <a:latin typeface="Calibri" pitchFamily="34" charset="0"/>
              </a:rPr>
              <a:t>                                                                                                                                                   добра.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446338" y="188913"/>
            <a:ext cx="647065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ru-RU" sz="1400" i="1" dirty="0">
                <a:solidFill>
                  <a:srgbClr val="482400"/>
                </a:solidFill>
                <a:latin typeface="Calibri" pitchFamily="34" charset="0"/>
              </a:rPr>
              <a:t>«Если у человека нет матери, нет отца, но есть Родина - он ещё не сирота. </a:t>
            </a:r>
          </a:p>
          <a:p>
            <a:pPr algn="r"/>
            <a:r>
              <a:rPr lang="ru-RU" sz="1400" i="1" dirty="0">
                <a:solidFill>
                  <a:srgbClr val="482400"/>
                </a:solidFill>
                <a:latin typeface="Calibri" pitchFamily="34" charset="0"/>
              </a:rPr>
              <a:t>Всё проходит: любовь, горечь утрат, даже боль от ран проходит, но никогда – </a:t>
            </a:r>
          </a:p>
          <a:p>
            <a:pPr algn="r"/>
            <a:r>
              <a:rPr lang="ru-RU" sz="1400" i="1" dirty="0">
                <a:solidFill>
                  <a:srgbClr val="482400"/>
                </a:solidFill>
                <a:latin typeface="Calibri" pitchFamily="34" charset="0"/>
              </a:rPr>
              <a:t>никогда не проходит и не гаснет тоска по Родине...».</a:t>
            </a:r>
          </a:p>
          <a:p>
            <a:pPr algn="r"/>
            <a:r>
              <a:rPr lang="ru-RU" sz="1400" i="1" dirty="0">
                <a:solidFill>
                  <a:srgbClr val="482400"/>
                </a:solidFill>
                <a:latin typeface="Calibri" pitchFamily="34" charset="0"/>
              </a:rPr>
              <a:t>В. П. Астафьев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8" name="Picture 4" descr="siza_ru_den-pobedy-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1187450" y="188913"/>
            <a:ext cx="7488238" cy="155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200" u="sng">
                <a:solidFill>
                  <a:srgbClr val="B00000"/>
                </a:solidFill>
                <a:latin typeface="Calibri" pitchFamily="34" charset="0"/>
              </a:rPr>
              <a:t>Цели:</a:t>
            </a:r>
          </a:p>
          <a:p>
            <a:pPr>
              <a:buFontTx/>
              <a:buChar char="-"/>
            </a:pPr>
            <a:r>
              <a:rPr lang="ru-RU" sz="1600">
                <a:solidFill>
                  <a:srgbClr val="482400"/>
                </a:solidFill>
                <a:latin typeface="Calibri" pitchFamily="34" charset="0"/>
              </a:rPr>
              <a:t>создать условия для ознакомления детей с героическим подвигом русского народа в Великой Отечественной Войне;</a:t>
            </a:r>
          </a:p>
          <a:p>
            <a:pPr>
              <a:buFontTx/>
              <a:buChar char="-"/>
            </a:pPr>
            <a:r>
              <a:rPr lang="ru-RU" sz="1600">
                <a:solidFill>
                  <a:srgbClr val="482400"/>
                </a:solidFill>
                <a:latin typeface="Calibri" pitchFamily="34" charset="0"/>
              </a:rPr>
              <a:t> укреплять нравственно-патриотические чувства</a:t>
            </a:r>
            <a:r>
              <a:rPr lang="ru-RU" sz="1600">
                <a:latin typeface="Calibri" pitchFamily="34" charset="0"/>
              </a:rPr>
              <a:t> </a:t>
            </a:r>
            <a:r>
              <a:rPr lang="ru-RU" sz="1600">
                <a:solidFill>
                  <a:srgbClr val="482400"/>
                </a:solidFill>
                <a:latin typeface="Calibri" pitchFamily="34" charset="0"/>
              </a:rPr>
              <a:t>детей.</a:t>
            </a:r>
          </a:p>
          <a:p>
            <a:endParaRPr lang="ru-RU" sz="1600">
              <a:solidFill>
                <a:srgbClr val="482400"/>
              </a:solidFill>
              <a:latin typeface="Calibri" pitchFamily="34" charset="0"/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258888" y="1628775"/>
            <a:ext cx="7489825" cy="372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200" u="sng">
                <a:solidFill>
                  <a:srgbClr val="B00000"/>
                </a:solidFill>
                <a:latin typeface="Calibri" pitchFamily="34" charset="0"/>
              </a:rPr>
              <a:t>Задачи:</a:t>
            </a:r>
          </a:p>
          <a:p>
            <a:endParaRPr lang="ru-RU" sz="1400" u="sng">
              <a:solidFill>
                <a:srgbClr val="B00000"/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ru-RU" sz="1600">
                <a:solidFill>
                  <a:srgbClr val="482400"/>
                </a:solidFill>
                <a:latin typeface="Calibri" pitchFamily="34" charset="0"/>
              </a:rPr>
              <a:t>углублять и систематизировать знания детей о Великой Отечественной Войне;</a:t>
            </a:r>
          </a:p>
          <a:p>
            <a:r>
              <a:rPr lang="ru-RU" sz="1600">
                <a:solidFill>
                  <a:srgbClr val="482400"/>
                </a:solidFill>
                <a:latin typeface="Calibri" pitchFamily="34" charset="0"/>
              </a:rPr>
              <a:t>- расширять гендерные представления: в мальчиках – стремление быть сильными, смелыми, стать защитниками Родины, в девочках – воспитывать уважение к мальчикам как к будущим защитникам;</a:t>
            </a:r>
          </a:p>
          <a:p>
            <a:r>
              <a:rPr lang="ru-RU" sz="1600">
                <a:solidFill>
                  <a:srgbClr val="482400"/>
                </a:solidFill>
                <a:latin typeface="Calibri" pitchFamily="34" charset="0"/>
              </a:rPr>
              <a:t>- способствовать развитию познавательной активности: умению отражать полученный опыт в разных видах творческой деятельности (игровой, музыкальной, художественной);</a:t>
            </a:r>
          </a:p>
          <a:p>
            <a:pPr>
              <a:buFontTx/>
              <a:buChar char="-"/>
            </a:pPr>
            <a:r>
              <a:rPr lang="ru-RU" sz="1600">
                <a:solidFill>
                  <a:srgbClr val="482400"/>
                </a:solidFill>
                <a:latin typeface="Calibri" pitchFamily="34" charset="0"/>
              </a:rPr>
              <a:t>формировать толерантность, чувство уважения к другим народам; стойкое </a:t>
            </a:r>
          </a:p>
          <a:p>
            <a:r>
              <a:rPr lang="ru-RU" sz="1600">
                <a:solidFill>
                  <a:srgbClr val="482400"/>
                </a:solidFill>
                <a:latin typeface="Calibri" pitchFamily="34" charset="0"/>
              </a:rPr>
              <a:t>                                         представление о том, что всем людям на Земле нужен мир;</a:t>
            </a:r>
          </a:p>
          <a:p>
            <a:r>
              <a:rPr lang="ru-RU" sz="1600">
                <a:solidFill>
                  <a:srgbClr val="482400"/>
                </a:solidFill>
                <a:latin typeface="Calibri" pitchFamily="34" charset="0"/>
              </a:rPr>
              <a:t>                                             - воспитывать трепетное отношение к празднику Победы,  </a:t>
            </a:r>
          </a:p>
          <a:p>
            <a:r>
              <a:rPr lang="ru-RU" sz="1600">
                <a:solidFill>
                  <a:srgbClr val="482400"/>
                </a:solidFill>
                <a:latin typeface="Calibri" pitchFamily="34" charset="0"/>
              </a:rPr>
              <a:t>                                                                  уважение к заслугам и подвигам воинов ВОВ.</a:t>
            </a:r>
          </a:p>
          <a:p>
            <a:endParaRPr lang="ru-RU" sz="1600">
              <a:solidFill>
                <a:srgbClr val="4824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siza_ru_den-pobedy-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547813" y="476250"/>
            <a:ext cx="474758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u="sng" dirty="0">
                <a:solidFill>
                  <a:srgbClr val="B00000"/>
                </a:solidFill>
                <a:latin typeface="Calibri" pitchFamily="34" charset="0"/>
              </a:rPr>
              <a:t>Вид проекта:</a:t>
            </a:r>
          </a:p>
          <a:p>
            <a:r>
              <a:rPr lang="ru-RU" sz="3200" dirty="0" smtClean="0">
                <a:solidFill>
                  <a:srgbClr val="482400"/>
                </a:solidFill>
                <a:latin typeface="Calibri" pitchFamily="34" charset="0"/>
              </a:rPr>
              <a:t>Долгосрочный, </a:t>
            </a:r>
            <a:r>
              <a:rPr lang="ru-RU" sz="3200" dirty="0">
                <a:solidFill>
                  <a:srgbClr val="482400"/>
                </a:solidFill>
                <a:latin typeface="Calibri" pitchFamily="34" charset="0"/>
              </a:rPr>
              <a:t>групповой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2051050" y="1989138"/>
            <a:ext cx="69626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u="sng" dirty="0">
                <a:solidFill>
                  <a:srgbClr val="B00000"/>
                </a:solidFill>
                <a:latin typeface="Calibri" pitchFamily="34" charset="0"/>
              </a:rPr>
              <a:t>Участники проекта:</a:t>
            </a:r>
          </a:p>
          <a:p>
            <a:r>
              <a:rPr lang="ru-RU" sz="3200" dirty="0">
                <a:solidFill>
                  <a:srgbClr val="482400"/>
                </a:solidFill>
                <a:latin typeface="Calibri" pitchFamily="34" charset="0"/>
              </a:rPr>
              <a:t>Дети </a:t>
            </a:r>
            <a:r>
              <a:rPr lang="ru-RU" sz="3200" dirty="0" smtClean="0">
                <a:solidFill>
                  <a:srgbClr val="482400"/>
                </a:solidFill>
                <a:latin typeface="Calibri" pitchFamily="34" charset="0"/>
              </a:rPr>
              <a:t>старшего дошкольного возраста, </a:t>
            </a:r>
            <a:endParaRPr lang="ru-RU" sz="3200" dirty="0">
              <a:solidFill>
                <a:srgbClr val="482400"/>
              </a:solidFill>
              <a:latin typeface="Calibri" pitchFamily="34" charset="0"/>
            </a:endParaRPr>
          </a:p>
          <a:p>
            <a:r>
              <a:rPr lang="ru-RU" sz="3200" dirty="0">
                <a:solidFill>
                  <a:srgbClr val="482400"/>
                </a:solidFill>
                <a:latin typeface="Calibri" pitchFamily="34" charset="0"/>
              </a:rPr>
              <a:t>воспитатели, родители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3708400" y="4076700"/>
            <a:ext cx="50276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u="sng" dirty="0">
                <a:solidFill>
                  <a:srgbClr val="B00000"/>
                </a:solidFill>
                <a:latin typeface="Calibri" pitchFamily="34" charset="0"/>
              </a:rPr>
              <a:t>Время реализации проекта:</a:t>
            </a:r>
          </a:p>
          <a:p>
            <a:r>
              <a:rPr lang="ru-RU" sz="3200" dirty="0" smtClean="0">
                <a:solidFill>
                  <a:srgbClr val="482400"/>
                </a:solidFill>
                <a:latin typeface="Calibri" pitchFamily="34" charset="0"/>
              </a:rPr>
              <a:t>В течении года.</a:t>
            </a:r>
            <a:endParaRPr lang="ru-RU" sz="3200" dirty="0">
              <a:solidFill>
                <a:srgbClr val="4824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Организационный этап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571612"/>
            <a:ext cx="7429552" cy="4525963"/>
          </a:xfrm>
        </p:spPr>
        <p:txBody>
          <a:bodyPr/>
          <a:lstStyle/>
          <a:p>
            <a:pPr lvl="0">
              <a:buFont typeface="Wingdings" pitchFamily="2" charset="2"/>
              <a:buChar char="ü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Обозначение проблемы и темы будущего проекта;</a:t>
            </a:r>
          </a:p>
          <a:p>
            <a:pPr lvl="0">
              <a:buFont typeface="Wingdings" pitchFamily="2" charset="2"/>
              <a:buChar char="ü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Составление перспективного плана работы;</a:t>
            </a:r>
          </a:p>
          <a:p>
            <a:pPr lvl="0">
              <a:buFont typeface="Wingdings" pitchFamily="2" charset="2"/>
              <a:buChar char="ü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Разработка сценариев мероприятий;</a:t>
            </a:r>
          </a:p>
          <a:p>
            <a:pPr lvl="0">
              <a:buFont typeface="Wingdings" pitchFamily="2" charset="2"/>
              <a:buChar char="ü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Побор художественной литературы, конспекты образовательной деятельности;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Организация и подготовка работы с родителями воспитанников, сотрудниками.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Пополнение мини- музея детского сада экспонатами и макетами военной техники, проведение экскурсий </a:t>
            </a:r>
            <a:r>
              <a:rPr lang="ru-RU" sz="1600" smtClean="0">
                <a:latin typeface="Arial" pitchFamily="34" charset="0"/>
                <a:cs typeface="Arial" pitchFamily="34" charset="0"/>
              </a:rPr>
              <a:t>для младших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дошкольников.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>
                <a:latin typeface="Arial" pitchFamily="34" charset="0"/>
                <a:cs typeface="Arial" pitchFamily="34" charset="0"/>
              </a:rPr>
              <a:t>Подготовительный этап.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Посещение музея военно- патриотического воспитания ЦДО «Патриот».</a:t>
            </a:r>
          </a:p>
          <a:p>
            <a:r>
              <a:rPr lang="ru-RU" sz="1600" b="1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  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Знакомство с фотографиями Ветеранов Великой Отечественной Войны.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Знакомство с медалями Великой Отечественной Войны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Знакомились с экспонатами  Великой Отечественной Войны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ru-RU" sz="800" dirty="0"/>
          </a:p>
        </p:txBody>
      </p:sp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3357562"/>
            <a:ext cx="2693676" cy="2014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357562"/>
            <a:ext cx="2723157" cy="1883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38058" y="4643446"/>
            <a:ext cx="2319794" cy="1678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571480"/>
            <a:ext cx="7615262" cy="846158"/>
          </a:xfrm>
        </p:spPr>
        <p:txBody>
          <a:bodyPr/>
          <a:lstStyle/>
          <a:p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Знакомство с мини- музеем детского сада» с приглашением воспитанников учреждения.</a:t>
            </a:r>
            <a:b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5842" name="Picture 2" descr="C:\Users\Tamila\Desktop\фото группы\фото к проекту ПОБЕДА\WP_20160407_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1214422"/>
            <a:ext cx="2291007" cy="1768469"/>
          </a:xfrm>
          <a:prstGeom prst="rect">
            <a:avLst/>
          </a:prstGeom>
          <a:noFill/>
        </p:spPr>
      </p:pic>
      <p:pic>
        <p:nvPicPr>
          <p:cNvPr id="35843" name="Picture 3" descr="C:\Users\Tamila\Desktop\фото группы\фото к проекту ПОБЕДА\мини-музе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357298"/>
            <a:ext cx="2286016" cy="2000264"/>
          </a:xfrm>
          <a:prstGeom prst="rect">
            <a:avLst/>
          </a:prstGeom>
          <a:noFill/>
        </p:spPr>
      </p:pic>
      <p:pic>
        <p:nvPicPr>
          <p:cNvPr id="35844" name="Picture 4" descr="C:\Users\Tamila\Desktop\фото группы\фото к проекту ПОБЕДА\P_20160302_1218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2071678"/>
            <a:ext cx="2147896" cy="1571618"/>
          </a:xfrm>
          <a:prstGeom prst="rect">
            <a:avLst/>
          </a:prstGeom>
          <a:noFill/>
        </p:spPr>
      </p:pic>
      <p:pic>
        <p:nvPicPr>
          <p:cNvPr id="35845" name="Picture 5" descr="C:\Users\Tamila\Desktop\9 мая\IMG_548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290" y="3643314"/>
            <a:ext cx="2357454" cy="1833553"/>
          </a:xfrm>
          <a:prstGeom prst="rect">
            <a:avLst/>
          </a:prstGeom>
          <a:noFill/>
        </p:spPr>
      </p:pic>
      <p:pic>
        <p:nvPicPr>
          <p:cNvPr id="35848" name="Picture 8" descr="C:\Users\Tamila\Desktop\9 мая\IMG_548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4810" y="3714752"/>
            <a:ext cx="2857520" cy="22211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endParaRPr lang="ru-RU" sz="2000" dirty="0">
              <a:latin typeface="+mn-lt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1071538" y="642918"/>
            <a:ext cx="7615262" cy="5483245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Были проведены мероприятия:</a:t>
            </a:r>
          </a:p>
          <a:p>
            <a:r>
              <a:rPr lang="ru-RU" sz="1400" dirty="0" smtClean="0">
                <a:latin typeface="Arial" pitchFamily="34" charset="0"/>
                <a:cs typeface="Arial" pitchFamily="34" charset="0"/>
              </a:rPr>
              <a:t>Подвижные игры «ДОНЕСЕНИЕ», «РАНЕНЫЕ БОЙЦЫ», Игры «Доставь </a:t>
            </a:r>
            <a:r>
              <a:rPr lang="ru-RU" sz="1400" smtClean="0">
                <a:latin typeface="Arial" pitchFamily="34" charset="0"/>
                <a:cs typeface="Arial" pitchFamily="34" charset="0"/>
              </a:rPr>
              <a:t>патроны».</a:t>
            </a:r>
          </a:p>
          <a:p>
            <a:r>
              <a:rPr lang="ru-RU" sz="1400" smtClean="0">
                <a:latin typeface="Arial" pitchFamily="34" charset="0"/>
                <a:cs typeface="Arial" pitchFamily="34" charset="0"/>
              </a:rPr>
              <a:t>Рисование. Лепка. Оригами (военная техника)</a:t>
            </a:r>
          </a:p>
          <a:p>
            <a:endParaRPr lang="ru-RU" sz="1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89" name="Picture 1" descr="DSCN0482 (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928802"/>
            <a:ext cx="250033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DSCN04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4143380"/>
            <a:ext cx="2143140" cy="192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1571612"/>
            <a:ext cx="2300289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4143380"/>
            <a:ext cx="2389771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 descr="Фото400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3429000"/>
            <a:ext cx="262890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4" y="2428868"/>
            <a:ext cx="1812948" cy="1257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s595685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1071538" y="428605"/>
            <a:ext cx="3571900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482400"/>
              </a:solidFill>
              <a:latin typeface="Calibri" pitchFamily="34" charset="0"/>
            </a:endParaRPr>
          </a:p>
          <a:p>
            <a:pPr algn="ctr"/>
            <a:endParaRPr lang="ru-RU" b="1" dirty="0" smtClean="0">
              <a:solidFill>
                <a:srgbClr val="482400"/>
              </a:solidFill>
              <a:latin typeface="Calibri" pitchFamily="34" charset="0"/>
            </a:endParaRPr>
          </a:p>
          <a:p>
            <a:pPr algn="ctr"/>
            <a:endParaRPr lang="ru-RU" b="1" dirty="0" smtClean="0">
              <a:solidFill>
                <a:srgbClr val="482400"/>
              </a:solidFill>
              <a:latin typeface="Calibri" pitchFamily="34" charset="0"/>
            </a:endParaRPr>
          </a:p>
          <a:p>
            <a:pPr algn="ctr"/>
            <a:endParaRPr lang="ru-RU" b="1" dirty="0" smtClean="0">
              <a:solidFill>
                <a:srgbClr val="482400"/>
              </a:solidFill>
              <a:latin typeface="Calibri" pitchFamily="34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«</a:t>
            </a:r>
            <a: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Вспомним те дни…»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(с просмотром презентации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 ВОВ)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6443663" y="4005263"/>
            <a:ext cx="25209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82400"/>
              </a:solidFill>
              <a:latin typeface="Calibri" pitchFamily="34" charset="0"/>
            </a:endParaRP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827088" y="188913"/>
            <a:ext cx="511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B00000"/>
                </a:solidFill>
                <a:latin typeface="Calibri" pitchFamily="34" charset="0"/>
              </a:rPr>
              <a:t>Цикл познавательных занятий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214290"/>
            <a:ext cx="258060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857496"/>
            <a:ext cx="1948578" cy="1466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16" y="2285992"/>
            <a:ext cx="2071670" cy="1505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4786322"/>
            <a:ext cx="2143140" cy="1634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71934" y="4572008"/>
            <a:ext cx="2143140" cy="1633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26" y="4643446"/>
            <a:ext cx="2357454" cy="1847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143248"/>
            <a:ext cx="2000264" cy="1448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 descr="C:\Users\Админ\Desktop\20180122_085725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6" y="1071546"/>
            <a:ext cx="1928826" cy="15716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357190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Праздничное мероприятие, посвящённое «23 февраля».</a:t>
            </a:r>
            <a:b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857760"/>
            <a:ext cx="8229600" cy="1268403"/>
          </a:xfrm>
        </p:spPr>
        <p:txBody>
          <a:bodyPr/>
          <a:lstStyle/>
          <a:p>
            <a:endParaRPr lang="ru-RU" sz="1600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1142984"/>
            <a:ext cx="3214694" cy="239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285860"/>
            <a:ext cx="2857520" cy="2425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4" descr="C:\Users\Tamila\Desktop\фото группы\фото к проекту ПОБЕДА\DSCN04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3714752"/>
            <a:ext cx="2857520" cy="2500306"/>
          </a:xfrm>
          <a:prstGeom prst="rect">
            <a:avLst/>
          </a:prstGeom>
          <a:noFill/>
        </p:spPr>
      </p:pic>
      <p:pic>
        <p:nvPicPr>
          <p:cNvPr id="34821" name="Picture 5" descr="C:\Users\Tamila\Desktop\9 мая\IMG_54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290" y="4286256"/>
            <a:ext cx="2571768" cy="1904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457325" y="274638"/>
            <a:ext cx="7686675" cy="1143000"/>
          </a:xfrm>
        </p:spPr>
        <p:txBody>
          <a:bodyPr/>
          <a:lstStyle/>
          <a:p>
            <a:pPr algn="l"/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Взаимодействие с семьёй (предоставление писем с фронта от родителей (фотографии родных, которые воевали), рисунки детей. 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r="8549" b="4193"/>
          <a:stretch>
            <a:fillRect/>
          </a:stretch>
        </p:blipFill>
        <p:spPr bwMode="auto">
          <a:xfrm>
            <a:off x="3000364" y="2000240"/>
            <a:ext cx="172878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img011"/>
          <p:cNvPicPr>
            <a:picLocks noChangeAspect="1" noChangeArrowheads="1"/>
          </p:cNvPicPr>
          <p:nvPr/>
        </p:nvPicPr>
        <p:blipFill>
          <a:blip r:embed="rId3" cstate="print"/>
          <a:srcRect r="16656" b="9151"/>
          <a:stretch>
            <a:fillRect/>
          </a:stretch>
        </p:blipFill>
        <p:spPr bwMode="auto">
          <a:xfrm>
            <a:off x="4786314" y="2071678"/>
            <a:ext cx="1571636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img012"/>
          <p:cNvPicPr>
            <a:picLocks noChangeAspect="1" noChangeArrowheads="1"/>
          </p:cNvPicPr>
          <p:nvPr/>
        </p:nvPicPr>
        <p:blipFill>
          <a:blip r:embed="rId4" cstate="print"/>
          <a:srcRect r="7973" b="1450"/>
          <a:stretch>
            <a:fillRect/>
          </a:stretch>
        </p:blipFill>
        <p:spPr bwMode="auto">
          <a:xfrm>
            <a:off x="6143636" y="1500174"/>
            <a:ext cx="1424011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img01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34" y="1500174"/>
            <a:ext cx="1123944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img01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1857364"/>
            <a:ext cx="1881209" cy="258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Прямоугольник 1"/>
          <p:cNvSpPr>
            <a:spLocks noChangeArrowheads="1"/>
          </p:cNvSpPr>
          <p:nvPr/>
        </p:nvSpPr>
        <p:spPr bwMode="auto">
          <a:xfrm>
            <a:off x="1116013" y="692150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Фотосессия:</a:t>
            </a:r>
            <a:endParaRPr lang="ru-RU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1628800"/>
            <a:ext cx="3312367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1708174"/>
            <a:ext cx="3384377" cy="444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7793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Прямоугольник 1"/>
          <p:cNvSpPr>
            <a:spLocks noChangeArrowheads="1"/>
          </p:cNvSpPr>
          <p:nvPr/>
        </p:nvSpPr>
        <p:spPr bwMode="auto">
          <a:xfrm>
            <a:off x="1116013" y="692150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>
                <a:solidFill>
                  <a:srgbClr val="FF0000"/>
                </a:solidFill>
              </a:rPr>
              <a:t>Праздничное мероприятие с приглашением ветеранов ВОВ</a:t>
            </a: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5121" name="Picture 1" descr="C:\Users\Tamila\Desktop\9 мая\IMG_546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1214422"/>
            <a:ext cx="3081332" cy="2054221"/>
          </a:xfrm>
          <a:prstGeom prst="rect">
            <a:avLst/>
          </a:prstGeom>
          <a:noFill/>
        </p:spPr>
      </p:pic>
      <p:pic>
        <p:nvPicPr>
          <p:cNvPr id="5122" name="Picture 2" descr="C:\Users\Tamila\Desktop\9 мая\IMG_54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3571876"/>
            <a:ext cx="2786082" cy="2143140"/>
          </a:xfrm>
          <a:prstGeom prst="rect">
            <a:avLst/>
          </a:prstGeom>
          <a:noFill/>
        </p:spPr>
      </p:pic>
      <p:pic>
        <p:nvPicPr>
          <p:cNvPr id="5123" name="Picture 3" descr="C:\Users\Tamila\Desktop\9 мая\IMG_54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1214422"/>
            <a:ext cx="2786082" cy="1928826"/>
          </a:xfrm>
          <a:prstGeom prst="rect">
            <a:avLst/>
          </a:prstGeom>
          <a:noFill/>
        </p:spPr>
      </p:pic>
      <p:pic>
        <p:nvPicPr>
          <p:cNvPr id="5124" name="Picture 4" descr="C:\Users\Tamila\Desktop\победа\P_20170505_10344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500438"/>
            <a:ext cx="3000396" cy="23711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7793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/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Экскурсия к скверу Памяти и скорби.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1285860"/>
            <a:ext cx="2552702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785926"/>
            <a:ext cx="3762375" cy="2809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Продукт проекта: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600200"/>
            <a:ext cx="7329510" cy="4525963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dirty="0" smtClean="0"/>
              <a:t>     </a:t>
            </a:r>
            <a:r>
              <a:rPr lang="ru-RU" sz="2400" dirty="0" smtClean="0"/>
              <a:t>Создание альбома «Военные профессии».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«Праздник со слезами на глазах» с приглашением ветеранов ВОВ.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 Пополнение мини- музея детского сада экспонатами и макетами военной техники.</a:t>
            </a:r>
          </a:p>
          <a:p>
            <a:pPr>
              <a:buFont typeface="Wingdings" pitchFamily="2" charset="2"/>
              <a:buChar char="ü"/>
            </a:pPr>
            <a:endParaRPr lang="ru-RU" dirty="0" smtClean="0"/>
          </a:p>
          <a:p>
            <a:pPr>
              <a:buFont typeface="Wingdings" pitchFamily="2" charset="2"/>
              <a:buChar char="ü"/>
            </a:pPr>
            <a:endParaRPr lang="ru-RU" dirty="0"/>
          </a:p>
        </p:txBody>
      </p:sp>
      <p:pic>
        <p:nvPicPr>
          <p:cNvPr id="3077" name="Picture 5" descr="C:\Users\Tamila\Desktop\Новая папка\DSCN13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3929066"/>
            <a:ext cx="2428892" cy="2138479"/>
          </a:xfrm>
          <a:prstGeom prst="rect">
            <a:avLst/>
          </a:prstGeom>
          <a:noFill/>
        </p:spPr>
      </p:pic>
      <p:pic>
        <p:nvPicPr>
          <p:cNvPr id="3078" name="Picture 6" descr="C:\Users\Tamila\Desktop\Новая папка\DSCN13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4000504"/>
            <a:ext cx="2312251" cy="1909497"/>
          </a:xfrm>
          <a:prstGeom prst="rect">
            <a:avLst/>
          </a:prstGeom>
          <a:noFill/>
        </p:spPr>
      </p:pic>
      <p:pic>
        <p:nvPicPr>
          <p:cNvPr id="3079" name="Picture 7" descr="C:\Users\Tamila\Desktop\Новая папка\DSCN13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929066"/>
            <a:ext cx="1928826" cy="2000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12776"/>
            <a:ext cx="7776864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1293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</TotalTime>
  <Words>545</Words>
  <Application>Microsoft Office PowerPoint</Application>
  <PresentationFormat>Экран (4:3)</PresentationFormat>
  <Paragraphs>72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Лангепасское городское  муниципальное  автономное дошкольное образовательное учреждение  «детский сад комбинированного вида  №8 «Рябинка» </vt:lpstr>
      <vt:lpstr>Слайд 2</vt:lpstr>
      <vt:lpstr>Слайд 3</vt:lpstr>
      <vt:lpstr>Слайд 4</vt:lpstr>
      <vt:lpstr> Организационный этап </vt:lpstr>
      <vt:lpstr>Подготовительный этап.</vt:lpstr>
      <vt:lpstr>Знакомство с мини- музеем детского сада» с приглашением воспитанников учреждения. </vt:lpstr>
      <vt:lpstr> </vt:lpstr>
      <vt:lpstr>Слайд 9</vt:lpstr>
      <vt:lpstr>   Праздничное мероприятие, посвящённое «23 февраля».    </vt:lpstr>
      <vt:lpstr>  Взаимодействие с семьёй (предоставление писем с фронта от родителей (фотографии родных, которые воевали), рисунки детей. </vt:lpstr>
      <vt:lpstr>Слайд 12</vt:lpstr>
      <vt:lpstr>Праздничное мероприятие с приглашением ветеранов ВОВ</vt:lpstr>
      <vt:lpstr>Экскурсия к скверу Памяти и скорби.</vt:lpstr>
      <vt:lpstr>Продукт проекта: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Победы</dc:title>
  <dc:creator>Татьяна Ивановна</dc:creator>
  <cp:lastModifiedBy>Tamila</cp:lastModifiedBy>
  <cp:revision>99</cp:revision>
  <dcterms:created xsi:type="dcterms:W3CDTF">2015-04-15T15:20:07Z</dcterms:created>
  <dcterms:modified xsi:type="dcterms:W3CDTF">2018-02-07T05:45:04Z</dcterms:modified>
</cp:coreProperties>
</file>