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70" r:id="rId9"/>
    <p:sldId id="265" r:id="rId10"/>
    <p:sldId id="266" r:id="rId11"/>
    <p:sldId id="267" r:id="rId12"/>
    <p:sldId id="269" r:id="rId13"/>
    <p:sldId id="263" r:id="rId14"/>
    <p:sldId id="271" r:id="rId15"/>
    <p:sldId id="272" r:id="rId16"/>
    <p:sldId id="273" r:id="rId17"/>
    <p:sldId id="274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93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2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C7DD6-C765-48DE-8553-20778A3597B7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404C0-18C2-4B8B-BAF2-DAA58592B5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404C0-18C2-4B8B-BAF2-DAA58592B55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404C0-18C2-4B8B-BAF2-DAA58592B55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2C4A54-D86C-41AF-B174-6CEB827301C2}" type="slidenum">
              <a:rPr lang="ru-RU"/>
              <a:pPr/>
              <a:t>9</a:t>
            </a:fld>
            <a:endParaRPr lang="ru-RU"/>
          </a:p>
        </p:txBody>
      </p:sp>
      <p:sp>
        <p:nvSpPr>
          <p:cNvPr id="26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A51415-3739-4E00-BC9C-554064EEF85C}" type="slidenum">
              <a:rPr lang="ru-RU"/>
              <a:pPr/>
              <a:t>10</a:t>
            </a:fld>
            <a:endParaRPr lang="ru-RU"/>
          </a:p>
        </p:txBody>
      </p:sp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62A415-8066-42D2-83B9-80E165562170}" type="slidenum">
              <a:rPr lang="ru-RU"/>
              <a:pPr/>
              <a:t>11</a:t>
            </a:fld>
            <a:endParaRPr lang="ru-RU"/>
          </a:p>
        </p:txBody>
      </p:sp>
      <p:sp>
        <p:nvSpPr>
          <p:cNvPr id="27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51285EC-B018-4906-8C77-9C428E66C3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F34EBAF-2B53-4075-B8DB-CE24D65D99BA}" type="datetimeFigureOut">
              <a:rPr lang="ru-RU" smtClean="0"/>
              <a:pPr/>
              <a:t>22.01.2012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B646F0C-1A97-49DC-9146-8DEECE932E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dirty="0" smtClean="0"/>
              <a:t>Простые Механизмы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7 класс</a:t>
            </a:r>
            <a:endParaRPr lang="ru-RU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5877273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Выполнила учитель физики </a:t>
            </a:r>
            <a:r>
              <a:rPr lang="ru-RU" sz="1000" dirty="0" err="1" smtClean="0"/>
              <a:t>Горошинкина</a:t>
            </a:r>
            <a:r>
              <a:rPr lang="ru-RU" sz="1000" dirty="0" smtClean="0"/>
              <a:t> О.М</a:t>
            </a:r>
          </a:p>
          <a:p>
            <a:r>
              <a:rPr lang="ru-RU" sz="1000" dirty="0" smtClean="0"/>
              <a:t>Муниципальное бюджетное учреждение г. Костромы «Средняя общеобразовательная школа № 3</a:t>
            </a:r>
          </a:p>
          <a:p>
            <a:r>
              <a:rPr lang="ru-RU" sz="1000" dirty="0" smtClean="0"/>
              <a:t> с  углубленным изучением отдельных предметов».</a:t>
            </a:r>
          </a:p>
          <a:p>
            <a:pPr algn="ctr"/>
            <a:r>
              <a:rPr lang="ru-RU" sz="1200" dirty="0" smtClean="0"/>
              <a:t>2011 год</a:t>
            </a:r>
          </a:p>
          <a:p>
            <a:pPr algn="ctr"/>
            <a:endParaRPr lang="ru-RU" sz="1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YRAMI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830" y="548681"/>
            <a:ext cx="4102154" cy="2782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004048" y="62068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932041" y="980728"/>
            <a:ext cx="40324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/>
              <a:t>Пирамида Хеопса </a:t>
            </a:r>
            <a:r>
              <a:rPr lang="ru-RU" i="1" dirty="0" smtClean="0"/>
              <a:t>–самая большая пирамида в мире (построена 5 тысяч лет тому назад):</a:t>
            </a:r>
          </a:p>
          <a:p>
            <a:r>
              <a:rPr lang="ru-RU" b="1" i="1" dirty="0" smtClean="0"/>
              <a:t>Основание пирамиды-</a:t>
            </a:r>
          </a:p>
          <a:p>
            <a:r>
              <a:rPr lang="ru-RU" b="1" i="1" dirty="0" smtClean="0"/>
              <a:t>квадрат со стороной  -227,5 м</a:t>
            </a:r>
          </a:p>
          <a:p>
            <a:r>
              <a:rPr lang="ru-RU" b="1" i="1" dirty="0" smtClean="0"/>
              <a:t>Высота пирамиды       - 146 м</a:t>
            </a:r>
            <a:endParaRPr lang="ru-RU" b="1" i="1" dirty="0"/>
          </a:p>
        </p:txBody>
      </p:sp>
      <p:pic>
        <p:nvPicPr>
          <p:cNvPr id="5" name="Рисунок 4" descr="ил-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3476704"/>
            <a:ext cx="4384337" cy="29046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4005064"/>
            <a:ext cx="405463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/>
              <a:t>Если бы пирамида была пустой,</a:t>
            </a:r>
          </a:p>
          <a:p>
            <a:r>
              <a:rPr lang="ru-RU" i="1" dirty="0"/>
              <a:t>в</a:t>
            </a:r>
            <a:r>
              <a:rPr lang="ru-RU" i="1" dirty="0" smtClean="0"/>
              <a:t>нутри ее могли бы поместиться </a:t>
            </a:r>
          </a:p>
          <a:p>
            <a:pPr algn="ctr"/>
            <a:r>
              <a:rPr lang="ru-RU" sz="4000" dirty="0" smtClean="0"/>
              <a:t>872</a:t>
            </a:r>
          </a:p>
          <a:p>
            <a:pPr algn="ctr"/>
            <a:r>
              <a:rPr lang="ru-RU" i="1" dirty="0"/>
              <a:t>п</a:t>
            </a:r>
            <a:r>
              <a:rPr lang="ru-RU" i="1" dirty="0" smtClean="0"/>
              <a:t>ассажирских самолета типа</a:t>
            </a:r>
          </a:p>
          <a:p>
            <a:pPr algn="ctr"/>
            <a:r>
              <a:rPr lang="ru-RU" sz="3600" dirty="0" smtClean="0"/>
              <a:t>ИЛ-62</a:t>
            </a:r>
          </a:p>
          <a:p>
            <a:pPr algn="ctr"/>
            <a:endParaRPr lang="ru-RU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мни пирамид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6550" y="254000"/>
            <a:ext cx="5891634" cy="44165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72200" y="1268760"/>
            <a:ext cx="26642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Всего в пирамиде –</a:t>
            </a:r>
          </a:p>
          <a:p>
            <a:pPr algn="ctr"/>
            <a:r>
              <a:rPr lang="ru-RU" sz="2400" dirty="0" smtClean="0"/>
              <a:t> 2 300 000 известковых камней.</a:t>
            </a:r>
          </a:p>
          <a:p>
            <a:pPr algn="ctr"/>
            <a:r>
              <a:rPr lang="ru-RU" sz="2400" dirty="0" smtClean="0"/>
              <a:t>Масса камней</a:t>
            </a:r>
          </a:p>
          <a:p>
            <a:pPr algn="ctr"/>
            <a:r>
              <a:rPr lang="ru-RU" sz="2400" dirty="0" smtClean="0"/>
              <a:t> от 2 до 15 тонн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5085184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Камни плотно прилегают друг к другу и держатся под собственной тяжестью.</a:t>
            </a:r>
            <a:endParaRPr lang="ru-RU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Вопрос: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1484784"/>
            <a:ext cx="806489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Как древние египтяне смогли обработать и перетащить в пустыню огромные камни, установить их друг на друга, если в те времена не было тех машин, которые человек использует в современном мире? 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 основным орудием человека была палка.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60648"/>
            <a:ext cx="7990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/>
              <a:t>Простые механизмы</a:t>
            </a:r>
            <a:endParaRPr lang="ru-RU" sz="60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 rot="10800000" flipV="1">
            <a:off x="1475656" y="1124744"/>
            <a:ext cx="2016224" cy="864096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436096" y="1196752"/>
            <a:ext cx="2016224" cy="64807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43608" y="206084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Рычаг</a:t>
            </a:r>
            <a:endParaRPr lang="ru-RU" sz="3600" dirty="0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1475656" y="2996952"/>
            <a:ext cx="484640" cy="360040"/>
          </a:xfrm>
          <a:prstGeom prst="triangle">
            <a:avLst>
              <a:gd name="adj" fmla="val 48373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971600" y="2996952"/>
            <a:ext cx="1584176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Куб 34"/>
          <p:cNvSpPr/>
          <p:nvPr/>
        </p:nvSpPr>
        <p:spPr>
          <a:xfrm>
            <a:off x="2195736" y="3356992"/>
            <a:ext cx="720080" cy="35205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2286000" y="2824506"/>
            <a:ext cx="235177" cy="876226"/>
          </a:xfrm>
          <a:custGeom>
            <a:avLst/>
            <a:gdLst>
              <a:gd name="connsiteX0" fmla="*/ 224287 w 235177"/>
              <a:gd name="connsiteY0" fmla="*/ 39464 h 876226"/>
              <a:gd name="connsiteX1" fmla="*/ 207034 w 235177"/>
              <a:gd name="connsiteY1" fmla="*/ 168860 h 876226"/>
              <a:gd name="connsiteX2" fmla="*/ 172528 w 235177"/>
              <a:gd name="connsiteY2" fmla="*/ 246498 h 876226"/>
              <a:gd name="connsiteX3" fmla="*/ 146649 w 235177"/>
              <a:gd name="connsiteY3" fmla="*/ 298256 h 876226"/>
              <a:gd name="connsiteX4" fmla="*/ 138023 w 235177"/>
              <a:gd name="connsiteY4" fmla="*/ 324136 h 876226"/>
              <a:gd name="connsiteX5" fmla="*/ 112143 w 235177"/>
              <a:gd name="connsiteY5" fmla="*/ 488037 h 876226"/>
              <a:gd name="connsiteX6" fmla="*/ 77638 w 235177"/>
              <a:gd name="connsiteY6" fmla="*/ 574302 h 876226"/>
              <a:gd name="connsiteX7" fmla="*/ 69011 w 235177"/>
              <a:gd name="connsiteY7" fmla="*/ 600181 h 876226"/>
              <a:gd name="connsiteX8" fmla="*/ 51758 w 235177"/>
              <a:gd name="connsiteY8" fmla="*/ 643313 h 876226"/>
              <a:gd name="connsiteX9" fmla="*/ 34506 w 235177"/>
              <a:gd name="connsiteY9" fmla="*/ 695071 h 876226"/>
              <a:gd name="connsiteX10" fmla="*/ 17253 w 235177"/>
              <a:gd name="connsiteY10" fmla="*/ 755456 h 876226"/>
              <a:gd name="connsiteX11" fmla="*/ 0 w 235177"/>
              <a:gd name="connsiteY11" fmla="*/ 876226 h 87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177" h="876226">
                <a:moveTo>
                  <a:pt x="224287" y="39464"/>
                </a:moveTo>
                <a:cubicBezTo>
                  <a:pt x="199783" y="112971"/>
                  <a:pt x="235177" y="0"/>
                  <a:pt x="207034" y="168860"/>
                </a:cubicBezTo>
                <a:cubicBezTo>
                  <a:pt x="200190" y="209923"/>
                  <a:pt x="192066" y="217192"/>
                  <a:pt x="172528" y="246498"/>
                </a:cubicBezTo>
                <a:cubicBezTo>
                  <a:pt x="150845" y="311549"/>
                  <a:pt x="180095" y="231363"/>
                  <a:pt x="146649" y="298256"/>
                </a:cubicBezTo>
                <a:cubicBezTo>
                  <a:pt x="142582" y="306389"/>
                  <a:pt x="140898" y="315509"/>
                  <a:pt x="138023" y="324136"/>
                </a:cubicBezTo>
                <a:cubicBezTo>
                  <a:pt x="131941" y="378871"/>
                  <a:pt x="128074" y="434933"/>
                  <a:pt x="112143" y="488037"/>
                </a:cubicBezTo>
                <a:cubicBezTo>
                  <a:pt x="85963" y="575303"/>
                  <a:pt x="106462" y="507049"/>
                  <a:pt x="77638" y="574302"/>
                </a:cubicBezTo>
                <a:cubicBezTo>
                  <a:pt x="74056" y="582660"/>
                  <a:pt x="72204" y="591667"/>
                  <a:pt x="69011" y="600181"/>
                </a:cubicBezTo>
                <a:cubicBezTo>
                  <a:pt x="63574" y="614680"/>
                  <a:pt x="57050" y="628760"/>
                  <a:pt x="51758" y="643313"/>
                </a:cubicBezTo>
                <a:cubicBezTo>
                  <a:pt x="45543" y="660404"/>
                  <a:pt x="38917" y="677428"/>
                  <a:pt x="34506" y="695071"/>
                </a:cubicBezTo>
                <a:cubicBezTo>
                  <a:pt x="23674" y="738398"/>
                  <a:pt x="29628" y="718329"/>
                  <a:pt x="17253" y="755456"/>
                </a:cubicBezTo>
                <a:lnTo>
                  <a:pt x="0" y="876226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олилиния 36"/>
          <p:cNvSpPr/>
          <p:nvPr/>
        </p:nvSpPr>
        <p:spPr>
          <a:xfrm>
            <a:off x="2432649" y="2856651"/>
            <a:ext cx="276045" cy="844081"/>
          </a:xfrm>
          <a:custGeom>
            <a:avLst/>
            <a:gdLst>
              <a:gd name="connsiteX0" fmla="*/ 0 w 276045"/>
              <a:gd name="connsiteY0" fmla="*/ 7319 h 844081"/>
              <a:gd name="connsiteX1" fmla="*/ 34506 w 276045"/>
              <a:gd name="connsiteY1" fmla="*/ 41824 h 844081"/>
              <a:gd name="connsiteX2" fmla="*/ 60385 w 276045"/>
              <a:gd name="connsiteY2" fmla="*/ 59077 h 844081"/>
              <a:gd name="connsiteX3" fmla="*/ 77638 w 276045"/>
              <a:gd name="connsiteY3" fmla="*/ 93583 h 844081"/>
              <a:gd name="connsiteX4" fmla="*/ 86264 w 276045"/>
              <a:gd name="connsiteY4" fmla="*/ 119462 h 844081"/>
              <a:gd name="connsiteX5" fmla="*/ 103517 w 276045"/>
              <a:gd name="connsiteY5" fmla="*/ 145341 h 844081"/>
              <a:gd name="connsiteX6" fmla="*/ 120770 w 276045"/>
              <a:gd name="connsiteY6" fmla="*/ 205726 h 844081"/>
              <a:gd name="connsiteX7" fmla="*/ 138023 w 276045"/>
              <a:gd name="connsiteY7" fmla="*/ 240232 h 844081"/>
              <a:gd name="connsiteX8" fmla="*/ 155276 w 276045"/>
              <a:gd name="connsiteY8" fmla="*/ 317870 h 844081"/>
              <a:gd name="connsiteX9" fmla="*/ 172528 w 276045"/>
              <a:gd name="connsiteY9" fmla="*/ 343749 h 844081"/>
              <a:gd name="connsiteX10" fmla="*/ 189781 w 276045"/>
              <a:gd name="connsiteY10" fmla="*/ 404134 h 844081"/>
              <a:gd name="connsiteX11" fmla="*/ 207034 w 276045"/>
              <a:gd name="connsiteY11" fmla="*/ 430013 h 844081"/>
              <a:gd name="connsiteX12" fmla="*/ 215660 w 276045"/>
              <a:gd name="connsiteY12" fmla="*/ 464519 h 844081"/>
              <a:gd name="connsiteX13" fmla="*/ 232913 w 276045"/>
              <a:gd name="connsiteY13" fmla="*/ 516277 h 844081"/>
              <a:gd name="connsiteX14" fmla="*/ 241540 w 276045"/>
              <a:gd name="connsiteY14" fmla="*/ 550783 h 844081"/>
              <a:gd name="connsiteX15" fmla="*/ 250166 w 276045"/>
              <a:gd name="connsiteY15" fmla="*/ 576662 h 844081"/>
              <a:gd name="connsiteX16" fmla="*/ 258793 w 276045"/>
              <a:gd name="connsiteY16" fmla="*/ 619794 h 844081"/>
              <a:gd name="connsiteX17" fmla="*/ 276045 w 276045"/>
              <a:gd name="connsiteY17" fmla="*/ 844081 h 844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76045" h="844081">
                <a:moveTo>
                  <a:pt x="0" y="7319"/>
                </a:moveTo>
                <a:cubicBezTo>
                  <a:pt x="56462" y="26139"/>
                  <a:pt x="1046" y="0"/>
                  <a:pt x="34506" y="41824"/>
                </a:cubicBezTo>
                <a:cubicBezTo>
                  <a:pt x="40983" y="49920"/>
                  <a:pt x="51759" y="53326"/>
                  <a:pt x="60385" y="59077"/>
                </a:cubicBezTo>
                <a:cubicBezTo>
                  <a:pt x="66136" y="70579"/>
                  <a:pt x="72572" y="81763"/>
                  <a:pt x="77638" y="93583"/>
                </a:cubicBezTo>
                <a:cubicBezTo>
                  <a:pt x="81220" y="101941"/>
                  <a:pt x="82198" y="111329"/>
                  <a:pt x="86264" y="119462"/>
                </a:cubicBezTo>
                <a:cubicBezTo>
                  <a:pt x="90901" y="128735"/>
                  <a:pt x="97766" y="136715"/>
                  <a:pt x="103517" y="145341"/>
                </a:cubicBezTo>
                <a:cubicBezTo>
                  <a:pt x="107896" y="162859"/>
                  <a:pt x="113342" y="188395"/>
                  <a:pt x="120770" y="205726"/>
                </a:cubicBezTo>
                <a:cubicBezTo>
                  <a:pt x="125836" y="217546"/>
                  <a:pt x="132272" y="228730"/>
                  <a:pt x="138023" y="240232"/>
                </a:cubicBezTo>
                <a:cubicBezTo>
                  <a:pt x="141337" y="260119"/>
                  <a:pt x="144656" y="296630"/>
                  <a:pt x="155276" y="317870"/>
                </a:cubicBezTo>
                <a:cubicBezTo>
                  <a:pt x="159912" y="327143"/>
                  <a:pt x="166777" y="335123"/>
                  <a:pt x="172528" y="343749"/>
                </a:cubicBezTo>
                <a:cubicBezTo>
                  <a:pt x="175291" y="354800"/>
                  <a:pt x="183595" y="391762"/>
                  <a:pt x="189781" y="404134"/>
                </a:cubicBezTo>
                <a:cubicBezTo>
                  <a:pt x="194418" y="413407"/>
                  <a:pt x="201283" y="421387"/>
                  <a:pt x="207034" y="430013"/>
                </a:cubicBezTo>
                <a:cubicBezTo>
                  <a:pt x="209909" y="441515"/>
                  <a:pt x="212253" y="453163"/>
                  <a:pt x="215660" y="464519"/>
                </a:cubicBezTo>
                <a:cubicBezTo>
                  <a:pt x="220886" y="481938"/>
                  <a:pt x="228502" y="498634"/>
                  <a:pt x="232913" y="516277"/>
                </a:cubicBezTo>
                <a:cubicBezTo>
                  <a:pt x="235789" y="527779"/>
                  <a:pt x="238283" y="539383"/>
                  <a:pt x="241540" y="550783"/>
                </a:cubicBezTo>
                <a:cubicBezTo>
                  <a:pt x="244038" y="559526"/>
                  <a:pt x="247961" y="567841"/>
                  <a:pt x="250166" y="576662"/>
                </a:cubicBezTo>
                <a:cubicBezTo>
                  <a:pt x="253722" y="590886"/>
                  <a:pt x="255917" y="605417"/>
                  <a:pt x="258793" y="619794"/>
                </a:cubicBezTo>
                <a:cubicBezTo>
                  <a:pt x="267582" y="839518"/>
                  <a:pt x="216547" y="784583"/>
                  <a:pt x="276045" y="844081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олилиния 37"/>
          <p:cNvSpPr/>
          <p:nvPr/>
        </p:nvSpPr>
        <p:spPr>
          <a:xfrm>
            <a:off x="897050" y="3001992"/>
            <a:ext cx="138120" cy="690114"/>
          </a:xfrm>
          <a:custGeom>
            <a:avLst/>
            <a:gdLst>
              <a:gd name="connsiteX0" fmla="*/ 129493 w 138120"/>
              <a:gd name="connsiteY0" fmla="*/ 0 h 690114"/>
              <a:gd name="connsiteX1" fmla="*/ 120867 w 138120"/>
              <a:gd name="connsiteY1" fmla="*/ 25880 h 690114"/>
              <a:gd name="connsiteX2" fmla="*/ 138120 w 138120"/>
              <a:gd name="connsiteY2" fmla="*/ 138023 h 690114"/>
              <a:gd name="connsiteX3" fmla="*/ 129493 w 138120"/>
              <a:gd name="connsiteY3" fmla="*/ 198408 h 690114"/>
              <a:gd name="connsiteX4" fmla="*/ 103614 w 138120"/>
              <a:gd name="connsiteY4" fmla="*/ 215661 h 690114"/>
              <a:gd name="connsiteX5" fmla="*/ 86361 w 138120"/>
              <a:gd name="connsiteY5" fmla="*/ 241540 h 690114"/>
              <a:gd name="connsiteX6" fmla="*/ 60482 w 138120"/>
              <a:gd name="connsiteY6" fmla="*/ 284672 h 690114"/>
              <a:gd name="connsiteX7" fmla="*/ 43229 w 138120"/>
              <a:gd name="connsiteY7" fmla="*/ 310551 h 690114"/>
              <a:gd name="connsiteX8" fmla="*/ 17350 w 138120"/>
              <a:gd name="connsiteY8" fmla="*/ 327804 h 690114"/>
              <a:gd name="connsiteX9" fmla="*/ 17350 w 138120"/>
              <a:gd name="connsiteY9" fmla="*/ 405442 h 690114"/>
              <a:gd name="connsiteX10" fmla="*/ 43229 w 138120"/>
              <a:gd name="connsiteY10" fmla="*/ 431321 h 690114"/>
              <a:gd name="connsiteX11" fmla="*/ 60482 w 138120"/>
              <a:gd name="connsiteY11" fmla="*/ 457200 h 690114"/>
              <a:gd name="connsiteX12" fmla="*/ 69108 w 138120"/>
              <a:gd name="connsiteY12" fmla="*/ 690114 h 690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8120" h="690114">
                <a:moveTo>
                  <a:pt x="129493" y="0"/>
                </a:moveTo>
                <a:cubicBezTo>
                  <a:pt x="126618" y="8627"/>
                  <a:pt x="120867" y="16787"/>
                  <a:pt x="120867" y="25880"/>
                </a:cubicBezTo>
                <a:cubicBezTo>
                  <a:pt x="120867" y="36988"/>
                  <a:pt x="135698" y="123493"/>
                  <a:pt x="138120" y="138023"/>
                </a:cubicBezTo>
                <a:cubicBezTo>
                  <a:pt x="135244" y="158151"/>
                  <a:pt x="137751" y="179828"/>
                  <a:pt x="129493" y="198408"/>
                </a:cubicBezTo>
                <a:cubicBezTo>
                  <a:pt x="125282" y="207882"/>
                  <a:pt x="110945" y="208330"/>
                  <a:pt x="103614" y="215661"/>
                </a:cubicBezTo>
                <a:cubicBezTo>
                  <a:pt x="96283" y="222992"/>
                  <a:pt x="91856" y="232748"/>
                  <a:pt x="86361" y="241540"/>
                </a:cubicBezTo>
                <a:cubicBezTo>
                  <a:pt x="77475" y="255758"/>
                  <a:pt x="69368" y="270454"/>
                  <a:pt x="60482" y="284672"/>
                </a:cubicBezTo>
                <a:cubicBezTo>
                  <a:pt x="54987" y="293464"/>
                  <a:pt x="50560" y="303220"/>
                  <a:pt x="43229" y="310551"/>
                </a:cubicBezTo>
                <a:cubicBezTo>
                  <a:pt x="35898" y="317882"/>
                  <a:pt x="25976" y="322053"/>
                  <a:pt x="17350" y="327804"/>
                </a:cubicBezTo>
                <a:cubicBezTo>
                  <a:pt x="6951" y="359001"/>
                  <a:pt x="0" y="366403"/>
                  <a:pt x="17350" y="405442"/>
                </a:cubicBezTo>
                <a:cubicBezTo>
                  <a:pt x="22305" y="416590"/>
                  <a:pt x="35419" y="421949"/>
                  <a:pt x="43229" y="431321"/>
                </a:cubicBezTo>
                <a:cubicBezTo>
                  <a:pt x="49866" y="439286"/>
                  <a:pt x="54731" y="448574"/>
                  <a:pt x="60482" y="457200"/>
                </a:cubicBezTo>
                <a:lnTo>
                  <a:pt x="69108" y="690114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4139952" y="2060848"/>
            <a:ext cx="5004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Наклонная плоскость</a:t>
            </a:r>
            <a:endParaRPr lang="ru-RU" sz="3600" dirty="0"/>
          </a:p>
        </p:txBody>
      </p:sp>
      <p:sp>
        <p:nvSpPr>
          <p:cNvPr id="50" name="Прямоугольный треугольник 49"/>
          <p:cNvSpPr/>
          <p:nvPr/>
        </p:nvSpPr>
        <p:spPr>
          <a:xfrm rot="16200000">
            <a:off x="6048164" y="1736812"/>
            <a:ext cx="720080" cy="3240360"/>
          </a:xfrm>
          <a:prstGeom prst="rtTriangl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Куб 50"/>
          <p:cNvSpPr/>
          <p:nvPr/>
        </p:nvSpPr>
        <p:spPr>
          <a:xfrm rot="20978497">
            <a:off x="5965939" y="2970217"/>
            <a:ext cx="1080120" cy="352056"/>
          </a:xfrm>
          <a:prstGeom prst="cub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 стрелкой 52"/>
          <p:cNvCxnSpPr/>
          <p:nvPr/>
        </p:nvCxnSpPr>
        <p:spPr>
          <a:xfrm rot="10800000" flipV="1">
            <a:off x="971600" y="4005064"/>
            <a:ext cx="576064" cy="36004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1547664" y="4005064"/>
            <a:ext cx="576064" cy="28803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395537" y="4293096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Блок    Ворот</a:t>
            </a:r>
            <a:endParaRPr lang="ru-RU" sz="3200" dirty="0"/>
          </a:p>
        </p:txBody>
      </p:sp>
      <p:sp>
        <p:nvSpPr>
          <p:cNvPr id="57" name="Кольцо 56"/>
          <p:cNvSpPr/>
          <p:nvPr/>
        </p:nvSpPr>
        <p:spPr>
          <a:xfrm>
            <a:off x="683568" y="4869160"/>
            <a:ext cx="504056" cy="482352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Полилиния 57"/>
          <p:cNvSpPr/>
          <p:nvPr/>
        </p:nvSpPr>
        <p:spPr>
          <a:xfrm>
            <a:off x="548604" y="5080958"/>
            <a:ext cx="143099" cy="819510"/>
          </a:xfrm>
          <a:custGeom>
            <a:avLst/>
            <a:gdLst>
              <a:gd name="connsiteX0" fmla="*/ 132883 w 143099"/>
              <a:gd name="connsiteY0" fmla="*/ 0 h 819510"/>
              <a:gd name="connsiteX1" fmla="*/ 124256 w 143099"/>
              <a:gd name="connsiteY1" fmla="*/ 189782 h 819510"/>
              <a:gd name="connsiteX2" fmla="*/ 115630 w 143099"/>
              <a:gd name="connsiteY2" fmla="*/ 224287 h 819510"/>
              <a:gd name="connsiteX3" fmla="*/ 124256 w 143099"/>
              <a:gd name="connsiteY3" fmla="*/ 422695 h 819510"/>
              <a:gd name="connsiteX4" fmla="*/ 141509 w 143099"/>
              <a:gd name="connsiteY4" fmla="*/ 491706 h 819510"/>
              <a:gd name="connsiteX5" fmla="*/ 132883 w 143099"/>
              <a:gd name="connsiteY5" fmla="*/ 629729 h 819510"/>
              <a:gd name="connsiteX6" fmla="*/ 63871 w 143099"/>
              <a:gd name="connsiteY6" fmla="*/ 707367 h 819510"/>
              <a:gd name="connsiteX7" fmla="*/ 29366 w 143099"/>
              <a:gd name="connsiteY7" fmla="*/ 724619 h 819510"/>
              <a:gd name="connsiteX8" fmla="*/ 20739 w 143099"/>
              <a:gd name="connsiteY8" fmla="*/ 750499 h 819510"/>
              <a:gd name="connsiteX9" fmla="*/ 3487 w 143099"/>
              <a:gd name="connsiteY9" fmla="*/ 776378 h 819510"/>
              <a:gd name="connsiteX10" fmla="*/ 3487 w 143099"/>
              <a:gd name="connsiteY10" fmla="*/ 819510 h 819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3099" h="819510">
                <a:moveTo>
                  <a:pt x="132883" y="0"/>
                </a:moveTo>
                <a:cubicBezTo>
                  <a:pt x="130007" y="63261"/>
                  <a:pt x="129113" y="126643"/>
                  <a:pt x="124256" y="189782"/>
                </a:cubicBezTo>
                <a:cubicBezTo>
                  <a:pt x="123347" y="201603"/>
                  <a:pt x="115630" y="212431"/>
                  <a:pt x="115630" y="224287"/>
                </a:cubicBezTo>
                <a:cubicBezTo>
                  <a:pt x="115630" y="290485"/>
                  <a:pt x="117880" y="356804"/>
                  <a:pt x="124256" y="422695"/>
                </a:cubicBezTo>
                <a:cubicBezTo>
                  <a:pt x="126540" y="446296"/>
                  <a:pt x="141509" y="491706"/>
                  <a:pt x="141509" y="491706"/>
                </a:cubicBezTo>
                <a:cubicBezTo>
                  <a:pt x="138634" y="537714"/>
                  <a:pt x="143099" y="584778"/>
                  <a:pt x="132883" y="629729"/>
                </a:cubicBezTo>
                <a:cubicBezTo>
                  <a:pt x="125477" y="662316"/>
                  <a:pt x="90644" y="690634"/>
                  <a:pt x="63871" y="707367"/>
                </a:cubicBezTo>
                <a:cubicBezTo>
                  <a:pt x="52966" y="714182"/>
                  <a:pt x="40868" y="718868"/>
                  <a:pt x="29366" y="724619"/>
                </a:cubicBezTo>
                <a:cubicBezTo>
                  <a:pt x="26490" y="733246"/>
                  <a:pt x="24806" y="742366"/>
                  <a:pt x="20739" y="750499"/>
                </a:cubicBezTo>
                <a:cubicBezTo>
                  <a:pt x="16103" y="759772"/>
                  <a:pt x="6001" y="766320"/>
                  <a:pt x="3487" y="776378"/>
                </a:cubicBezTo>
                <a:cubicBezTo>
                  <a:pt x="0" y="790326"/>
                  <a:pt x="3487" y="805133"/>
                  <a:pt x="3487" y="81951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Цилиндр 60"/>
          <p:cNvSpPr/>
          <p:nvPr/>
        </p:nvSpPr>
        <p:spPr>
          <a:xfrm>
            <a:off x="971600" y="5445224"/>
            <a:ext cx="410344" cy="144016"/>
          </a:xfrm>
          <a:prstGeom prst="can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7" name="Прямая соединительная линия 66"/>
          <p:cNvCxnSpPr>
            <a:stCxn id="57" idx="6"/>
            <a:endCxn id="61" idx="0"/>
          </p:cNvCxnSpPr>
          <p:nvPr/>
        </p:nvCxnSpPr>
        <p:spPr>
          <a:xfrm flipH="1">
            <a:off x="1176772" y="5110336"/>
            <a:ext cx="10852" cy="3708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Блок-схема: память с прямым доступом 67"/>
          <p:cNvSpPr/>
          <p:nvPr/>
        </p:nvSpPr>
        <p:spPr>
          <a:xfrm>
            <a:off x="2267744" y="5013176"/>
            <a:ext cx="576064" cy="181744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0" name="Соединительная линия уступом 69"/>
          <p:cNvCxnSpPr>
            <a:stCxn id="68" idx="4"/>
          </p:cNvCxnSpPr>
          <p:nvPr/>
        </p:nvCxnSpPr>
        <p:spPr>
          <a:xfrm>
            <a:off x="2843808" y="5104048"/>
            <a:ext cx="360040" cy="12515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Скругленная соединительная линия 72"/>
          <p:cNvCxnSpPr/>
          <p:nvPr/>
        </p:nvCxnSpPr>
        <p:spPr>
          <a:xfrm rot="5400000">
            <a:off x="2339752" y="5085184"/>
            <a:ext cx="144016" cy="1588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олилиния 73"/>
          <p:cNvSpPr/>
          <p:nvPr/>
        </p:nvSpPr>
        <p:spPr>
          <a:xfrm>
            <a:off x="2394361" y="5020574"/>
            <a:ext cx="38288" cy="172528"/>
          </a:xfrm>
          <a:custGeom>
            <a:avLst/>
            <a:gdLst>
              <a:gd name="connsiteX0" fmla="*/ 38288 w 38288"/>
              <a:gd name="connsiteY0" fmla="*/ 0 h 172528"/>
              <a:gd name="connsiteX1" fmla="*/ 21035 w 38288"/>
              <a:gd name="connsiteY1" fmla="*/ 25879 h 172528"/>
              <a:gd name="connsiteX2" fmla="*/ 12409 w 38288"/>
              <a:gd name="connsiteY2" fmla="*/ 51758 h 172528"/>
              <a:gd name="connsiteX3" fmla="*/ 3782 w 38288"/>
              <a:gd name="connsiteY3" fmla="*/ 172528 h 172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288" h="172528">
                <a:moveTo>
                  <a:pt x="38288" y="0"/>
                </a:moveTo>
                <a:cubicBezTo>
                  <a:pt x="32537" y="8626"/>
                  <a:pt x="25672" y="16606"/>
                  <a:pt x="21035" y="25879"/>
                </a:cubicBezTo>
                <a:cubicBezTo>
                  <a:pt x="16969" y="34012"/>
                  <a:pt x="14382" y="42882"/>
                  <a:pt x="12409" y="51758"/>
                </a:cubicBezTo>
                <a:cubicBezTo>
                  <a:pt x="0" y="107598"/>
                  <a:pt x="3782" y="110501"/>
                  <a:pt x="3782" y="172528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олилиния 75"/>
          <p:cNvSpPr/>
          <p:nvPr/>
        </p:nvSpPr>
        <p:spPr>
          <a:xfrm>
            <a:off x="2473778" y="4994694"/>
            <a:ext cx="79641" cy="224287"/>
          </a:xfrm>
          <a:custGeom>
            <a:avLst/>
            <a:gdLst>
              <a:gd name="connsiteX0" fmla="*/ 79641 w 79641"/>
              <a:gd name="connsiteY0" fmla="*/ 0 h 224287"/>
              <a:gd name="connsiteX1" fmla="*/ 36509 w 79641"/>
              <a:gd name="connsiteY1" fmla="*/ 34506 h 224287"/>
              <a:gd name="connsiteX2" fmla="*/ 19256 w 79641"/>
              <a:gd name="connsiteY2" fmla="*/ 86264 h 224287"/>
              <a:gd name="connsiteX3" fmla="*/ 10630 w 79641"/>
              <a:gd name="connsiteY3" fmla="*/ 138023 h 224287"/>
              <a:gd name="connsiteX4" fmla="*/ 2003 w 79641"/>
              <a:gd name="connsiteY4" fmla="*/ 163902 h 224287"/>
              <a:gd name="connsiteX5" fmla="*/ 2003 w 79641"/>
              <a:gd name="connsiteY5" fmla="*/ 224287 h 224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641" h="224287">
                <a:moveTo>
                  <a:pt x="79641" y="0"/>
                </a:moveTo>
                <a:cubicBezTo>
                  <a:pt x="65264" y="11502"/>
                  <a:pt x="47068" y="19422"/>
                  <a:pt x="36509" y="34506"/>
                </a:cubicBezTo>
                <a:cubicBezTo>
                  <a:pt x="26080" y="49404"/>
                  <a:pt x="19256" y="86264"/>
                  <a:pt x="19256" y="86264"/>
                </a:cubicBezTo>
                <a:cubicBezTo>
                  <a:pt x="16381" y="103517"/>
                  <a:pt x="14424" y="120949"/>
                  <a:pt x="10630" y="138023"/>
                </a:cubicBezTo>
                <a:cubicBezTo>
                  <a:pt x="8657" y="146899"/>
                  <a:pt x="2908" y="154854"/>
                  <a:pt x="2003" y="163902"/>
                </a:cubicBezTo>
                <a:cubicBezTo>
                  <a:pt x="0" y="183930"/>
                  <a:pt x="2003" y="204159"/>
                  <a:pt x="2003" y="224287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Трапеция 76"/>
          <p:cNvSpPr/>
          <p:nvPr/>
        </p:nvSpPr>
        <p:spPr>
          <a:xfrm rot="10800000">
            <a:off x="2372344" y="5478784"/>
            <a:ext cx="266328" cy="260648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олилиния 77"/>
          <p:cNvSpPr/>
          <p:nvPr/>
        </p:nvSpPr>
        <p:spPr>
          <a:xfrm>
            <a:off x="2406770" y="5403409"/>
            <a:ext cx="207034" cy="65738"/>
          </a:xfrm>
          <a:custGeom>
            <a:avLst/>
            <a:gdLst>
              <a:gd name="connsiteX0" fmla="*/ 0 w 207034"/>
              <a:gd name="connsiteY0" fmla="*/ 57112 h 65738"/>
              <a:gd name="connsiteX1" fmla="*/ 51758 w 207034"/>
              <a:gd name="connsiteY1" fmla="*/ 22606 h 65738"/>
              <a:gd name="connsiteX2" fmla="*/ 103517 w 207034"/>
              <a:gd name="connsiteY2" fmla="*/ 5353 h 65738"/>
              <a:gd name="connsiteX3" fmla="*/ 181155 w 207034"/>
              <a:gd name="connsiteY3" fmla="*/ 13980 h 65738"/>
              <a:gd name="connsiteX4" fmla="*/ 198407 w 207034"/>
              <a:gd name="connsiteY4" fmla="*/ 65738 h 65738"/>
              <a:gd name="connsiteX5" fmla="*/ 207034 w 207034"/>
              <a:gd name="connsiteY5" fmla="*/ 65738 h 65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034" h="65738">
                <a:moveTo>
                  <a:pt x="0" y="57112"/>
                </a:moveTo>
                <a:cubicBezTo>
                  <a:pt x="17253" y="45610"/>
                  <a:pt x="32087" y="29163"/>
                  <a:pt x="51758" y="22606"/>
                </a:cubicBezTo>
                <a:lnTo>
                  <a:pt x="103517" y="5353"/>
                </a:lnTo>
                <a:cubicBezTo>
                  <a:pt x="129396" y="8229"/>
                  <a:pt x="159187" y="0"/>
                  <a:pt x="181155" y="13980"/>
                </a:cubicBezTo>
                <a:cubicBezTo>
                  <a:pt x="196498" y="23744"/>
                  <a:pt x="180221" y="65738"/>
                  <a:pt x="198407" y="65738"/>
                </a:cubicBezTo>
                <a:lnTo>
                  <a:pt x="207034" y="65738"/>
                </a:ln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олилиния 78"/>
          <p:cNvSpPr/>
          <p:nvPr/>
        </p:nvSpPr>
        <p:spPr>
          <a:xfrm>
            <a:off x="2467155" y="5218981"/>
            <a:ext cx="18687" cy="189781"/>
          </a:xfrm>
          <a:custGeom>
            <a:avLst/>
            <a:gdLst>
              <a:gd name="connsiteX0" fmla="*/ 8626 w 18687"/>
              <a:gd name="connsiteY0" fmla="*/ 0 h 189781"/>
              <a:gd name="connsiteX1" fmla="*/ 0 w 18687"/>
              <a:gd name="connsiteY1" fmla="*/ 25879 h 189781"/>
              <a:gd name="connsiteX2" fmla="*/ 8626 w 18687"/>
              <a:gd name="connsiteY2" fmla="*/ 69011 h 189781"/>
              <a:gd name="connsiteX3" fmla="*/ 17253 w 18687"/>
              <a:gd name="connsiteY3" fmla="*/ 129396 h 189781"/>
              <a:gd name="connsiteX4" fmla="*/ 17253 w 18687"/>
              <a:gd name="connsiteY4" fmla="*/ 189781 h 189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87" h="189781">
                <a:moveTo>
                  <a:pt x="8626" y="0"/>
                </a:moveTo>
                <a:cubicBezTo>
                  <a:pt x="5751" y="8626"/>
                  <a:pt x="0" y="16786"/>
                  <a:pt x="0" y="25879"/>
                </a:cubicBezTo>
                <a:cubicBezTo>
                  <a:pt x="0" y="40541"/>
                  <a:pt x="6216" y="54548"/>
                  <a:pt x="8626" y="69011"/>
                </a:cubicBezTo>
                <a:cubicBezTo>
                  <a:pt x="11969" y="89067"/>
                  <a:pt x="15804" y="109115"/>
                  <a:pt x="17253" y="129396"/>
                </a:cubicBezTo>
                <a:cubicBezTo>
                  <a:pt x="18687" y="149473"/>
                  <a:pt x="17253" y="169653"/>
                  <a:pt x="17253" y="189781"/>
                </a:cubicBezTo>
              </a:path>
            </a:pathLst>
          </a:cu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2" name="Прямая со стрелкой 81"/>
          <p:cNvCxnSpPr/>
          <p:nvPr/>
        </p:nvCxnSpPr>
        <p:spPr>
          <a:xfrm rot="10800000" flipV="1">
            <a:off x="5940152" y="4077072"/>
            <a:ext cx="648072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>
            <a:off x="6588224" y="4077072"/>
            <a:ext cx="792088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4932040" y="4293096"/>
            <a:ext cx="2933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   Клин    Винт</a:t>
            </a:r>
            <a:endParaRPr lang="ru-RU" sz="3200" dirty="0"/>
          </a:p>
        </p:txBody>
      </p:sp>
      <p:pic>
        <p:nvPicPr>
          <p:cNvPr id="41" name="Рисунок 40" descr="Рисунок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4941168"/>
            <a:ext cx="676191" cy="409524"/>
          </a:xfrm>
          <a:prstGeom prst="rect">
            <a:avLst/>
          </a:prstGeom>
        </p:spPr>
      </p:pic>
      <p:pic>
        <p:nvPicPr>
          <p:cNvPr id="42" name="Рисунок 41" descr="Рисунок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869160"/>
            <a:ext cx="384016" cy="1066712"/>
          </a:xfrm>
          <a:prstGeom prst="rect">
            <a:avLst/>
          </a:prstGeom>
        </p:spPr>
      </p:pic>
      <p:pic>
        <p:nvPicPr>
          <p:cNvPr id="60" name="Рисунок 59" descr="56c45695be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780928"/>
            <a:ext cx="937908" cy="1412776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3995936" y="1700808"/>
            <a:ext cx="1060704" cy="43204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835696" y="1700808"/>
            <a:ext cx="54726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55976" y="1340768"/>
            <a:ext cx="384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>
            <a:off x="1800486" y="2024050"/>
            <a:ext cx="64807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5400000">
            <a:off x="4716016" y="2348880"/>
            <a:ext cx="129614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979712" y="134076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220072" y="1340768"/>
            <a:ext cx="482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907704" y="2492896"/>
            <a:ext cx="540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</a:t>
            </a:r>
            <a:r>
              <a:rPr lang="en-US" sz="1000" b="1" dirty="0" smtClean="0"/>
              <a:t>1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292080" y="3068960"/>
            <a:ext cx="3962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</a:t>
            </a:r>
            <a:r>
              <a:rPr lang="en-US" sz="1000" b="1" dirty="0" smtClean="0"/>
              <a:t>2</a:t>
            </a:r>
            <a:endParaRPr lang="ru-RU" b="1" dirty="0" smtClean="0"/>
          </a:p>
          <a:p>
            <a:endParaRPr lang="ru-RU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1979712" y="2564904"/>
            <a:ext cx="28803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364088" y="3140968"/>
            <a:ext cx="28803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Арка 43"/>
          <p:cNvSpPr/>
          <p:nvPr/>
        </p:nvSpPr>
        <p:spPr>
          <a:xfrm>
            <a:off x="2123728" y="1556792"/>
            <a:ext cx="2376264" cy="216024"/>
          </a:xfrm>
          <a:prstGeom prst="blockArc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Арка 44"/>
          <p:cNvSpPr/>
          <p:nvPr/>
        </p:nvSpPr>
        <p:spPr>
          <a:xfrm>
            <a:off x="4572000" y="1556792"/>
            <a:ext cx="792088" cy="216024"/>
          </a:xfrm>
          <a:prstGeom prst="blockArc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03848" y="1124744"/>
            <a:ext cx="413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HERMAN" pitchFamily="2" charset="2"/>
              </a:rPr>
              <a:t>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60032" y="1124744"/>
            <a:ext cx="413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HERMAN" pitchFamily="2" charset="2"/>
              </a:rPr>
              <a:t>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7544" y="3717032"/>
            <a:ext cx="84969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т.</a:t>
            </a:r>
            <a:r>
              <a:rPr lang="ru-RU" sz="2000" b="1" dirty="0" smtClean="0"/>
              <a:t>О     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точка опоры рычага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/>
              <a:t>                          </a:t>
            </a:r>
            <a:r>
              <a:rPr lang="en-US" sz="2000" b="1" dirty="0" smtClean="0"/>
              <a:t>F1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/>
              <a:t>F2 </a:t>
            </a:r>
            <a:r>
              <a:rPr lang="ru-RU" sz="2000" b="1" dirty="0" smtClean="0"/>
              <a:t>       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силы, действующие на рычаг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51720" y="5301208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HERMAN" pitchFamily="2" charset="2"/>
              </a:rPr>
              <a:t>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   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987824" y="5301208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HERMAN" pitchFamily="2" charset="2"/>
              </a:rPr>
              <a:t>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      </a:t>
            </a:r>
            <a:r>
              <a:rPr lang="ru-RU" sz="2000" dirty="0" smtClean="0">
                <a:latin typeface="+mj-lt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плечи рычага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557663" y="332656"/>
            <a:ext cx="52098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СХЕМА 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Ы Ч А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764704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Условие равновесия рычага: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инус 2"/>
          <p:cNvSpPr/>
          <p:nvPr/>
        </p:nvSpPr>
        <p:spPr>
          <a:xfrm>
            <a:off x="1547664" y="3284984"/>
            <a:ext cx="2138536" cy="914400"/>
          </a:xfrm>
          <a:prstGeom prst="mathMinus">
            <a:avLst>
              <a:gd name="adj1" fmla="val 84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инус 3"/>
          <p:cNvSpPr/>
          <p:nvPr/>
        </p:nvSpPr>
        <p:spPr>
          <a:xfrm>
            <a:off x="5580112" y="3284984"/>
            <a:ext cx="2138536" cy="986408"/>
          </a:xfrm>
          <a:prstGeom prst="mathMinus">
            <a:avLst>
              <a:gd name="adj1" fmla="val 77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 4"/>
          <p:cNvSpPr/>
          <p:nvPr/>
        </p:nvSpPr>
        <p:spPr>
          <a:xfrm>
            <a:off x="4211960" y="2996952"/>
            <a:ext cx="914400" cy="1562472"/>
          </a:xfrm>
          <a:prstGeom prst="mathEqual">
            <a:avLst>
              <a:gd name="adj1" fmla="val 6405"/>
              <a:gd name="adj2" fmla="val 73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720" y="2420888"/>
            <a:ext cx="1584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3728" y="3645024"/>
            <a:ext cx="10118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8184" y="2636912"/>
            <a:ext cx="100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HERMAN" pitchFamily="2" charset="2"/>
              </a:rPr>
              <a:t>l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72200" y="3789040"/>
            <a:ext cx="7649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HERMAN" pitchFamily="2" charset="2"/>
              </a:rPr>
              <a:t>l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dёmniiy_kra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7000" y="254000"/>
            <a:ext cx="6350000" cy="6350000"/>
          </a:xfrm>
          <a:prstGeom prst="rect">
            <a:avLst/>
          </a:prstGeom>
        </p:spPr>
      </p:pic>
      <p:sp>
        <p:nvSpPr>
          <p:cNvPr id="22" name="Равнобедренный треугольник 21"/>
          <p:cNvSpPr/>
          <p:nvPr/>
        </p:nvSpPr>
        <p:spPr>
          <a:xfrm>
            <a:off x="5292080" y="1772816"/>
            <a:ext cx="1060704" cy="91440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10800000">
            <a:off x="3203848" y="1628800"/>
            <a:ext cx="3770712" cy="144016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5400000">
            <a:off x="2591780" y="2240868"/>
            <a:ext cx="1224136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5400000">
            <a:off x="6696236" y="2024844"/>
            <a:ext cx="504056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0B48-D662-4F43-8226-D9E096E47B3F}" type="slidenum">
              <a:rPr lang="ru-RU"/>
              <a:pPr/>
              <a:t>9</a:t>
            </a:fld>
            <a:endParaRPr lang="ru-RU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Ножницы</a:t>
            </a:r>
          </a:p>
        </p:txBody>
      </p:sp>
      <p:pic>
        <p:nvPicPr>
          <p:cNvPr id="7178" name="Picture 10" descr="ножницы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7" y="2133600"/>
            <a:ext cx="6912767" cy="3959696"/>
          </a:xfrm>
          <a:prstGeom prst="rect">
            <a:avLst/>
          </a:prstGeom>
          <a:noFill/>
        </p:spPr>
      </p:pic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4284663" y="2852738"/>
            <a:ext cx="576262" cy="649287"/>
            <a:chOff x="2699" y="1797"/>
            <a:chExt cx="363" cy="409"/>
          </a:xfrm>
        </p:grpSpPr>
        <p:sp>
          <p:nvSpPr>
            <p:cNvPr id="7181" name="Oval 13"/>
            <p:cNvSpPr>
              <a:spLocks noChangeArrowheads="1"/>
            </p:cNvSpPr>
            <p:nvPr/>
          </p:nvSpPr>
          <p:spPr bwMode="auto">
            <a:xfrm>
              <a:off x="2789" y="2115"/>
              <a:ext cx="91" cy="9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82" name="Text Box 14"/>
            <p:cNvSpPr txBox="1">
              <a:spLocks noChangeArrowheads="1"/>
            </p:cNvSpPr>
            <p:nvPr/>
          </p:nvSpPr>
          <p:spPr bwMode="auto">
            <a:xfrm>
              <a:off x="2699" y="1797"/>
              <a:ext cx="36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/>
                <a:t>О</a:t>
              </a:r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2339975" y="2852738"/>
            <a:ext cx="720725" cy="576262"/>
            <a:chOff x="1474" y="1797"/>
            <a:chExt cx="454" cy="363"/>
          </a:xfrm>
        </p:grpSpPr>
        <p:sp>
          <p:nvSpPr>
            <p:cNvPr id="7184" name="AutoShape 16"/>
            <p:cNvSpPr>
              <a:spLocks noChangeArrowheads="1"/>
            </p:cNvSpPr>
            <p:nvPr/>
          </p:nvSpPr>
          <p:spPr bwMode="auto">
            <a:xfrm>
              <a:off x="1837" y="1842"/>
              <a:ext cx="91" cy="318"/>
            </a:xfrm>
            <a:prstGeom prst="downArrow">
              <a:avLst>
                <a:gd name="adj1" fmla="val 50000"/>
                <a:gd name="adj2" fmla="val 87363"/>
              </a:avLst>
            </a:prstGeom>
            <a:solidFill>
              <a:srgbClr val="00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7187" name="Object 19"/>
            <p:cNvGraphicFramePr>
              <a:graphicFrameLocks noChangeAspect="1"/>
            </p:cNvGraphicFramePr>
            <p:nvPr/>
          </p:nvGraphicFramePr>
          <p:xfrm>
            <a:off x="1474" y="1797"/>
            <a:ext cx="363" cy="363"/>
          </p:xfrm>
          <a:graphic>
            <a:graphicData uri="http://schemas.openxmlformats.org/presentationml/2006/ole">
              <p:oleObj spid="_x0000_s23557" name="Формула" r:id="rId5" imgW="152280" imgH="152280" progId="Equation.3">
                <p:embed/>
              </p:oleObj>
            </a:graphicData>
          </a:graphic>
        </p:graphicFrame>
      </p:grp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5076825" y="3429000"/>
            <a:ext cx="1022350" cy="1046163"/>
            <a:chOff x="3198" y="2160"/>
            <a:chExt cx="644" cy="659"/>
          </a:xfrm>
        </p:grpSpPr>
        <p:graphicFrame>
          <p:nvGraphicFramePr>
            <p:cNvPr id="7185" name="Object 17"/>
            <p:cNvGraphicFramePr>
              <a:graphicFrameLocks noChangeAspect="1"/>
            </p:cNvGraphicFramePr>
            <p:nvPr/>
          </p:nvGraphicFramePr>
          <p:xfrm>
            <a:off x="3288" y="2478"/>
            <a:ext cx="554" cy="341"/>
          </p:xfrm>
          <a:graphic>
            <a:graphicData uri="http://schemas.openxmlformats.org/presentationml/2006/ole">
              <p:oleObj spid="_x0000_s23556" name="Формула" r:id="rId6" imgW="164880" imgH="152280" progId="Equation.3">
                <p:embed/>
              </p:oleObj>
            </a:graphicData>
          </a:graphic>
        </p:graphicFrame>
        <p:sp>
          <p:nvSpPr>
            <p:cNvPr id="7190" name="AutoShape 22"/>
            <p:cNvSpPr>
              <a:spLocks noChangeArrowheads="1"/>
            </p:cNvSpPr>
            <p:nvPr/>
          </p:nvSpPr>
          <p:spPr bwMode="auto">
            <a:xfrm>
              <a:off x="3198" y="2160"/>
              <a:ext cx="91" cy="635"/>
            </a:xfrm>
            <a:prstGeom prst="downArrow">
              <a:avLst>
                <a:gd name="adj1" fmla="val 50000"/>
                <a:gd name="adj2" fmla="val 174451"/>
              </a:avLst>
            </a:prstGeom>
            <a:solidFill>
              <a:srgbClr val="00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987675" y="2997200"/>
            <a:ext cx="1512888" cy="519113"/>
            <a:chOff x="1882" y="1888"/>
            <a:chExt cx="953" cy="327"/>
          </a:xfrm>
        </p:grpSpPr>
        <p:graphicFrame>
          <p:nvGraphicFramePr>
            <p:cNvPr id="7195" name="Object 27"/>
            <p:cNvGraphicFramePr>
              <a:graphicFrameLocks noChangeAspect="1"/>
            </p:cNvGraphicFramePr>
            <p:nvPr/>
          </p:nvGraphicFramePr>
          <p:xfrm>
            <a:off x="2064" y="1888"/>
            <a:ext cx="238" cy="327"/>
          </p:xfrm>
          <a:graphic>
            <a:graphicData uri="http://schemas.openxmlformats.org/presentationml/2006/ole">
              <p:oleObj spid="_x0000_s23555" name="Формула" r:id="rId7" imgW="101520" imgH="139680" progId="Equation.3">
                <p:embed/>
              </p:oleObj>
            </a:graphicData>
          </a:graphic>
        </p:graphicFrame>
        <p:sp>
          <p:nvSpPr>
            <p:cNvPr id="7193" name="Line 25"/>
            <p:cNvSpPr>
              <a:spLocks noChangeShapeType="1"/>
            </p:cNvSpPr>
            <p:nvPr/>
          </p:nvSpPr>
          <p:spPr bwMode="auto">
            <a:xfrm>
              <a:off x="1882" y="2160"/>
              <a:ext cx="9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" name="Group 33"/>
          <p:cNvGrpSpPr>
            <a:grpSpLocks/>
          </p:cNvGrpSpPr>
          <p:nvPr/>
        </p:nvGrpSpPr>
        <p:grpSpPr bwMode="auto">
          <a:xfrm>
            <a:off x="4500563" y="3429000"/>
            <a:ext cx="647700" cy="554038"/>
            <a:chOff x="2835" y="2160"/>
            <a:chExt cx="408" cy="349"/>
          </a:xfrm>
        </p:grpSpPr>
        <p:graphicFrame>
          <p:nvGraphicFramePr>
            <p:cNvPr id="7197" name="Object 29"/>
            <p:cNvGraphicFramePr>
              <a:graphicFrameLocks noChangeAspect="1"/>
            </p:cNvGraphicFramePr>
            <p:nvPr/>
          </p:nvGraphicFramePr>
          <p:xfrm>
            <a:off x="2880" y="2160"/>
            <a:ext cx="285" cy="349"/>
          </p:xfrm>
          <a:graphic>
            <a:graphicData uri="http://schemas.openxmlformats.org/presentationml/2006/ole">
              <p:oleObj spid="_x0000_s23554" name="Формула" r:id="rId8" imgW="114120" imgH="139680" progId="Equation.3">
                <p:embed/>
              </p:oleObj>
            </a:graphicData>
          </a:graphic>
        </p:graphicFrame>
        <p:sp>
          <p:nvSpPr>
            <p:cNvPr id="7200" name="Line 32"/>
            <p:cNvSpPr>
              <a:spLocks noChangeShapeType="1"/>
            </p:cNvSpPr>
            <p:nvPr/>
          </p:nvSpPr>
          <p:spPr bwMode="auto">
            <a:xfrm>
              <a:off x="2835" y="2160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72A8-1A6E-4AE9-AEF8-7A91E3BBD7B0}" type="slidenum">
              <a:rPr lang="ru-RU"/>
              <a:pPr/>
              <a:t>10</a:t>
            </a:fld>
            <a:endParaRPr lang="ru-RU"/>
          </a:p>
        </p:txBody>
      </p:sp>
      <p:sp>
        <p:nvSpPr>
          <p:cNvPr id="273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Пассатижи и плоскогубцы</a:t>
            </a:r>
          </a:p>
        </p:txBody>
      </p:sp>
      <p:pic>
        <p:nvPicPr>
          <p:cNvPr id="273413" name="Picture 5" descr="пассатижи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557338"/>
            <a:ext cx="1855787" cy="2160587"/>
          </a:xfrm>
          <a:prstGeom prst="rect">
            <a:avLst/>
          </a:prstGeom>
          <a:noFill/>
        </p:spPr>
      </p:pic>
      <p:pic>
        <p:nvPicPr>
          <p:cNvPr id="273414" name="Picture 6" descr="плоскогубцы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1484313"/>
            <a:ext cx="2808288" cy="2344737"/>
          </a:xfrm>
          <a:prstGeom prst="rect">
            <a:avLst/>
          </a:prstGeom>
          <a:noFill/>
        </p:spPr>
      </p:pic>
      <p:pic>
        <p:nvPicPr>
          <p:cNvPr id="273415" name="Picture 7" descr="пассатижи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4005263"/>
            <a:ext cx="4625975" cy="22098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96681-2B4E-40EF-A77E-9DF4813E923E}" type="slidenum">
              <a:rPr lang="ru-RU"/>
              <a:pPr/>
              <a:t>11</a:t>
            </a:fld>
            <a:endParaRPr lang="ru-RU"/>
          </a:p>
        </p:txBody>
      </p:sp>
      <p:sp>
        <p:nvSpPr>
          <p:cNvPr id="276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Рычаги в машинах</a:t>
            </a:r>
          </a:p>
        </p:txBody>
      </p:sp>
      <p:pic>
        <p:nvPicPr>
          <p:cNvPr id="276488" name="Picture 8" descr="клавиши пианин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4292600"/>
            <a:ext cx="2540000" cy="1905000"/>
          </a:xfrm>
          <a:prstGeom prst="rect">
            <a:avLst/>
          </a:prstGeom>
          <a:noFill/>
        </p:spPr>
      </p:pic>
      <p:pic>
        <p:nvPicPr>
          <p:cNvPr id="27649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1557338"/>
            <a:ext cx="2736850" cy="1787525"/>
          </a:xfrm>
          <a:prstGeom prst="rect">
            <a:avLst/>
          </a:prstGeom>
          <a:noFill/>
        </p:spPr>
      </p:pic>
      <p:pic>
        <p:nvPicPr>
          <p:cNvPr id="27649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263" y="1557338"/>
            <a:ext cx="2735262" cy="1890712"/>
          </a:xfrm>
          <a:prstGeom prst="rect">
            <a:avLst/>
          </a:prstGeom>
          <a:noFill/>
        </p:spPr>
      </p:pic>
      <p:pic>
        <p:nvPicPr>
          <p:cNvPr id="276492" name="Picture 12" descr="15b-i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913" y="3789363"/>
            <a:ext cx="20955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Рычаги в теле человека</a:t>
            </a:r>
            <a:endParaRPr lang="ru-RU" dirty="0"/>
          </a:p>
        </p:txBody>
      </p:sp>
      <p:pic>
        <p:nvPicPr>
          <p:cNvPr id="14349" name="Picture 13" descr="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0575"/>
            <a:ext cx="4897438" cy="298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15" descr="Рисунок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3644900"/>
            <a:ext cx="4284662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WordArt 16"/>
          <p:cNvSpPr>
            <a:spLocks noChangeArrowheads="1" noChangeShapeType="1" noTextEdit="1"/>
          </p:cNvSpPr>
          <p:nvPr/>
        </p:nvSpPr>
        <p:spPr bwMode="auto">
          <a:xfrm>
            <a:off x="611560" y="260648"/>
            <a:ext cx="8135937" cy="836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0082"/>
                  </a:gs>
                  <a:gs pos="14999">
                    <a:srgbClr val="66008F"/>
                  </a:gs>
                  <a:gs pos="32500">
                    <a:srgbClr val="BA0066"/>
                  </a:gs>
                  <a:gs pos="45000">
                    <a:srgbClr val="FF0000"/>
                  </a:gs>
                  <a:gs pos="50000">
                    <a:srgbClr val="FF8200"/>
                  </a:gs>
                  <a:gs pos="55000">
                    <a:srgbClr val="FF0000"/>
                  </a:gs>
                  <a:gs pos="67500">
                    <a:srgbClr val="BA0066"/>
                  </a:gs>
                  <a:gs pos="85001">
                    <a:srgbClr val="66008F"/>
                  </a:gs>
                  <a:gs pos="100000">
                    <a:srgbClr val="000082"/>
                  </a:gs>
                </a:gsLst>
                <a:lin ang="5400000" scaled="1"/>
              </a:gra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5717" y="-745340"/>
            <a:ext cx="8948283" cy="7278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же говорит о тайнах пирамид современная наука?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Доказано, что строительная техника древности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позволяла возводить столь монументальные сооружения,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 как давала выигрыш в силе в 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1836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раз, т.е.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Загадкой остается то, что в наше время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таких механизмов еще </a:t>
            </a:r>
            <a:r>
              <a:rPr lang="ru-RU" sz="2400" b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с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уществует</a:t>
            </a:r>
            <a:r>
              <a:rPr lang="ru-RU" sz="2400" b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Главная тайна пирамид – </a:t>
            </a:r>
            <a:r>
              <a:rPr lang="ru-RU" sz="2400" b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трудолюбие и талант человека.</a:t>
            </a:r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H="1" flipV="1">
            <a:off x="1691680" y="2348880"/>
            <a:ext cx="5832648" cy="72007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2,5 тонны можно уравновесить 1,360 граммами.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3257501" cy="2264392"/>
          </a:xfrm>
          <a:prstGeom prst="rect">
            <a:avLst/>
          </a:prstGeom>
        </p:spPr>
      </p:pic>
      <p:pic>
        <p:nvPicPr>
          <p:cNvPr id="3" name="Рисунок 2" descr="Рисунок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3429000"/>
            <a:ext cx="2490035" cy="3094959"/>
          </a:xfrm>
          <a:prstGeom prst="rect">
            <a:avLst/>
          </a:prstGeom>
        </p:spPr>
      </p:pic>
      <p:pic>
        <p:nvPicPr>
          <p:cNvPr id="4" name="Рисунок 3" descr="Рисунок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4221088"/>
            <a:ext cx="2935111" cy="2291644"/>
          </a:xfrm>
          <a:prstGeom prst="rect">
            <a:avLst/>
          </a:prstGeom>
        </p:spPr>
      </p:pic>
      <p:pic>
        <p:nvPicPr>
          <p:cNvPr id="5" name="Рисунок 4" descr="Рисунок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3212976"/>
            <a:ext cx="2463155" cy="2736304"/>
          </a:xfrm>
          <a:prstGeom prst="rect">
            <a:avLst/>
          </a:prstGeom>
        </p:spPr>
      </p:pic>
      <p:pic>
        <p:nvPicPr>
          <p:cNvPr id="6" name="Рисунок 5" descr="Рисунок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3928" y="548680"/>
            <a:ext cx="1581150" cy="3143250"/>
          </a:xfrm>
          <a:prstGeom prst="rect">
            <a:avLst/>
          </a:prstGeom>
        </p:spPr>
      </p:pic>
      <p:pic>
        <p:nvPicPr>
          <p:cNvPr id="7" name="Рисунок 6" descr="Рисунок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0152" y="332656"/>
            <a:ext cx="3095791" cy="288032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Задача</a:t>
            </a:r>
            <a:endParaRPr lang="ru-RU" dirty="0"/>
          </a:p>
        </p:txBody>
      </p:sp>
      <p:pic>
        <p:nvPicPr>
          <p:cNvPr id="5" name="Содержимое 4" descr="Рисунок6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4032448" cy="4104456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5976" y="1600200"/>
            <a:ext cx="4788024" cy="47244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Вес плиты, которую поднимают рабочие</a:t>
            </a:r>
          </a:p>
          <a:p>
            <a:pPr>
              <a:buNone/>
            </a:pPr>
            <a:r>
              <a:rPr lang="ru-RU" dirty="0" smtClean="0"/>
              <a:t>    2000 Н. Какую силу</a:t>
            </a:r>
          </a:p>
          <a:p>
            <a:pPr>
              <a:buNone/>
            </a:pPr>
            <a:r>
              <a:rPr lang="ru-RU" dirty="0" smtClean="0"/>
              <a:t>    они прикладывают </a:t>
            </a:r>
          </a:p>
          <a:p>
            <a:pPr>
              <a:buNone/>
            </a:pPr>
            <a:r>
              <a:rPr lang="ru-RU" dirty="0" smtClean="0"/>
              <a:t>    к большему плечу</a:t>
            </a:r>
          </a:p>
          <a:p>
            <a:pPr>
              <a:buNone/>
            </a:pPr>
            <a:r>
              <a:rPr lang="ru-RU" dirty="0" smtClean="0"/>
              <a:t>    рычага равному 4м, если  меньшее плечо 1м?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Ответ:  силу в 500 Н рабочие прикладывают к 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 smtClean="0"/>
              <a:t>             большему плечу рычага.</a:t>
            </a:r>
            <a:endParaRPr lang="ru-RU" sz="2400" dirty="0"/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Дано:</a:t>
            </a:r>
          </a:p>
          <a:p>
            <a:r>
              <a:rPr lang="en-US" sz="3600" dirty="0" smtClean="0"/>
              <a:t>F1=2000 H</a:t>
            </a:r>
          </a:p>
          <a:p>
            <a:r>
              <a:rPr lang="en-US" sz="3600" dirty="0" smtClean="0"/>
              <a:t>L1=1 </a:t>
            </a:r>
            <a:r>
              <a:rPr lang="ru-RU" sz="3600" dirty="0" smtClean="0"/>
              <a:t>м</a:t>
            </a:r>
          </a:p>
          <a:p>
            <a:r>
              <a:rPr lang="en-US" sz="3600" dirty="0" smtClean="0"/>
              <a:t>L2=4</a:t>
            </a:r>
            <a:r>
              <a:rPr lang="ru-RU" sz="3600" dirty="0" smtClean="0"/>
              <a:t> м</a:t>
            </a:r>
          </a:p>
          <a:p>
            <a:r>
              <a:rPr lang="ru-RU" sz="3600" dirty="0" smtClean="0"/>
              <a:t>Найти:</a:t>
            </a:r>
          </a:p>
          <a:p>
            <a:r>
              <a:rPr lang="en-US" sz="3600" dirty="0" smtClean="0"/>
              <a:t>F2- ?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Решение:</a:t>
            </a:r>
          </a:p>
          <a:p>
            <a:pPr>
              <a:buNone/>
            </a:pPr>
            <a:r>
              <a:rPr lang="ru-RU" dirty="0" smtClean="0"/>
              <a:t>  </a:t>
            </a:r>
            <a:r>
              <a:rPr lang="en-US" dirty="0" smtClean="0"/>
              <a:t>F</a:t>
            </a:r>
            <a:r>
              <a:rPr lang="ru-RU" dirty="0" smtClean="0"/>
              <a:t>1        </a:t>
            </a:r>
            <a:r>
              <a:rPr lang="en-US" dirty="0" smtClean="0"/>
              <a:t>L2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F</a:t>
            </a:r>
            <a:r>
              <a:rPr lang="ru-RU" dirty="0" smtClean="0"/>
              <a:t>2</a:t>
            </a:r>
            <a:r>
              <a:rPr lang="en-US" dirty="0" smtClean="0"/>
              <a:t>        L1 </a:t>
            </a:r>
          </a:p>
          <a:p>
            <a:pPr>
              <a:buNone/>
            </a:pPr>
            <a:r>
              <a:rPr lang="en-US" dirty="0" smtClean="0"/>
              <a:t>            F1∙L1       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F2       L2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   F2= 500 H</a:t>
            </a: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1331640" y="2708920"/>
            <a:ext cx="388843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07504" y="3212976"/>
            <a:ext cx="31683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779912" y="1772816"/>
            <a:ext cx="64807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644008" y="1628800"/>
            <a:ext cx="36004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644008" y="1844824"/>
            <a:ext cx="36004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220072" y="1772816"/>
            <a:ext cx="57606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4499992" y="3068960"/>
            <a:ext cx="36004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499992" y="3284984"/>
            <a:ext cx="36004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004048" y="2996952"/>
            <a:ext cx="115212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 УРОКА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000" dirty="0" smtClean="0"/>
              <a:t>Я  знаю, что……………………………</a:t>
            </a:r>
          </a:p>
          <a:p>
            <a:pPr>
              <a:buNone/>
            </a:pPr>
            <a:endParaRPr lang="ru-RU" sz="4000" dirty="0" smtClean="0"/>
          </a:p>
          <a:p>
            <a:pPr>
              <a:buNone/>
            </a:pPr>
            <a:r>
              <a:rPr lang="ru-RU" sz="4000" dirty="0" smtClean="0"/>
              <a:t>Я  знаю, как……………………………</a:t>
            </a:r>
          </a:p>
          <a:p>
            <a:pPr>
              <a:buNone/>
            </a:pPr>
            <a:endParaRPr lang="ru-RU" sz="4000" dirty="0" smtClean="0"/>
          </a:p>
          <a:p>
            <a:pPr>
              <a:buNone/>
            </a:pPr>
            <a:r>
              <a:rPr lang="ru-RU" sz="4000" dirty="0" smtClean="0"/>
              <a:t>Я могу ………………………………….</a:t>
            </a:r>
          </a:p>
          <a:p>
            <a:pPr>
              <a:buNone/>
            </a:pPr>
            <a:r>
              <a:rPr lang="ru-RU" dirty="0" smtClean="0"/>
              <a:t>Домашнее задание: </a:t>
            </a:r>
            <a:r>
              <a:rPr lang="ru-RU" dirty="0" smtClean="0">
                <a:latin typeface="Cambria Math"/>
                <a:ea typeface="Cambria Math"/>
              </a:rPr>
              <a:t>§ 55,56, нарисовать схему рычага, который найдете дома.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WordArt 9"/>
          <p:cNvSpPr>
            <a:spLocks noChangeArrowheads="1" noChangeShapeType="1" noTextEdit="1"/>
          </p:cNvSpPr>
          <p:nvPr/>
        </p:nvSpPr>
        <p:spPr bwMode="auto">
          <a:xfrm>
            <a:off x="6443663" y="6021388"/>
            <a:ext cx="2233612" cy="359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FFFF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atin typeface="Georgia"/>
              </a:rPr>
              <a:t>( Архимед )</a:t>
            </a:r>
          </a:p>
        </p:txBody>
      </p:sp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BCB0A8"/>
              </a:clrFrom>
              <a:clrTo>
                <a:srgbClr val="BCB0A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7763" y="2781299"/>
            <a:ext cx="1714500" cy="171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395288" y="5516562"/>
            <a:ext cx="8532812" cy="43271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BF00"/>
                    </a:gs>
                    <a:gs pos="10001">
                      <a:srgbClr val="F27300"/>
                    </a:gs>
                    <a:gs pos="25000">
                      <a:srgbClr val="8F0040"/>
                    </a:gs>
                    <a:gs pos="50000">
                      <a:srgbClr val="400040"/>
                    </a:gs>
                    <a:gs pos="80000">
                      <a:srgbClr val="000040"/>
                    </a:gs>
                    <a:gs pos="100000">
                      <a:srgbClr val="000000"/>
                    </a:gs>
                  </a:gsLst>
                  <a:lin ang="2700000" scaled="1"/>
                </a:gradFill>
                <a:latin typeface="Georgia"/>
              </a:rPr>
              <a:t>" Дайте мне точку опоры, и я подниму Землю" </a:t>
            </a:r>
          </a:p>
        </p:txBody>
      </p:sp>
      <p:sp>
        <p:nvSpPr>
          <p:cNvPr id="3093" name="Line 21"/>
          <p:cNvSpPr>
            <a:spLocks noChangeShapeType="1"/>
          </p:cNvSpPr>
          <p:nvPr/>
        </p:nvSpPr>
        <p:spPr bwMode="auto">
          <a:xfrm flipV="1">
            <a:off x="5580063" y="620713"/>
            <a:ext cx="1512887" cy="360809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94" name="Line 22"/>
          <p:cNvSpPr>
            <a:spLocks noChangeShapeType="1"/>
          </p:cNvSpPr>
          <p:nvPr/>
        </p:nvSpPr>
        <p:spPr bwMode="auto">
          <a:xfrm flipV="1">
            <a:off x="7092950" y="620712"/>
            <a:ext cx="0" cy="389604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95" name="Line 23"/>
          <p:cNvSpPr>
            <a:spLocks noChangeShapeType="1"/>
          </p:cNvSpPr>
          <p:nvPr/>
        </p:nvSpPr>
        <p:spPr bwMode="auto">
          <a:xfrm flipH="1" flipV="1">
            <a:off x="7092950" y="620713"/>
            <a:ext cx="1582738" cy="360809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92" name="AutoShape 20"/>
          <p:cNvSpPr>
            <a:spLocks noChangeArrowheads="1"/>
          </p:cNvSpPr>
          <p:nvPr/>
        </p:nvSpPr>
        <p:spPr bwMode="auto">
          <a:xfrm flipV="1">
            <a:off x="5508625" y="3644899"/>
            <a:ext cx="3240088" cy="1126337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50000">
                <a:schemeClr val="tx1"/>
              </a:gs>
              <a:gs pos="100000">
                <a:srgbClr val="C0C0C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5219700" y="369888"/>
            <a:ext cx="3600450" cy="73025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97" name="AutoShape 25"/>
          <p:cNvSpPr>
            <a:spLocks noChangeArrowheads="1"/>
          </p:cNvSpPr>
          <p:nvPr/>
        </p:nvSpPr>
        <p:spPr bwMode="auto">
          <a:xfrm>
            <a:off x="6980238" y="438149"/>
            <a:ext cx="215900" cy="216359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C0C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02" name="Line 30"/>
          <p:cNvSpPr>
            <a:spLocks noChangeShapeType="1"/>
          </p:cNvSpPr>
          <p:nvPr/>
        </p:nvSpPr>
        <p:spPr bwMode="auto">
          <a:xfrm flipV="1">
            <a:off x="682625" y="1341438"/>
            <a:ext cx="1512888" cy="360809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 flipV="1">
            <a:off x="2195513" y="1341437"/>
            <a:ext cx="0" cy="389604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04" name="Line 32"/>
          <p:cNvSpPr>
            <a:spLocks noChangeShapeType="1"/>
          </p:cNvSpPr>
          <p:nvPr/>
        </p:nvSpPr>
        <p:spPr bwMode="auto">
          <a:xfrm flipH="1" flipV="1">
            <a:off x="2195512" y="1341438"/>
            <a:ext cx="1582737" cy="360809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05" name="AutoShape 33"/>
          <p:cNvSpPr>
            <a:spLocks noChangeArrowheads="1"/>
          </p:cNvSpPr>
          <p:nvPr/>
        </p:nvSpPr>
        <p:spPr bwMode="auto">
          <a:xfrm flipV="1">
            <a:off x="611188" y="4365624"/>
            <a:ext cx="3240087" cy="1126337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50000">
                <a:schemeClr val="tx1"/>
              </a:gs>
              <a:gs pos="100000">
                <a:srgbClr val="C0C0C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06" name="Rectangle 34"/>
          <p:cNvSpPr>
            <a:spLocks noChangeArrowheads="1"/>
          </p:cNvSpPr>
          <p:nvPr/>
        </p:nvSpPr>
        <p:spPr bwMode="auto">
          <a:xfrm>
            <a:off x="323850" y="1090613"/>
            <a:ext cx="3600450" cy="73180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3107" name="AutoShape 35"/>
          <p:cNvSpPr>
            <a:spLocks noChangeArrowheads="1"/>
          </p:cNvSpPr>
          <p:nvPr/>
        </p:nvSpPr>
        <p:spPr bwMode="auto">
          <a:xfrm>
            <a:off x="2082800" y="1158874"/>
            <a:ext cx="215900" cy="216359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C0C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110" name="Picture 38" descr="Arhim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3357563"/>
            <a:ext cx="1397000" cy="1695869"/>
          </a:xfrm>
          <a:prstGeom prst="rect">
            <a:avLst/>
          </a:prstGeom>
          <a:noFill/>
          <a:ln w="9525">
            <a:solidFill>
              <a:srgbClr val="666699"/>
            </a:solidFill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467544" y="1772816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Спасибо за</a:t>
            </a:r>
          </a:p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</a:rPr>
              <a:t> внимание!</a:t>
            </a:r>
            <a:endParaRPr lang="ru-RU" sz="40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6" dur="5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8" dur="5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10" dur="5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12" dur="5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14" dur="5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16" dur="5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1213 L 0 0 Z " pathEditMode="relative" ptsTypes="AAA">
                                      <p:cBhvr>
                                        <p:cTn id="18" dur="50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20" dur="5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22" dur="5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24" dur="5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26" dur="5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28" dur="5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30" dur="5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0775 L 0 0 Z " pathEditMode="relative" ptsTypes="AAA">
                                      <p:cBhvr>
                                        <p:cTn id="32" dur="5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 animBg="1"/>
      <p:bldP spid="3094" grpId="0" animBg="1"/>
      <p:bldP spid="3095" grpId="0" animBg="1"/>
      <p:bldP spid="3092" grpId="0" animBg="1"/>
      <p:bldP spid="3096" grpId="0" animBg="1"/>
      <p:bldP spid="3097" grpId="0" animBg="1"/>
      <p:bldP spid="3102" grpId="0" animBg="1"/>
      <p:bldP spid="3103" grpId="0" animBg="1"/>
      <p:bldP spid="3104" grpId="0" animBg="1"/>
      <p:bldP spid="3105" grpId="0" animBg="1"/>
      <p:bldP spid="3106" grpId="0" animBg="1"/>
      <p:bldP spid="3107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FF0000"/>
        </a:solidFill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1172</TotalTime>
  <Words>414</Words>
  <Application>Microsoft Office PowerPoint</Application>
  <PresentationFormat>Экран (4:3)</PresentationFormat>
  <Paragraphs>111</Paragraphs>
  <Slides>18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Трек</vt:lpstr>
      <vt:lpstr>Формула</vt:lpstr>
      <vt:lpstr>Простые Механизмы</vt:lpstr>
      <vt:lpstr>Слайд 2</vt:lpstr>
      <vt:lpstr>Слайд 3</vt:lpstr>
      <vt:lpstr>Вопрос:</vt:lpstr>
      <vt:lpstr>Слайд 5</vt:lpstr>
      <vt:lpstr>Слайд 6</vt:lpstr>
      <vt:lpstr>Слайд 7</vt:lpstr>
      <vt:lpstr>Слайд 8</vt:lpstr>
      <vt:lpstr>Ножницы</vt:lpstr>
      <vt:lpstr>Пассатижи и плоскогубцы</vt:lpstr>
      <vt:lpstr>Рычаги в машинах</vt:lpstr>
      <vt:lpstr>Рычаги в теле человека</vt:lpstr>
      <vt:lpstr>Слайд 13</vt:lpstr>
      <vt:lpstr>Слайд 14</vt:lpstr>
      <vt:lpstr>Задача</vt:lpstr>
      <vt:lpstr>Ответ:  силу в 500 Н рабочие прикладывают к                большему плечу рычага.</vt:lpstr>
      <vt:lpstr>ИТОГ УРОКА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Простые Механизмы</dc:title>
  <dc:creator>Admin</dc:creator>
  <cp:lastModifiedBy>Admin</cp:lastModifiedBy>
  <cp:revision>137</cp:revision>
  <dcterms:created xsi:type="dcterms:W3CDTF">2011-09-25T16:44:22Z</dcterms:created>
  <dcterms:modified xsi:type="dcterms:W3CDTF">2012-01-22T13:51:25Z</dcterms:modified>
</cp:coreProperties>
</file>