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sldIdLst>
    <p:sldId id="269" r:id="rId2"/>
    <p:sldId id="270" r:id="rId3"/>
    <p:sldId id="271" r:id="rId4"/>
    <p:sldId id="272" r:id="rId5"/>
    <p:sldId id="257" r:id="rId6"/>
    <p:sldId id="256" r:id="rId7"/>
    <p:sldId id="260" r:id="rId8"/>
    <p:sldId id="259" r:id="rId9"/>
    <p:sldId id="263" r:id="rId10"/>
    <p:sldId id="264" r:id="rId11"/>
    <p:sldId id="262" r:id="rId12"/>
    <p:sldId id="265" r:id="rId13"/>
    <p:sldId id="268" r:id="rId14"/>
    <p:sldId id="266"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2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ED8E286A-FC70-4544-B8A2-1ADCAB534E91}" type="slidenum">
              <a:rPr lang="ru-RU" smtClean="0"/>
              <a:t>‹#›</a:t>
            </a:fld>
            <a:endParaRPr lang="ru-RU"/>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62688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spTree>
    <p:extLst>
      <p:ext uri="{BB962C8B-B14F-4D97-AF65-F5344CB8AC3E}">
        <p14:creationId xmlns:p14="http://schemas.microsoft.com/office/powerpoint/2010/main" val="1177549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3315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72D0471-D944-474E-88EA-18B4123967A1}"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8E286A-FC70-4544-B8A2-1ADCAB534E91}" type="slidenum">
              <a:rPr lang="ru-RU" smtClean="0"/>
              <a:t>‹#›</a:t>
            </a:fld>
            <a:endParaRPr lang="ru-RU"/>
          </a:p>
        </p:txBody>
      </p:sp>
    </p:spTree>
    <p:extLst>
      <p:ext uri="{BB962C8B-B14F-4D97-AF65-F5344CB8AC3E}">
        <p14:creationId xmlns:p14="http://schemas.microsoft.com/office/powerpoint/2010/main" val="1022051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72D0471-D944-474E-88EA-18B4123967A1}" type="datetimeFigureOut">
              <a:rPr lang="ru-RU" smtClean="0"/>
              <a:t>17.09.2017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D8E286A-FC70-4544-B8A2-1ADCAB534E91}" type="slidenum">
              <a:rPr lang="ru-RU" smtClean="0"/>
              <a:t>‹#›</a:t>
            </a:fld>
            <a:endParaRPr lang="ru-RU"/>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5241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72D0471-D944-474E-88EA-18B4123967A1}" type="datetimeFigureOut">
              <a:rPr lang="ru-RU" smtClean="0"/>
              <a:t>17.09.2017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D8E286A-FC70-4544-B8A2-1ADCAB534E91}" type="slidenum">
              <a:rPr lang="ru-RU" smtClean="0"/>
              <a:t>‹#›</a:t>
            </a:fld>
            <a:endParaRPr lang="ru-RU"/>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645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2D0471-D944-474E-88EA-18B4123967A1}" type="datetimeFigureOut">
              <a:rPr lang="ru-RU" smtClean="0"/>
              <a:t>17.09.2017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D8E286A-FC70-4544-B8A2-1ADCAB534E91}" type="slidenum">
              <a:rPr lang="ru-RU" smtClean="0"/>
              <a:t>‹#›</a:t>
            </a:fld>
            <a:endParaRPr lang="ru-RU"/>
          </a:p>
        </p:txBody>
      </p:sp>
    </p:spTree>
    <p:extLst>
      <p:ext uri="{BB962C8B-B14F-4D97-AF65-F5344CB8AC3E}">
        <p14:creationId xmlns:p14="http://schemas.microsoft.com/office/powerpoint/2010/main" val="1299665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72D0471-D944-474E-88EA-18B4123967A1}"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8E286A-FC70-4544-B8A2-1ADCAB534E91}" type="slidenum">
              <a:rPr lang="ru-RU" smtClean="0"/>
              <a:t>‹#›</a:t>
            </a:fld>
            <a:endParaRPr lang="ru-RU"/>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9801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72D0471-D944-474E-88EA-18B4123967A1}"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8E286A-FC70-4544-B8A2-1ADCAB534E91}" type="slidenum">
              <a:rPr lang="ru-RU" smtClean="0"/>
              <a:t>‹#›</a:t>
            </a:fld>
            <a:endParaRPr lang="ru-RU"/>
          </a:p>
        </p:txBody>
      </p:sp>
    </p:spTree>
    <p:extLst>
      <p:ext uri="{BB962C8B-B14F-4D97-AF65-F5344CB8AC3E}">
        <p14:creationId xmlns:p14="http://schemas.microsoft.com/office/powerpoint/2010/main" val="3057002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72D0471-D944-474E-88EA-18B4123967A1}" type="datetimeFigureOut">
              <a:rPr lang="ru-RU" smtClean="0"/>
              <a:t>17.09.2017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D8E286A-FC70-4544-B8A2-1ADCAB534E91}" type="slidenum">
              <a:rPr lang="ru-RU" smtClean="0"/>
              <a:t>‹#›</a:t>
            </a:fld>
            <a:endParaRPr lang="ru-RU"/>
          </a:p>
        </p:txBody>
      </p:sp>
    </p:spTree>
    <p:extLst>
      <p:ext uri="{BB962C8B-B14F-4D97-AF65-F5344CB8AC3E}">
        <p14:creationId xmlns:p14="http://schemas.microsoft.com/office/powerpoint/2010/main" val="2105621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6330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7594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spTree>
    <p:extLst>
      <p:ext uri="{BB962C8B-B14F-4D97-AF65-F5344CB8AC3E}">
        <p14:creationId xmlns:p14="http://schemas.microsoft.com/office/powerpoint/2010/main" val="19122464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0373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57325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56134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72D0471-D944-474E-88EA-18B4123967A1}" type="datetimeFigureOut">
              <a:rPr lang="ru-RU" smtClean="0"/>
              <a:t>17.09.2017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D8E286A-FC70-4544-B8A2-1ADCAB534E91}" type="slidenum">
              <a:rPr lang="ru-RU" smtClean="0"/>
              <a:t>‹#›</a:t>
            </a:fld>
            <a:endParaRPr lang="ru-RU"/>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20733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72D0471-D944-474E-88EA-18B4123967A1}" type="datetimeFigureOut">
              <a:rPr lang="ru-RU" smtClean="0"/>
              <a:t>17.09.2017</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D8E286A-FC70-4544-B8A2-1ADCAB534E91}" type="slidenum">
              <a:rPr lang="ru-RU" smtClean="0"/>
              <a:t>‹#›</a:t>
            </a:fld>
            <a:endParaRPr lang="ru-RU"/>
          </a:p>
        </p:txBody>
      </p:sp>
    </p:spTree>
    <p:extLst>
      <p:ext uri="{BB962C8B-B14F-4D97-AF65-F5344CB8AC3E}">
        <p14:creationId xmlns:p14="http://schemas.microsoft.com/office/powerpoint/2010/main" val="1514416219"/>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15069" y="555172"/>
            <a:ext cx="8158688" cy="391885"/>
          </a:xfrm>
        </p:spPr>
        <p:txBody>
          <a:bodyPr>
            <a:normAutofit fontScale="90000"/>
          </a:bodyPr>
          <a:lstStyle/>
          <a:p>
            <a:r>
              <a:rPr lang="ru-RU" dirty="0" smtClean="0"/>
              <a:t>Для педагога</a:t>
            </a:r>
            <a:endParaRPr lang="ru-RU" dirty="0"/>
          </a:p>
        </p:txBody>
      </p:sp>
      <p:sp>
        <p:nvSpPr>
          <p:cNvPr id="3" name="Текст 2"/>
          <p:cNvSpPr>
            <a:spLocks noGrp="1"/>
          </p:cNvSpPr>
          <p:nvPr>
            <p:ph type="body" idx="1"/>
          </p:nvPr>
        </p:nvSpPr>
        <p:spPr>
          <a:xfrm>
            <a:off x="1164771" y="1012371"/>
            <a:ext cx="10058400" cy="5105400"/>
          </a:xfrm>
        </p:spPr>
        <p:txBody>
          <a:bodyPr>
            <a:noAutofit/>
          </a:bodyPr>
          <a:lstStyle/>
          <a:p>
            <a:pPr algn="r"/>
            <a:r>
              <a:rPr lang="ru-RU" sz="1400" dirty="0"/>
              <a:t>«Читайте детям стихи,</a:t>
            </a:r>
          </a:p>
          <a:p>
            <a:pPr algn="r"/>
            <a:endParaRPr lang="ru-RU" sz="1400" dirty="0"/>
          </a:p>
          <a:p>
            <a:pPr algn="r"/>
            <a:r>
              <a:rPr lang="ru-RU" sz="1400" dirty="0"/>
              <a:t>пусть ухо их приучится к гармонии русского слова,</a:t>
            </a:r>
          </a:p>
          <a:p>
            <a:pPr algn="r"/>
            <a:endParaRPr lang="ru-RU" sz="1400" dirty="0"/>
          </a:p>
          <a:p>
            <a:pPr algn="r"/>
            <a:r>
              <a:rPr lang="ru-RU" sz="1400" dirty="0"/>
              <a:t>сердце преисполнится чувством изящного,</a:t>
            </a:r>
          </a:p>
          <a:p>
            <a:pPr algn="r"/>
            <a:endParaRPr lang="ru-RU" sz="1400" dirty="0"/>
          </a:p>
          <a:p>
            <a:pPr algn="r"/>
            <a:r>
              <a:rPr lang="ru-RU" sz="1400" dirty="0"/>
              <a:t>пусть поэзия действует на них так же, как и музыка».</a:t>
            </a:r>
          </a:p>
          <a:p>
            <a:pPr algn="r"/>
            <a:endParaRPr lang="ru-RU" sz="1400" dirty="0"/>
          </a:p>
          <a:p>
            <a:pPr algn="r"/>
            <a:r>
              <a:rPr lang="ru-RU" sz="1400" dirty="0"/>
              <a:t>В. Белинский.</a:t>
            </a:r>
          </a:p>
          <a:p>
            <a:pPr algn="just"/>
            <a:r>
              <a:rPr lang="ru-RU" sz="1400" dirty="0"/>
              <a:t>Добрый вечер дорогие родители, бабушки, дедушки. Наша встреча с Вами сегодня не совсем обычная. Сегодня мы не будем ни петь, ни играть, ни танцевать. Сегодня мы будем читать, читать, читать, потому что у нас сегодня не просто вечер, а поэтический вечер, который мы посвящаем детской писательнице, на произведении которой выросло не одно поколение – Агнии Львовне </a:t>
            </a:r>
            <a:r>
              <a:rPr lang="ru-RU" sz="1400" dirty="0" err="1"/>
              <a:t>Барто</a:t>
            </a:r>
            <a:r>
              <a:rPr lang="ru-RU" sz="1400" dirty="0"/>
              <a:t>.</a:t>
            </a:r>
          </a:p>
          <a:p>
            <a:pPr algn="just"/>
            <a:r>
              <a:rPr lang="ru-RU" sz="1400" dirty="0"/>
              <a:t>Прежде чем перейти непосредственно к чтению стихотворений, хотелось бы чуть - чуть с Вами поговорить. По вашему мнению, заучивание стихотворений нужно, или можно обойтись.</a:t>
            </a:r>
          </a:p>
          <a:p>
            <a:pPr algn="just"/>
            <a:r>
              <a:rPr lang="ru-RU" sz="1400" dirty="0"/>
              <a:t>Совершенно верно. И педагоги, и родителей знают и понимают, что стихи учить надо, это один из наиболее действенных методов развития детей.</a:t>
            </a:r>
          </a:p>
          <a:p>
            <a:pPr algn="just"/>
            <a:r>
              <a:rPr lang="ru-RU" sz="1400" dirty="0"/>
              <a:t> Давайте с вами подумаем, в чем же заключается польза заучивания стихотворений?</a:t>
            </a:r>
          </a:p>
          <a:p>
            <a:endParaRPr lang="ru-RU" sz="1400" dirty="0"/>
          </a:p>
        </p:txBody>
      </p:sp>
    </p:spTree>
    <p:extLst>
      <p:ext uri="{BB962C8B-B14F-4D97-AF65-F5344CB8AC3E}">
        <p14:creationId xmlns:p14="http://schemas.microsoft.com/office/powerpoint/2010/main" val="2449040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947058" y="620487"/>
            <a:ext cx="10493828" cy="5584370"/>
          </a:xfrm>
        </p:spPr>
        <p:txBody>
          <a:bodyPr>
            <a:normAutofit lnSpcReduction="10000"/>
          </a:bodyPr>
          <a:lstStyle/>
          <a:p>
            <a:pPr algn="just"/>
            <a:r>
              <a:rPr lang="ru-RU" sz="1200" dirty="0"/>
              <a:t>1.  Заучивание стихотворных строк расширяет кругозор, совершенствует устную речь, увеличивается активный словарь детей.</a:t>
            </a:r>
          </a:p>
          <a:p>
            <a:pPr algn="just"/>
            <a:r>
              <a:rPr lang="ru-RU" sz="1200" dirty="0"/>
              <a:t>Существует два вида словаря, которым пользуются дети. Это активный и пассивный словарь. Пассивный словарь – это все слова, значение которых понимает ребёнок, но сам по каким-то причинам не произносит их. Активный словарь – это все слова, значение которых ребёнок не только понимает, но и правильно употребляет в своей речи. Малыш может правильно употреблять в своей речи уже выученные и много раз проговорённые в стихотворении слова и фразы. Речь ребёнка становится более богатой и правильной.</a:t>
            </a:r>
          </a:p>
          <a:p>
            <a:pPr algn="just"/>
            <a:r>
              <a:rPr lang="ru-RU" sz="1200" dirty="0"/>
              <a:t> 2. Заучивание стихов способствует формированию общего уровня культуры человека. Формируется чувство языка. Ребёнок запоминает фразами, поэтому, при заучивании стихотворения, малыш фиксирует в памяти как правильно сочетать одно слово с другим. И когда в реальной жизни сложится такая ситуация, когда нужно сказать словосочетание похожее на фразу из стихотворения, малыш говорит правильным литературным языком.</a:t>
            </a:r>
          </a:p>
          <a:p>
            <a:pPr algn="just"/>
            <a:r>
              <a:rPr lang="ru-RU" sz="1200" dirty="0"/>
              <a:t> 3.  Развитие мозга. Дети, которые знают много стихов, имеют более высокий интеллект.</a:t>
            </a:r>
          </a:p>
          <a:p>
            <a:pPr algn="just"/>
            <a:r>
              <a:rPr lang="ru-RU" sz="1200" dirty="0"/>
              <a:t> 4.  Развитие фонематического слуха. Фонематический слух – это различение звуков в слове. Если малыш не может чётко различать звуки, то он не может правильно повторить, запомнить и написать, что ему сказали. Стихи учат прислушиваться к звучащему слову, приучают ребёнка к тому, что существуют разные слова, но с одинаковым звучанием и разные слова с одинаковым значением.</a:t>
            </a:r>
          </a:p>
          <a:p>
            <a:pPr algn="just"/>
            <a:r>
              <a:rPr lang="ru-RU" sz="1200" dirty="0"/>
              <a:t> 5.  Заучивание стихов способствует развитию памяти.</a:t>
            </a:r>
          </a:p>
          <a:p>
            <a:pPr algn="just"/>
            <a:r>
              <a:rPr lang="ru-RU" sz="1200" dirty="0"/>
              <a:t>Когда начинать учить с ребенком стихи? А чем раньше, тем лучше! Младенец лежит в люльке, вы ему напеваете колыбельную – это ведь тоже стихи. Декламируете ритмичные: «Идет бычок, качается», «Я люблю свою лошадку» и т.д. Дети любят слушать стихи больше, чем прозу. Недаром, многие детские авторы писали и пишут сказки, рассказы для детей в стихах. Стихотворные рифмы, их мелодичность откладываются на подсознании, и когда дитя немного подрастет, он с легкостью будет заучивать первые четверостишия</a:t>
            </a:r>
            <a:r>
              <a:rPr lang="ru-RU" sz="1200" dirty="0" smtClean="0"/>
              <a:t>.</a:t>
            </a:r>
          </a:p>
          <a:p>
            <a:pPr algn="just"/>
            <a:r>
              <a:rPr lang="ru-RU" sz="1200" dirty="0"/>
              <a:t> В 4-5 лет дети уже могут выучить по 3-4 четверостишия. Если дети ходят в детский сад, там обычно к праздникам поручают выучить несколько строчек, но не все малыши могут читать стихи при скоплении людей, многие очень стеснительны. Поэтому надо заниматься с детьми дома. Причем учить нужно как можно больше – это самый лучший способ сформировать необходимый для последующего школьного обучения объем памяти. </a:t>
            </a:r>
          </a:p>
          <a:p>
            <a:pPr algn="just"/>
            <a:r>
              <a:rPr lang="ru-RU" sz="1200" dirty="0"/>
              <a:t>Относится к заучиванию стихов как к серьезной и сложной работе не стоит, если малыш этого делать не хочет, настаивать и заставлять его не нужно. Можно предложить ребенку подготовить для папы, бабушки или дедушки сюрприз в виде стиха и рассказать малышу, что они очень удивятся и будут рады такому сюрпризу. А для того, чтобы ребенок мог увидеть свои ошибки (если, например, он читает стих очень тихо), предложите ему рассказать стихотворение перед камерой для фильма. Поскольку многим малышам нравится, когда их снимают на камеру или фотографируют, это его развлечет.</a:t>
            </a:r>
          </a:p>
          <a:p>
            <a:pPr algn="just"/>
            <a:r>
              <a:rPr lang="ru-RU" sz="1200" dirty="0" smtClean="0"/>
              <a:t>Мы </a:t>
            </a:r>
            <a:r>
              <a:rPr lang="ru-RU" sz="1200" dirty="0"/>
              <a:t>с вами немного поговорили о роли стихотворений в жизни детей. Ну а сейчас давайте чуть поближе познакомимся с детской писательницей А. </a:t>
            </a:r>
            <a:r>
              <a:rPr lang="ru-RU" sz="1200" dirty="0" err="1"/>
              <a:t>Барто</a:t>
            </a:r>
            <a:r>
              <a:rPr lang="ru-RU" sz="1200" dirty="0"/>
              <a:t>.</a:t>
            </a:r>
          </a:p>
          <a:p>
            <a:pPr algn="just"/>
            <a:endParaRPr lang="ru-RU" sz="1200" dirty="0"/>
          </a:p>
          <a:p>
            <a:pPr algn="just"/>
            <a:endParaRPr lang="ru-RU" sz="1200" dirty="0"/>
          </a:p>
        </p:txBody>
      </p:sp>
    </p:spTree>
    <p:extLst>
      <p:ext uri="{BB962C8B-B14F-4D97-AF65-F5344CB8AC3E}">
        <p14:creationId xmlns:p14="http://schemas.microsoft.com/office/powerpoint/2010/main" val="595373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859971" y="566057"/>
            <a:ext cx="10461172" cy="5595257"/>
          </a:xfrm>
        </p:spPr>
        <p:txBody>
          <a:bodyPr>
            <a:normAutofit fontScale="85000" lnSpcReduction="10000"/>
          </a:bodyPr>
          <a:lstStyle/>
          <a:p>
            <a:pPr algn="just"/>
            <a:r>
              <a:rPr lang="ru-RU" sz="1200" dirty="0"/>
              <a:t>СЛАЙД 2 </a:t>
            </a:r>
          </a:p>
          <a:p>
            <a:pPr algn="just"/>
            <a:r>
              <a:rPr lang="ru-RU" sz="1200" dirty="0"/>
              <a:t>"Идет бычок, качается, вздыхает на ходу..." — имя автора этих строк знакомо всем. Одна из самых известных детских поэтесс — Агния </a:t>
            </a:r>
            <a:r>
              <a:rPr lang="ru-RU" sz="1200" dirty="0" err="1"/>
              <a:t>Барто</a:t>
            </a:r>
            <a:r>
              <a:rPr lang="ru-RU" sz="1200" dirty="0"/>
              <a:t> — стала любимым автором для многих поколений детей. Но мало кто знает подробности ее биографии. Например, о том, что она пережила личную трагедию, но не отчаялась. Или о том, как она помогла встретиться тысячам людей, потерявших друг друга во время войны.</a:t>
            </a:r>
          </a:p>
          <a:p>
            <a:pPr algn="just"/>
            <a:r>
              <a:rPr lang="ru-RU" sz="1200" dirty="0"/>
              <a:t>СЛАЙД 3</a:t>
            </a:r>
          </a:p>
          <a:p>
            <a:pPr algn="just"/>
            <a:r>
              <a:rPr lang="ru-RU" sz="1200" dirty="0"/>
              <a:t>Большинство стихов Агнии </a:t>
            </a:r>
            <a:r>
              <a:rPr lang="ru-RU" sz="1200" dirty="0" err="1"/>
              <a:t>Барто</a:t>
            </a:r>
            <a:r>
              <a:rPr lang="ru-RU" sz="1200" dirty="0"/>
              <a:t> написано для детей — дошкольников или младших школьников. Стиль очень лёгкий, стихи нетрудно читать и запоминать детям. Автор как бы разговаривает с ребёнком простым бытовым языком, без лирических отступлений и описаний — но в рифму. И разговор ведёт с маленькими читателями, как будто автор — их ровесница. Стихи </a:t>
            </a:r>
            <a:r>
              <a:rPr lang="ru-RU" sz="1200" dirty="0" err="1"/>
              <a:t>Барто</a:t>
            </a:r>
            <a:r>
              <a:rPr lang="ru-RU" sz="1200" dirty="0"/>
              <a:t> всегда на современную тему, она словно бы рассказывает недавно случившуюся историю, причем её эстетике характерно называть персонажей по именам: «Мы с Тамарой», «Кто не знает </a:t>
            </a:r>
            <a:r>
              <a:rPr lang="ru-RU" sz="1200" dirty="0" err="1"/>
              <a:t>Любочку</a:t>
            </a:r>
            <a:r>
              <a:rPr lang="ru-RU" sz="1200" dirty="0"/>
              <a:t>», «Наша Таня громко плачет», «Володин портрет», «</a:t>
            </a:r>
            <a:r>
              <a:rPr lang="ru-RU" sz="1200" dirty="0" err="1"/>
              <a:t>Лёшенька</a:t>
            </a:r>
            <a:r>
              <a:rPr lang="ru-RU" sz="1200" dirty="0"/>
              <a:t>, </a:t>
            </a:r>
            <a:r>
              <a:rPr lang="ru-RU" sz="1200" dirty="0" err="1"/>
              <a:t>Лёшенька</a:t>
            </a:r>
            <a:r>
              <a:rPr lang="ru-RU" sz="1200" dirty="0"/>
              <a:t>, сделай одолжение» — речь будто бы идёт о хорошо знакомых </a:t>
            </a:r>
            <a:r>
              <a:rPr lang="ru-RU" sz="1200" dirty="0" err="1"/>
              <a:t>Лёшеньках</a:t>
            </a:r>
            <a:r>
              <a:rPr lang="ru-RU" sz="1200" dirty="0"/>
              <a:t> и Танях, у которых вот такие недостатки, а вовсе не о детях-читателях.</a:t>
            </a:r>
          </a:p>
          <a:p>
            <a:pPr algn="just"/>
            <a:r>
              <a:rPr lang="ru-RU" sz="1200" dirty="0"/>
              <a:t>СЛАЙД 4</a:t>
            </a:r>
          </a:p>
          <a:p>
            <a:pPr algn="just"/>
            <a:r>
              <a:rPr lang="ru-RU" sz="1200" dirty="0"/>
              <a:t>Агния Львовна </a:t>
            </a:r>
            <a:r>
              <a:rPr lang="ru-RU" sz="1200" dirty="0" err="1"/>
              <a:t>Барто</a:t>
            </a:r>
            <a:r>
              <a:rPr lang="ru-RU" sz="1200" dirty="0"/>
              <a:t> (Волова) родилась 4 февраля 1906 года в Москве в семье ветеринарного </a:t>
            </a:r>
            <a:r>
              <a:rPr lang="ru-RU" sz="1200" dirty="0" err="1"/>
              <a:t>врача.Получила</a:t>
            </a:r>
            <a:r>
              <a:rPr lang="ru-RU" sz="1200" dirty="0"/>
              <a:t> хорошее домашнее воспитание. Училась в гимназии, где и начала писать стихи.</a:t>
            </a:r>
          </a:p>
          <a:p>
            <a:pPr algn="just"/>
            <a:r>
              <a:rPr lang="ru-RU" sz="1200" dirty="0"/>
              <a:t>Вспоминать свое детство Агния </a:t>
            </a:r>
            <a:r>
              <a:rPr lang="ru-RU" sz="1200" dirty="0" err="1"/>
              <a:t>Барто</a:t>
            </a:r>
            <a:r>
              <a:rPr lang="ru-RU" sz="1200" dirty="0"/>
              <a:t> не любила. Домашнее начальное образование, французский язык, парадные обеды с ананасом на десерт — все эти приметы буржуазного быта не украшали биографию советского писателя. Поэтому о тех годах Агния Львовна оставила самые скупые воспоминания: няня из деревни, страх грозы, звуки шарманки под окном. </a:t>
            </a:r>
          </a:p>
          <a:p>
            <a:pPr algn="just"/>
            <a:r>
              <a:rPr lang="ru-RU" sz="1200" dirty="0"/>
              <a:t>СЛАЙД 5</a:t>
            </a:r>
          </a:p>
          <a:p>
            <a:pPr algn="just"/>
            <a:r>
              <a:rPr lang="ru-RU" sz="1200" dirty="0"/>
              <a:t>Лев Николаевич, поклонник искусства, видел будущее дочери в балете. Агния прилежно занималась танцами, но большого таланта в этом занятии не обнаруживала. Рано проявившуюся творческую энергию направляла в другое русло — стихотворное. </a:t>
            </a:r>
          </a:p>
          <a:p>
            <a:pPr algn="just"/>
            <a:r>
              <a:rPr lang="ru-RU" sz="1200" dirty="0"/>
              <a:t>Чем старше становилась Агния, тем яснее было, что ей не стать ни великой балериной, ни "второй Ахматовой". Перед выпускными зачетами в училище она волновалась: ведь после них надо было начинать карьеру в балете. На экзаменах присутствовал нарком просвещения Луначарский. После экзаменационных выступлений ученицы показывали концертную программу. Он прилежно посмотрел зачеты и оживился во время исполнения концертных номеров. Когда юная черноглазая красавица с пафосом читала стихи собственного сочинения под названием "Похоронный марш", Луначарский с трудом сдерживал смех. А через несколько дней он пригласил ученицу в Нарком-</a:t>
            </a:r>
            <a:r>
              <a:rPr lang="ru-RU" sz="1200" dirty="0" err="1"/>
              <a:t>прос</a:t>
            </a:r>
            <a:r>
              <a:rPr lang="ru-RU" sz="1200" dirty="0"/>
              <a:t> и сказал, что она рождена писать веселые стихи. </a:t>
            </a:r>
          </a:p>
          <a:p>
            <a:pPr algn="just"/>
            <a:r>
              <a:rPr lang="ru-RU" sz="1200" dirty="0"/>
              <a:t>СЛАЙД 6</a:t>
            </a:r>
          </a:p>
          <a:p>
            <a:pPr algn="just"/>
            <a:r>
              <a:rPr lang="ru-RU" sz="1200" dirty="0"/>
              <a:t>В  1925 году девятнадцатилетняя Агния </a:t>
            </a:r>
            <a:r>
              <a:rPr lang="ru-RU" sz="1200" dirty="0" err="1"/>
              <a:t>Барто</a:t>
            </a:r>
            <a:r>
              <a:rPr lang="ru-RU" sz="1200" dirty="0"/>
              <a:t> выпустила свою первую книжку — "Китайчонок Ван Ли".</a:t>
            </a:r>
          </a:p>
          <a:p>
            <a:pPr algn="just"/>
            <a:r>
              <a:rPr lang="ru-RU" sz="1200" dirty="0"/>
              <a:t>Слайд 7</a:t>
            </a:r>
          </a:p>
          <a:p>
            <a:pPr algn="just"/>
            <a:r>
              <a:rPr lang="ru-RU" sz="1200" dirty="0"/>
              <a:t>Слава пришла к ней довольно быстро, но не добавила ей смелости — Агния была очень застенчива. Она обожала Маяковского, но, встретившись с ним, не решилась заговорить. Отважившись прочесть свое стихотворение Чуковскому, </a:t>
            </a:r>
            <a:r>
              <a:rPr lang="ru-RU" sz="1200" dirty="0" err="1"/>
              <a:t>Барто</a:t>
            </a:r>
            <a:r>
              <a:rPr lang="ru-RU" sz="1200" dirty="0"/>
              <a:t> приписала авторство пятилетнему мальчику. О разговоре с Горьким она впоследствии вспоминала, что "страшно волновалась". Может быть, именно благодаря своей застенчивости Агния </a:t>
            </a:r>
            <a:r>
              <a:rPr lang="ru-RU" sz="1200" dirty="0" err="1"/>
              <a:t>Барто</a:t>
            </a:r>
            <a:r>
              <a:rPr lang="ru-RU" sz="1200" dirty="0"/>
              <a:t> не имела врагов. Она никогда не пыталась казаться умнее, чем была, не ввязывалась в окололитературные склоки и хорошо понимала, что ей предстоит многому научиться. "Серебряный век" воспитал в ней важнейшую для детского писателя черту: бесконечное уважение к слову. </a:t>
            </a:r>
          </a:p>
          <a:p>
            <a:pPr algn="just"/>
            <a:endParaRPr lang="ru-RU" sz="1200" dirty="0"/>
          </a:p>
        </p:txBody>
      </p:sp>
    </p:spTree>
    <p:extLst>
      <p:ext uri="{BB962C8B-B14F-4D97-AF65-F5344CB8AC3E}">
        <p14:creationId xmlns:p14="http://schemas.microsoft.com/office/powerpoint/2010/main" val="933478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957943" y="544286"/>
            <a:ext cx="10297886" cy="5671457"/>
          </a:xfrm>
        </p:spPr>
        <p:txBody>
          <a:bodyPr>
            <a:normAutofit fontScale="85000" lnSpcReduction="20000"/>
          </a:bodyPr>
          <a:lstStyle/>
          <a:p>
            <a:pPr algn="just"/>
            <a:r>
              <a:rPr lang="ru-RU" sz="1300" dirty="0"/>
              <a:t>Слайд 8</a:t>
            </a:r>
          </a:p>
          <a:p>
            <a:pPr algn="just"/>
            <a:r>
              <a:rPr lang="ru-RU" sz="1300" dirty="0"/>
              <a:t>Во время Великой Отечественной войны семья Агнии Львовны обосновалась в Свердловске. Она работала токарем на заводе. </a:t>
            </a:r>
          </a:p>
          <a:p>
            <a:pPr algn="just"/>
            <a:r>
              <a:rPr lang="ru-RU" sz="1300" dirty="0"/>
              <a:t>В 1942 году  ушла на фронт фронтовым корреспондентом..</a:t>
            </a:r>
          </a:p>
          <a:p>
            <a:pPr algn="just"/>
            <a:r>
              <a:rPr lang="ru-RU" sz="1300" dirty="0"/>
              <a:t>В столицу </a:t>
            </a:r>
            <a:r>
              <a:rPr lang="ru-RU" sz="1300" dirty="0" err="1"/>
              <a:t>Барто</a:t>
            </a:r>
            <a:r>
              <a:rPr lang="ru-RU" sz="1300" dirty="0"/>
              <a:t> вернулась в 1944-м году 5</a:t>
            </a:r>
          </a:p>
          <a:p>
            <a:pPr algn="just"/>
            <a:r>
              <a:rPr lang="ru-RU" sz="1300" dirty="0"/>
              <a:t>В 1947 году она опубликовала поэму "Звенигород" — рассказ о детях, потерявших родителей во время войны. Этой поэме была уготована особая судьба. Стихи для детей превратили Агнию </a:t>
            </a:r>
            <a:r>
              <a:rPr lang="ru-RU" sz="1300" dirty="0" err="1"/>
              <a:t>Барто</a:t>
            </a:r>
            <a:r>
              <a:rPr lang="ru-RU" sz="1300" dirty="0"/>
              <a:t> в "лицо советской детской книги", влиятельного литератора, любимицу всего Советского Союза. Но "Звенигород" сделал ее национальной героиней и вернул некое подобие душевного покоя. Это можно назвать случаем или чудом. Поэму Агния </a:t>
            </a:r>
            <a:r>
              <a:rPr lang="ru-RU" sz="1300" dirty="0" err="1"/>
              <a:t>Барто</a:t>
            </a:r>
            <a:r>
              <a:rPr lang="ru-RU" sz="1300" dirty="0"/>
              <a:t> написала после посещения реального детского дома в подмосковном городке Звенигороде. В тексте, как обычно, она использовала свои разговоры с детьми. После выхода книги ей пришло письмо от одинокой женщины, во время войны потерявшей свою восьмилетнюю дочь. Обрывки детских воспоминаний, вошедшие в поэму, показались женщине знакомыми. Она надеялась, что </a:t>
            </a:r>
            <a:r>
              <a:rPr lang="ru-RU" sz="1300" dirty="0" err="1"/>
              <a:t>Барто</a:t>
            </a:r>
            <a:r>
              <a:rPr lang="ru-RU" sz="1300" dirty="0"/>
              <a:t> общалась с ее дочерью, пропавшей во время войны. Так оно и оказалось: мать и дочь встретились спустя десять лет. В 1965 году радиостанция "Маяк" начала транслировать передачу "Ищу человека". Поиск пропавших людей при помощи СМИ не был изобретением Агнии </a:t>
            </a:r>
            <a:r>
              <a:rPr lang="ru-RU" sz="1300" dirty="0" err="1"/>
              <a:t>Барто</a:t>
            </a:r>
            <a:r>
              <a:rPr lang="ru-RU" sz="1300" dirty="0"/>
              <a:t> — такая практика существовала во многих странах. Уникальность советского аналога заключалась в том, что в основе поиска лежали детские воспоминания. "Ребенок наблюдателен, он видит остро, точно и часто запоминает увиденное на всю жизнь, — писала </a:t>
            </a:r>
            <a:r>
              <a:rPr lang="ru-RU" sz="1300" dirty="0" err="1"/>
              <a:t>Барто</a:t>
            </a:r>
            <a:r>
              <a:rPr lang="ru-RU" sz="1300" dirty="0"/>
              <a:t>. — Не может ли детская память помочь в поисках? Не могут ли родители узнать своего взрослого сына или дочь по их детским воспоминаниям?" Этой работе Агния </a:t>
            </a:r>
            <a:r>
              <a:rPr lang="ru-RU" sz="1300" dirty="0" err="1"/>
              <a:t>Барто</a:t>
            </a:r>
            <a:r>
              <a:rPr lang="ru-RU" sz="1300" dirty="0"/>
              <a:t> посвятила девять лет жизни. Ей удалось соединить почти тысячу разрушенных войной семей.</a:t>
            </a:r>
          </a:p>
          <a:p>
            <a:pPr algn="just"/>
            <a:r>
              <a:rPr lang="ru-RU" sz="1300" dirty="0"/>
              <a:t>СЛАЙД 9</a:t>
            </a:r>
          </a:p>
          <a:p>
            <a:pPr algn="just"/>
            <a:r>
              <a:rPr lang="ru-RU" sz="1300" dirty="0"/>
              <a:t>Имя Агнии </a:t>
            </a:r>
            <a:r>
              <a:rPr lang="ru-RU" sz="1300" dirty="0" err="1"/>
              <a:t>Барто</a:t>
            </a:r>
            <a:r>
              <a:rPr lang="ru-RU" sz="1300" dirty="0"/>
              <a:t> присвоено малой планете (2279) </a:t>
            </a:r>
            <a:r>
              <a:rPr lang="ru-RU" sz="1300" dirty="0" err="1"/>
              <a:t>Барто</a:t>
            </a:r>
            <a:r>
              <a:rPr lang="ru-RU" sz="1300" dirty="0"/>
              <a:t>, расположенной между орбитами Марса и Юпитера, а также одному из кратеров на Венере.</a:t>
            </a:r>
          </a:p>
          <a:p>
            <a:pPr algn="just"/>
            <a:r>
              <a:rPr lang="ru-RU" sz="1300" dirty="0"/>
              <a:t>СЛАЙД 10</a:t>
            </a:r>
          </a:p>
          <a:p>
            <a:pPr algn="just"/>
            <a:r>
              <a:rPr lang="ru-RU" sz="1300" dirty="0"/>
              <a:t>А. </a:t>
            </a:r>
            <a:r>
              <a:rPr lang="ru-RU" sz="1300" dirty="0" err="1"/>
              <a:t>Барто</a:t>
            </a:r>
            <a:r>
              <a:rPr lang="ru-RU" sz="1300" dirty="0"/>
              <a:t> удостоена множеством наград и премий. </a:t>
            </a:r>
          </a:p>
          <a:p>
            <a:pPr algn="just"/>
            <a:r>
              <a:rPr lang="ru-RU" sz="1300" dirty="0"/>
              <a:t>Ее стихотворения легли в основу мультфильмов для детей.</a:t>
            </a:r>
          </a:p>
          <a:p>
            <a:pPr algn="just"/>
            <a:r>
              <a:rPr lang="ru-RU" sz="1300" dirty="0"/>
              <a:t>Экранизации произведений</a:t>
            </a:r>
          </a:p>
          <a:p>
            <a:pPr algn="just"/>
            <a:r>
              <a:rPr lang="ru-RU" sz="1300" dirty="0"/>
              <a:t> «Две иллюстрации» — кукольный </a:t>
            </a:r>
            <a:r>
              <a:rPr lang="ru-RU" sz="1300" dirty="0" err="1"/>
              <a:t>двухсюжетный</a:t>
            </a:r>
            <a:r>
              <a:rPr lang="ru-RU" sz="1300" dirty="0"/>
              <a:t> мультфильм 1962 года (первый сюжет «Девочка-</a:t>
            </a:r>
            <a:r>
              <a:rPr lang="ru-RU" sz="1300" dirty="0" err="1"/>
              <a:t>рёвушка</a:t>
            </a:r>
            <a:r>
              <a:rPr lang="ru-RU" sz="1300" dirty="0"/>
              <a:t>» по стихотворению писателя).</a:t>
            </a:r>
          </a:p>
          <a:p>
            <a:pPr algn="just"/>
            <a:r>
              <a:rPr lang="ru-RU" sz="1300" dirty="0"/>
              <a:t>«Снегирь» — рисованный мультфильм 1983 года по одноимённому произведению писателя.</a:t>
            </a:r>
          </a:p>
          <a:p>
            <a:pPr algn="just"/>
            <a:r>
              <a:rPr lang="ru-RU" sz="1300" dirty="0"/>
              <a:t>«Волшебная лопата» — рисованный мультфильм 1984 года по стихам писателя, снятый ТО «Экран».</a:t>
            </a:r>
          </a:p>
          <a:p>
            <a:pPr algn="just"/>
            <a:r>
              <a:rPr lang="ru-RU" sz="1300" dirty="0"/>
              <a:t>«Мы с Тамарой» — российский 2D-компьютерный мультфильм, современная интерпретация стихотворения писателя. Фильм участвовал в конкурсной программе фестиваля Суздаль-2004.</a:t>
            </a:r>
          </a:p>
          <a:p>
            <a:pPr algn="just"/>
            <a:r>
              <a:rPr lang="ru-RU" sz="1300" dirty="0"/>
              <a:t>Ее не стало 1 апреля 1981 года. После вскрытия врачи были потрясены: сосуды оказались настолько слабыми, что было непонятно, как кровь поступала в сердце последние десять лет. Однажды Агния </a:t>
            </a:r>
            <a:r>
              <a:rPr lang="ru-RU" sz="1300" dirty="0" err="1"/>
              <a:t>Барто</a:t>
            </a:r>
            <a:r>
              <a:rPr lang="ru-RU" sz="1300" dirty="0"/>
              <a:t> сказала: "Почти у каждого человека бывают в жизни минуты, когда он делает больше, чем может". В случае с ней самой это была не минута — так она прожила всю жизнь.</a:t>
            </a:r>
          </a:p>
          <a:p>
            <a:pPr algn="just"/>
            <a:endParaRPr lang="ru-RU" sz="1200" dirty="0"/>
          </a:p>
        </p:txBody>
      </p:sp>
    </p:spTree>
    <p:extLst>
      <p:ext uri="{BB962C8B-B14F-4D97-AF65-F5344CB8AC3E}">
        <p14:creationId xmlns:p14="http://schemas.microsoft.com/office/powerpoint/2010/main" val="3271161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785" y="436728"/>
            <a:ext cx="11313993" cy="5964072"/>
          </a:xfrm>
          <a:solidFill>
            <a:srgbClr val="FFC000"/>
          </a:solidFill>
          <a:effectLst>
            <a:glow rad="228600">
              <a:schemeClr val="accent3">
                <a:satMod val="175000"/>
                <a:alpha val="40000"/>
              </a:schemeClr>
            </a:glow>
          </a:effectLst>
        </p:spPr>
        <p:txBody>
          <a:bodyPr>
            <a:noAutofit/>
          </a:bodyPr>
          <a:lstStyle/>
          <a:p>
            <a:r>
              <a:rPr lang="ru-RU" sz="3000" dirty="0" smtClean="0"/>
              <a:t/>
            </a:r>
            <a:br>
              <a:rPr lang="ru-RU" sz="3000" dirty="0" smtClean="0"/>
            </a:br>
            <a:r>
              <a:rPr lang="ru-RU" sz="3000" dirty="0" smtClean="0"/>
              <a:t>«</a:t>
            </a:r>
            <a:r>
              <a:rPr lang="ru-RU" sz="3000" b="1" dirty="0">
                <a:latin typeface="Segoe Script" panose="030B0504020000000003" pitchFamily="66" charset="0"/>
              </a:rPr>
              <a:t>Читайте детям стихи,</a:t>
            </a:r>
            <a:br>
              <a:rPr lang="ru-RU" sz="3000" b="1" dirty="0">
                <a:latin typeface="Segoe Script" panose="030B0504020000000003" pitchFamily="66" charset="0"/>
              </a:rPr>
            </a:br>
            <a:r>
              <a:rPr lang="ru-RU" sz="3000" b="1" dirty="0">
                <a:latin typeface="Segoe Script" panose="030B0504020000000003" pitchFamily="66" charset="0"/>
              </a:rPr>
              <a:t/>
            </a:r>
            <a:br>
              <a:rPr lang="ru-RU" sz="3000" b="1" dirty="0">
                <a:latin typeface="Segoe Script" panose="030B0504020000000003" pitchFamily="66" charset="0"/>
              </a:rPr>
            </a:br>
            <a:r>
              <a:rPr lang="ru-RU" sz="3000" b="1" dirty="0">
                <a:latin typeface="Segoe Script" panose="030B0504020000000003" pitchFamily="66" charset="0"/>
              </a:rPr>
              <a:t>пусть ухо их приучится к гармонии русского слова,</a:t>
            </a:r>
            <a:br>
              <a:rPr lang="ru-RU" sz="3000" b="1" dirty="0">
                <a:latin typeface="Segoe Script" panose="030B0504020000000003" pitchFamily="66" charset="0"/>
              </a:rPr>
            </a:br>
            <a:r>
              <a:rPr lang="ru-RU" sz="3000" b="1" dirty="0">
                <a:latin typeface="Segoe Script" panose="030B0504020000000003" pitchFamily="66" charset="0"/>
              </a:rPr>
              <a:t/>
            </a:r>
            <a:br>
              <a:rPr lang="ru-RU" sz="3000" b="1" dirty="0">
                <a:latin typeface="Segoe Script" panose="030B0504020000000003" pitchFamily="66" charset="0"/>
              </a:rPr>
            </a:br>
            <a:r>
              <a:rPr lang="ru-RU" sz="3000" b="1" dirty="0">
                <a:latin typeface="Segoe Script" panose="030B0504020000000003" pitchFamily="66" charset="0"/>
              </a:rPr>
              <a:t>сердце преисполнится чувством изящного,</a:t>
            </a:r>
            <a:br>
              <a:rPr lang="ru-RU" sz="3000" b="1" dirty="0">
                <a:latin typeface="Segoe Script" panose="030B0504020000000003" pitchFamily="66" charset="0"/>
              </a:rPr>
            </a:br>
            <a:r>
              <a:rPr lang="ru-RU" sz="3000" b="1" dirty="0">
                <a:latin typeface="Segoe Script" panose="030B0504020000000003" pitchFamily="66" charset="0"/>
              </a:rPr>
              <a:t/>
            </a:r>
            <a:br>
              <a:rPr lang="ru-RU" sz="3000" b="1" dirty="0">
                <a:latin typeface="Segoe Script" panose="030B0504020000000003" pitchFamily="66" charset="0"/>
              </a:rPr>
            </a:br>
            <a:r>
              <a:rPr lang="ru-RU" sz="3000" b="1" dirty="0">
                <a:latin typeface="Segoe Script" panose="030B0504020000000003" pitchFamily="66" charset="0"/>
              </a:rPr>
              <a:t>пусть поэзия действует на них так же, как и музыка».</a:t>
            </a:r>
            <a:br>
              <a:rPr lang="ru-RU" sz="3000" b="1" dirty="0">
                <a:latin typeface="Segoe Script" panose="030B0504020000000003" pitchFamily="66" charset="0"/>
              </a:rPr>
            </a:br>
            <a:r>
              <a:rPr lang="ru-RU" sz="3000" b="1" dirty="0">
                <a:latin typeface="Segoe Script" panose="030B0504020000000003" pitchFamily="66" charset="0"/>
              </a:rPr>
              <a:t/>
            </a:r>
            <a:br>
              <a:rPr lang="ru-RU" sz="3000" b="1" dirty="0">
                <a:latin typeface="Segoe Script" panose="030B0504020000000003" pitchFamily="66" charset="0"/>
              </a:rPr>
            </a:br>
            <a:r>
              <a:rPr lang="ru-RU" sz="3000" b="1" dirty="0">
                <a:latin typeface="Segoe Script" panose="030B0504020000000003" pitchFamily="66" charset="0"/>
              </a:rPr>
              <a:t>В. Белинский.</a:t>
            </a:r>
            <a:br>
              <a:rPr lang="ru-RU" sz="3000" b="1" dirty="0">
                <a:latin typeface="Segoe Script" panose="030B0504020000000003" pitchFamily="66" charset="0"/>
              </a:rPr>
            </a:br>
            <a:endParaRPr lang="ru-RU" sz="3000" b="1" dirty="0">
              <a:latin typeface="Segoe Script" panose="030B0504020000000003" pitchFamily="66" charset="0"/>
            </a:endParaRPr>
          </a:p>
        </p:txBody>
      </p:sp>
    </p:spTree>
    <p:extLst>
      <p:ext uri="{BB962C8B-B14F-4D97-AF65-F5344CB8AC3E}">
        <p14:creationId xmlns:p14="http://schemas.microsoft.com/office/powerpoint/2010/main" val="34145057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7" name="Рисунок 6"/>
          <p:cNvPicPr>
            <a:picLocks noGrp="1" noChangeAspect="1"/>
          </p:cNvPicPr>
          <p:nvPr>
            <p:ph type="pic" idx="1"/>
          </p:nvPr>
        </p:nvPicPr>
        <p:blipFill>
          <a:blip r:embed="rId4" cstate="screen">
            <a:extLst>
              <a:ext uri="{28A0092B-C50C-407E-A947-70E740481C1C}">
                <a14:useLocalDpi xmlns:a14="http://schemas.microsoft.com/office/drawing/2010/main"/>
              </a:ext>
            </a:extLst>
          </a:blip>
          <a:srcRect/>
          <a:stretch>
            <a:fillRect/>
          </a:stretch>
        </p:blipFill>
        <p:spPr>
          <a:xfrm>
            <a:off x="6373504" y="477672"/>
            <a:ext cx="5295332" cy="5936776"/>
          </a:xfrm>
          <a:prstGeom prst="rect">
            <a:avLst/>
          </a:prstGeom>
        </p:spPr>
      </p:pic>
      <p:sp>
        <p:nvSpPr>
          <p:cNvPr id="6" name="Текст 5"/>
          <p:cNvSpPr>
            <a:spLocks noGrp="1"/>
          </p:cNvSpPr>
          <p:nvPr>
            <p:ph type="body" sz="half" idx="2"/>
          </p:nvPr>
        </p:nvSpPr>
        <p:spPr>
          <a:xfrm>
            <a:off x="477672" y="477672"/>
            <a:ext cx="5895832" cy="5936776"/>
          </a:xfrm>
          <a:solidFill>
            <a:srgbClr val="FF7C80"/>
          </a:solidFill>
          <a:ln>
            <a:noFill/>
          </a:ln>
        </p:spPr>
        <p:txBody>
          <a:bodyPr>
            <a:normAutofit/>
          </a:bodyPr>
          <a:lstStyle/>
          <a:p>
            <a:pPr algn="ctr"/>
            <a:r>
              <a:rPr lang="ru-RU" sz="9600" i="1" dirty="0" smtClean="0">
                <a:latin typeface="Mistral" panose="03090702030407020403" pitchFamily="66" charset="0"/>
              </a:rPr>
              <a:t>Агния </a:t>
            </a:r>
          </a:p>
          <a:p>
            <a:pPr algn="ctr"/>
            <a:r>
              <a:rPr lang="ru-RU" sz="9600" i="1" dirty="0" smtClean="0">
                <a:latin typeface="Mistral" panose="03090702030407020403" pitchFamily="66" charset="0"/>
              </a:rPr>
              <a:t>Львовна</a:t>
            </a:r>
          </a:p>
          <a:p>
            <a:pPr algn="ctr"/>
            <a:r>
              <a:rPr lang="ru-RU" sz="9600" i="1" dirty="0" err="1" smtClean="0">
                <a:latin typeface="Mistral" panose="03090702030407020403" pitchFamily="66" charset="0"/>
              </a:rPr>
              <a:t>Барто</a:t>
            </a:r>
            <a:endParaRPr lang="ru-RU" sz="9600" i="1" dirty="0">
              <a:latin typeface="Mistral" panose="03090702030407020403" pitchFamily="66" charset="0"/>
            </a:endParaRPr>
          </a:p>
        </p:txBody>
      </p:sp>
      <p:pic>
        <p:nvPicPr>
          <p:cNvPr id="2" name="1-vyhod-detey-posvyascheni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V="1">
            <a:off x="1078172" y="6037942"/>
            <a:ext cx="609600" cy="376505"/>
          </a:xfrm>
          <a:prstGeom prst="rect">
            <a:avLst/>
          </a:prstGeom>
        </p:spPr>
      </p:pic>
    </p:spTree>
    <p:extLst>
      <p:ext uri="{BB962C8B-B14F-4D97-AF65-F5344CB8AC3E}">
        <p14:creationId xmlns:p14="http://schemas.microsoft.com/office/powerpoint/2010/main" val="26469890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42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Grp="1" noChangeAspect="1"/>
          </p:cNvPicPr>
          <p:nvPr>
            <p:ph type="pic" idx="1"/>
          </p:nvPr>
        </p:nvPicPr>
        <p:blipFill>
          <a:blip r:embed="rId2" cstate="screen">
            <a:extLst>
              <a:ext uri="{28A0092B-C50C-407E-A947-70E740481C1C}">
                <a14:useLocalDpi xmlns:a14="http://schemas.microsoft.com/office/drawing/2010/main"/>
              </a:ext>
            </a:extLst>
          </a:blip>
          <a:srcRect/>
          <a:stretch>
            <a:fillRect/>
          </a:stretch>
        </p:blipFill>
        <p:spPr>
          <a:xfrm>
            <a:off x="6705601" y="491319"/>
            <a:ext cx="4452578" cy="5882185"/>
          </a:xfrm>
        </p:spPr>
      </p:pic>
      <p:sp>
        <p:nvSpPr>
          <p:cNvPr id="4" name="Текст 3"/>
          <p:cNvSpPr>
            <a:spLocks noGrp="1"/>
          </p:cNvSpPr>
          <p:nvPr>
            <p:ph type="body" sz="half" idx="2"/>
          </p:nvPr>
        </p:nvSpPr>
        <p:spPr>
          <a:xfrm>
            <a:off x="477672" y="491319"/>
            <a:ext cx="6126328" cy="5882185"/>
          </a:xfrm>
          <a:solidFill>
            <a:srgbClr val="FFC000"/>
          </a:solidFill>
        </p:spPr>
        <p:txBody>
          <a:bodyPr>
            <a:normAutofit/>
          </a:bodyPr>
          <a:lstStyle/>
          <a:p>
            <a:endParaRPr lang="ru-RU" sz="2800" b="1" dirty="0" smtClean="0"/>
          </a:p>
          <a:p>
            <a:r>
              <a:rPr lang="ru-RU" sz="3200" b="1" dirty="0" smtClean="0"/>
              <a:t>Одна из самых любимых и известных детских поэтесс.</a:t>
            </a:r>
          </a:p>
          <a:p>
            <a:r>
              <a:rPr lang="ru-RU" sz="3200" b="1" dirty="0" smtClean="0"/>
              <a:t>Автор стихов как для самых маленьких, так и для детей среднего возраста.</a:t>
            </a:r>
          </a:p>
          <a:p>
            <a:r>
              <a:rPr lang="ru-RU" sz="3200" b="1" dirty="0" smtClean="0"/>
              <a:t>Всем знакомы ее героини: Таня, Зина, </a:t>
            </a:r>
            <a:r>
              <a:rPr lang="ru-RU" sz="3200" b="1" dirty="0" err="1" smtClean="0"/>
              <a:t>Любочка</a:t>
            </a:r>
            <a:r>
              <a:rPr lang="ru-RU" sz="3200" b="1" dirty="0" smtClean="0"/>
              <a:t>, Тамара.</a:t>
            </a:r>
            <a:endParaRPr lang="ru-RU" sz="3200" b="1" dirty="0"/>
          </a:p>
        </p:txBody>
      </p:sp>
    </p:spTree>
    <p:extLst>
      <p:ext uri="{BB962C8B-B14F-4D97-AF65-F5344CB8AC3E}">
        <p14:creationId xmlns:p14="http://schemas.microsoft.com/office/powerpoint/2010/main" val="19020483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450376" y="491319"/>
            <a:ext cx="5390865" cy="5854890"/>
          </a:xfrm>
          <a:solidFill>
            <a:srgbClr val="FFC000"/>
          </a:solidFill>
        </p:spPr>
        <p:txBody>
          <a:bodyPr>
            <a:noAutofit/>
          </a:bodyPr>
          <a:lstStyle/>
          <a:p>
            <a:pPr algn="just"/>
            <a:r>
              <a:rPr lang="ru-RU" sz="2000" dirty="0" smtClean="0">
                <a:latin typeface="Arial Black" panose="020B0A04020102020204" pitchFamily="34" charset="0"/>
              </a:rPr>
              <a:t>Агния Львовна </a:t>
            </a:r>
            <a:r>
              <a:rPr lang="ru-RU" sz="2000" dirty="0" err="1" smtClean="0">
                <a:latin typeface="Arial Black" panose="020B0A04020102020204" pitchFamily="34" charset="0"/>
              </a:rPr>
              <a:t>Барто</a:t>
            </a:r>
            <a:r>
              <a:rPr lang="ru-RU" sz="2000" dirty="0" smtClean="0">
                <a:latin typeface="Arial Black" panose="020B0A04020102020204" pitchFamily="34" charset="0"/>
              </a:rPr>
              <a:t> (Волова) родилась 4 февраля 1906 года в Москве в семье ветеринарного врача.</a:t>
            </a:r>
          </a:p>
          <a:p>
            <a:pPr algn="just"/>
            <a:r>
              <a:rPr lang="ru-RU" sz="2000" dirty="0" smtClean="0">
                <a:latin typeface="Arial Black" panose="020B0A04020102020204" pitchFamily="34" charset="0"/>
              </a:rPr>
              <a:t>Получила хорошее домашнее воспитание. Училась в гимназии, где и начала писать стихи.</a:t>
            </a:r>
          </a:p>
          <a:p>
            <a:pPr algn="just"/>
            <a:r>
              <a:rPr lang="ru-RU" sz="2000" dirty="0">
                <a:latin typeface="Arial Black" panose="020B0A04020102020204" pitchFamily="34" charset="0"/>
              </a:rPr>
              <a:t>Вспоминать свое детство Агния </a:t>
            </a:r>
            <a:r>
              <a:rPr lang="ru-RU" sz="2000" dirty="0" err="1">
                <a:latin typeface="Arial Black" panose="020B0A04020102020204" pitchFamily="34" charset="0"/>
              </a:rPr>
              <a:t>Барто</a:t>
            </a:r>
            <a:r>
              <a:rPr lang="ru-RU" sz="2000" dirty="0">
                <a:latin typeface="Arial Black" panose="020B0A04020102020204" pitchFamily="34" charset="0"/>
              </a:rPr>
              <a:t> не любила. Семья вела типичную по тем временам интеллигентную жизнь: домашнее начальное образование, французский язык, парадные обеды с ананасом на десерт. </a:t>
            </a:r>
            <a:endParaRPr lang="ru-RU" sz="2000" dirty="0" smtClean="0">
              <a:latin typeface="Arial Black" panose="020B0A04020102020204" pitchFamily="34" charset="0"/>
            </a:endParaRPr>
          </a:p>
        </p:txBody>
      </p:sp>
      <p:pic>
        <p:nvPicPr>
          <p:cNvPr id="3" name="Рисунок 2"/>
          <p:cNvPicPr>
            <a:picLocks noGrp="1" noChangeAspect="1"/>
          </p:cNvPicPr>
          <p:nvPr>
            <p:ph type="pic" idx="1"/>
          </p:nvPr>
        </p:nvPicPr>
        <p:blipFill>
          <a:blip r:embed="rId2" cstate="screen">
            <a:extLst>
              <a:ext uri="{28A0092B-C50C-407E-A947-70E740481C1C}">
                <a14:useLocalDpi xmlns:a14="http://schemas.microsoft.com/office/drawing/2010/main"/>
              </a:ext>
            </a:extLst>
          </a:blip>
          <a:srcRect/>
          <a:stretch>
            <a:fillRect/>
          </a:stretch>
        </p:blipFill>
        <p:spPr>
          <a:xfrm>
            <a:off x="6357257" y="491319"/>
            <a:ext cx="4800921" cy="5854890"/>
          </a:xfrm>
        </p:spPr>
      </p:pic>
    </p:spTree>
    <p:extLst>
      <p:ext uri="{BB962C8B-B14F-4D97-AF65-F5344CB8AC3E}">
        <p14:creationId xmlns:p14="http://schemas.microsoft.com/office/powerpoint/2010/main" val="28897518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696036"/>
            <a:ext cx="9601196" cy="1589963"/>
          </a:xfrm>
        </p:spPr>
        <p:txBody>
          <a:bodyPr>
            <a:normAutofit fontScale="90000"/>
          </a:bodyPr>
          <a:lstStyle/>
          <a:p>
            <a:r>
              <a:rPr lang="ru-RU" sz="3100" dirty="0">
                <a:latin typeface="Impact" panose="020B0806030902050204" pitchFamily="34" charset="0"/>
              </a:rPr>
              <a:t>Отец хотел, чтобы она занималась балетом, поэтому </a:t>
            </a:r>
            <a:r>
              <a:rPr lang="ru-RU" sz="3100" dirty="0" err="1">
                <a:latin typeface="Impact" panose="020B0806030902050204" pitchFamily="34" charset="0"/>
              </a:rPr>
              <a:t>Барто</a:t>
            </a:r>
            <a:r>
              <a:rPr lang="ru-RU" sz="3100" dirty="0">
                <a:latin typeface="Impact" panose="020B0806030902050204" pitchFamily="34" charset="0"/>
              </a:rPr>
              <a:t> училась в хореографическом училище.</a:t>
            </a:r>
            <a:br>
              <a:rPr lang="ru-RU" sz="3100" dirty="0">
                <a:latin typeface="Impact" panose="020B0806030902050204" pitchFamily="34" charset="0"/>
              </a:rPr>
            </a:br>
            <a:r>
              <a:rPr lang="ru-RU" sz="3100" dirty="0">
                <a:latin typeface="Impact" panose="020B0806030902050204" pitchFamily="34" charset="0"/>
              </a:rPr>
              <a:t>На выпускных экзаменах, крупный политик, прослушав стихи </a:t>
            </a:r>
            <a:r>
              <a:rPr lang="ru-RU" sz="3100" dirty="0" err="1">
                <a:latin typeface="Impact" panose="020B0806030902050204" pitchFamily="34" charset="0"/>
              </a:rPr>
              <a:t>Барто</a:t>
            </a:r>
            <a:r>
              <a:rPr lang="ru-RU" sz="3100" dirty="0">
                <a:latin typeface="Impact" panose="020B0806030902050204" pitchFamily="34" charset="0"/>
              </a:rPr>
              <a:t>, посоветовал ей </a:t>
            </a:r>
            <a:r>
              <a:rPr lang="ru-RU" sz="2700" dirty="0">
                <a:latin typeface="Impact" panose="020B0806030902050204" pitchFamily="34" charset="0"/>
              </a:rPr>
              <a:t>продолжать писать.</a:t>
            </a:r>
            <a:br>
              <a:rPr lang="ru-RU" sz="2700" dirty="0">
                <a:latin typeface="Impact" panose="020B0806030902050204" pitchFamily="34" charset="0"/>
              </a:rPr>
            </a:br>
            <a:endParaRPr lang="ru-RU" sz="2700" dirty="0">
              <a:latin typeface="Impact" panose="020B0806030902050204" pitchFamily="34"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1651379" y="2285999"/>
            <a:ext cx="8925636" cy="3589339"/>
          </a:xfrm>
        </p:spPr>
      </p:pic>
    </p:spTree>
    <p:extLst>
      <p:ext uri="{BB962C8B-B14F-4D97-AF65-F5344CB8AC3E}">
        <p14:creationId xmlns:p14="http://schemas.microsoft.com/office/powerpoint/2010/main" val="15167108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504968"/>
            <a:ext cx="9601196" cy="1781032"/>
          </a:xfrm>
        </p:spPr>
        <p:txBody>
          <a:bodyPr>
            <a:normAutofit fontScale="90000"/>
          </a:bodyPr>
          <a:lstStyle/>
          <a:p>
            <a:r>
              <a:rPr lang="ru-RU" dirty="0"/>
              <a:t> </a:t>
            </a:r>
            <a:r>
              <a:rPr lang="ru-RU" sz="4000" b="1" i="1" dirty="0">
                <a:latin typeface="Arial Narrow" panose="020B0606020202030204" pitchFamily="34" charset="0"/>
              </a:rPr>
              <a:t>В  1925 году девятнадцатилетняя Агния </a:t>
            </a:r>
            <a:r>
              <a:rPr lang="ru-RU" sz="4000" b="1" i="1" dirty="0" err="1">
                <a:latin typeface="Arial Narrow" panose="020B0606020202030204" pitchFamily="34" charset="0"/>
              </a:rPr>
              <a:t>Барто</a:t>
            </a:r>
            <a:r>
              <a:rPr lang="ru-RU" sz="4000" b="1" i="1" dirty="0">
                <a:latin typeface="Arial Narrow" panose="020B0606020202030204" pitchFamily="34" charset="0"/>
              </a:rPr>
              <a:t> выпустила свою первую книжку — "Китайчонок Ван Ли".</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3715657" y="2286001"/>
            <a:ext cx="3976914" cy="3969656"/>
          </a:xfrm>
        </p:spPr>
      </p:pic>
    </p:spTree>
    <p:extLst>
      <p:ext uri="{BB962C8B-B14F-4D97-AF65-F5344CB8AC3E}">
        <p14:creationId xmlns:p14="http://schemas.microsoft.com/office/powerpoint/2010/main" val="67890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1" y="655094"/>
            <a:ext cx="10086831" cy="1160060"/>
          </a:xfrm>
        </p:spPr>
        <p:txBody>
          <a:bodyPr>
            <a:normAutofit fontScale="90000"/>
          </a:bodyPr>
          <a:lstStyle/>
          <a:p>
            <a:r>
              <a:rPr lang="ru-RU" b="1" i="1" dirty="0">
                <a:latin typeface="Segoe Script" panose="030B0504020000000003" pitchFamily="66" charset="0"/>
              </a:rPr>
              <a:t>Слава пришла к ней довольно быстро</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2388359" y="1815153"/>
            <a:ext cx="7069540" cy="4421874"/>
          </a:xfrm>
        </p:spPr>
      </p:pic>
    </p:spTree>
    <p:extLst>
      <p:ext uri="{BB962C8B-B14F-4D97-AF65-F5344CB8AC3E}">
        <p14:creationId xmlns:p14="http://schemas.microsoft.com/office/powerpoint/2010/main" val="10784152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532263"/>
            <a:ext cx="9601196" cy="2251879"/>
          </a:xfrm>
        </p:spPr>
        <p:txBody>
          <a:bodyPr>
            <a:noAutofit/>
          </a:bodyPr>
          <a:lstStyle/>
          <a:p>
            <a:r>
              <a:rPr lang="ru-RU" sz="2800" b="1" i="1" dirty="0"/>
              <a:t>Во время Великой Отечественной войны семья Агнии Львовны обосновалась в Свердловске. </a:t>
            </a:r>
            <a:br>
              <a:rPr lang="ru-RU" sz="2800" b="1" i="1" dirty="0"/>
            </a:br>
            <a:r>
              <a:rPr lang="ru-RU" sz="2800" b="1" i="1" dirty="0"/>
              <a:t>Она работала токарем на заводе. </a:t>
            </a:r>
            <a:r>
              <a:rPr lang="ru-RU" sz="2800" b="1" i="1" dirty="0" smtClean="0"/>
              <a:t/>
            </a:r>
            <a:br>
              <a:rPr lang="ru-RU" sz="2800" b="1" i="1" dirty="0" smtClean="0"/>
            </a:br>
            <a:r>
              <a:rPr lang="ru-RU" sz="2800" b="1" i="1" dirty="0" smtClean="0"/>
              <a:t>В </a:t>
            </a:r>
            <a:r>
              <a:rPr lang="ru-RU" sz="2800" b="1" i="1" dirty="0"/>
              <a:t>1942 году  ушла на фронт фронтовым корреспондентом..</a:t>
            </a:r>
            <a:br>
              <a:rPr lang="ru-RU" sz="2800" b="1" i="1" dirty="0"/>
            </a:br>
            <a:r>
              <a:rPr lang="ru-RU" sz="2800" b="1" i="1" dirty="0"/>
              <a:t>В столицу </a:t>
            </a:r>
            <a:r>
              <a:rPr lang="ru-RU" sz="2800" b="1" i="1" dirty="0" err="1"/>
              <a:t>Барто</a:t>
            </a:r>
            <a:r>
              <a:rPr lang="ru-RU" sz="2800" b="1" i="1" dirty="0"/>
              <a:t> вернулась в 1944-м году. </a:t>
            </a:r>
            <a:br>
              <a:rPr lang="ru-RU" sz="2800" b="1" i="1" dirty="0"/>
            </a:br>
            <a:endParaRPr lang="ru-RU" sz="2800" b="1" i="1"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1746912" y="2456597"/>
            <a:ext cx="8789159" cy="3657600"/>
          </a:xfrm>
        </p:spPr>
      </p:pic>
    </p:spTree>
    <p:extLst>
      <p:ext uri="{BB962C8B-B14F-4D97-AF65-F5344CB8AC3E}">
        <p14:creationId xmlns:p14="http://schemas.microsoft.com/office/powerpoint/2010/main" val="3622755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478970"/>
            <a:ext cx="9601196" cy="1364343"/>
          </a:xfrm>
        </p:spPr>
        <p:txBody>
          <a:bodyPr>
            <a:noAutofit/>
          </a:bodyPr>
          <a:lstStyle/>
          <a:p>
            <a:r>
              <a:rPr lang="ru-RU" sz="3600" dirty="0">
                <a:latin typeface="Mistral" panose="03090702030407020403" pitchFamily="66" charset="0"/>
              </a:rPr>
              <a:t>Имя Агнии </a:t>
            </a:r>
            <a:r>
              <a:rPr lang="ru-RU" sz="3600" dirty="0" err="1">
                <a:latin typeface="Mistral" panose="03090702030407020403" pitchFamily="66" charset="0"/>
              </a:rPr>
              <a:t>Барто</a:t>
            </a:r>
            <a:r>
              <a:rPr lang="ru-RU" sz="3600" dirty="0">
                <a:latin typeface="Mistral" panose="03090702030407020403" pitchFamily="66" charset="0"/>
              </a:rPr>
              <a:t> присвоено малой планете (2279) </a:t>
            </a:r>
            <a:r>
              <a:rPr lang="ru-RU" sz="3600" dirty="0" err="1">
                <a:latin typeface="Mistral" panose="03090702030407020403" pitchFamily="66" charset="0"/>
              </a:rPr>
              <a:t>Барто</a:t>
            </a:r>
            <a:r>
              <a:rPr lang="ru-RU" sz="3600" dirty="0">
                <a:latin typeface="Mistral" panose="03090702030407020403" pitchFamily="66" charset="0"/>
              </a:rPr>
              <a:t>, расположенной между орбитами Марса и </a:t>
            </a:r>
            <a:r>
              <a:rPr lang="ru-RU" sz="3600" dirty="0" smtClean="0">
                <a:latin typeface="Mistral" panose="03090702030407020403" pitchFamily="66" charset="0"/>
              </a:rPr>
              <a:t>Юпитера.</a:t>
            </a:r>
            <a:endParaRPr lang="ru-RU" sz="3600" dirty="0">
              <a:latin typeface="Mistral" panose="03090702030407020403" pitchFamily="66"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1295402" y="1843314"/>
            <a:ext cx="9474197" cy="4383314"/>
          </a:xfrm>
        </p:spPr>
      </p:pic>
    </p:spTree>
    <p:extLst>
      <p:ext uri="{BB962C8B-B14F-4D97-AF65-F5344CB8AC3E}">
        <p14:creationId xmlns:p14="http://schemas.microsoft.com/office/powerpoint/2010/main" val="1726921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03868" y="559559"/>
            <a:ext cx="9592732" cy="750626"/>
          </a:xfrm>
        </p:spPr>
        <p:txBody>
          <a:bodyPr>
            <a:noAutofit/>
          </a:bodyPr>
          <a:lstStyle/>
          <a:p>
            <a:r>
              <a:rPr lang="ru-RU" sz="4800" b="1" i="1" dirty="0" smtClean="0">
                <a:solidFill>
                  <a:srgbClr val="FF0000"/>
                </a:solidFill>
              </a:rPr>
              <a:t>Экранизации произведений:</a:t>
            </a:r>
            <a:endParaRPr lang="ru-RU" sz="4800" b="1" i="1" dirty="0">
              <a:solidFill>
                <a:srgbClr val="FF0000"/>
              </a:solidFill>
            </a:endParaRPr>
          </a:p>
        </p:txBody>
      </p:sp>
      <p:sp>
        <p:nvSpPr>
          <p:cNvPr id="3" name="Текст 2"/>
          <p:cNvSpPr>
            <a:spLocks noGrp="1"/>
          </p:cNvSpPr>
          <p:nvPr>
            <p:ph type="body" idx="1"/>
          </p:nvPr>
        </p:nvSpPr>
        <p:spPr>
          <a:xfrm>
            <a:off x="1303868" y="1310185"/>
            <a:ext cx="9592732" cy="4858603"/>
          </a:xfrm>
        </p:spPr>
        <p:txBody>
          <a:bodyPr>
            <a:normAutofit lnSpcReduction="10000"/>
          </a:bodyPr>
          <a:lstStyle/>
          <a:p>
            <a:r>
              <a:rPr lang="ru-RU" b="1" dirty="0"/>
              <a:t>«</a:t>
            </a:r>
            <a:r>
              <a:rPr lang="ru-RU" sz="2800" b="1" dirty="0"/>
              <a:t>Две иллюстрации» </a:t>
            </a:r>
            <a:r>
              <a:rPr lang="ru-RU" sz="2800" dirty="0"/>
              <a:t>— кукольный </a:t>
            </a:r>
            <a:r>
              <a:rPr lang="ru-RU" sz="2800" dirty="0" err="1"/>
              <a:t>двухсюжетный</a:t>
            </a:r>
            <a:r>
              <a:rPr lang="ru-RU" sz="2800" dirty="0"/>
              <a:t> мультфильм 1962 года </a:t>
            </a:r>
            <a:r>
              <a:rPr lang="ru-RU" sz="2800" dirty="0" smtClean="0"/>
              <a:t>.</a:t>
            </a:r>
          </a:p>
          <a:p>
            <a:r>
              <a:rPr lang="ru-RU" sz="2800" b="1" dirty="0" smtClean="0"/>
              <a:t>«</a:t>
            </a:r>
            <a:r>
              <a:rPr lang="ru-RU" sz="2800" b="1" dirty="0"/>
              <a:t>Снегирь» </a:t>
            </a:r>
            <a:r>
              <a:rPr lang="ru-RU" sz="2800" dirty="0"/>
              <a:t>— рисованный мультфильм 1983 года по одноимённому произведению писателя.</a:t>
            </a:r>
          </a:p>
          <a:p>
            <a:r>
              <a:rPr lang="ru-RU" sz="2800" b="1" dirty="0"/>
              <a:t>«Волшебная лопата» </a:t>
            </a:r>
            <a:r>
              <a:rPr lang="ru-RU" sz="2800" dirty="0"/>
              <a:t>— рисованный мультфильм 1984 года по стихам писателя, снятый ТО «Экран».</a:t>
            </a:r>
          </a:p>
          <a:p>
            <a:r>
              <a:rPr lang="ru-RU" sz="2800" b="1" dirty="0"/>
              <a:t>«Мы с Тамаро</a:t>
            </a:r>
            <a:r>
              <a:rPr lang="ru-RU" sz="2800" dirty="0"/>
              <a:t>й» — российский 2D-компьютерный мультфильм, современная интерпретация стихотворения писателя. Фильм участвовал в конкурсной программе фестиваля Суздаль-2004.</a:t>
            </a:r>
          </a:p>
          <a:p>
            <a:endParaRPr lang="ru-RU" dirty="0"/>
          </a:p>
        </p:txBody>
      </p:sp>
    </p:spTree>
    <p:extLst>
      <p:ext uri="{BB962C8B-B14F-4D97-AF65-F5344CB8AC3E}">
        <p14:creationId xmlns:p14="http://schemas.microsoft.com/office/powerpoint/2010/main" val="37692316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Wisp</Template>
  <TotalTime>212</TotalTime>
  <Words>2053</Words>
  <Application>Microsoft Office PowerPoint</Application>
  <PresentationFormat>Произвольный</PresentationFormat>
  <Paragraphs>75</Paragraphs>
  <Slides>14</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Натуральные материалы</vt:lpstr>
      <vt:lpstr>Для педагога</vt:lpstr>
      <vt:lpstr>Презентация PowerPoint</vt:lpstr>
      <vt:lpstr>Презентация PowerPoint</vt:lpstr>
      <vt:lpstr>Презентация PowerPoint</vt:lpstr>
      <vt:lpstr> «Читайте детям стихи,  пусть ухо их приучится к гармонии русского слова,  сердце преисполнится чувством изящного,  пусть поэзия действует на них так же, как и музыка».  В. Белинский. </vt:lpstr>
      <vt:lpstr>Презентация PowerPoint</vt:lpstr>
      <vt:lpstr>Презентация PowerPoint</vt:lpstr>
      <vt:lpstr>Презентация PowerPoint</vt:lpstr>
      <vt:lpstr>Отец хотел, чтобы она занималась балетом, поэтому Барто училась в хореографическом училище. На выпускных экзаменах, крупный политик, прослушав стихи Барто, посоветовал ей продолжать писать. </vt:lpstr>
      <vt:lpstr> В  1925 году девятнадцатилетняя Агния Барто выпустила свою первую книжку — "Китайчонок Ван Ли".</vt:lpstr>
      <vt:lpstr>Слава пришла к ней довольно быстро</vt:lpstr>
      <vt:lpstr>Во время Великой Отечественной войны семья Агнии Львовны обосновалась в Свердловске.  Она работала токарем на заводе.  В 1942 году  ушла на фронт фронтовым корреспондентом.. В столицу Барто вернулась в 1944-м году.  </vt:lpstr>
      <vt:lpstr>Имя Агнии Барто присвоено малой планете (2279) Барто, расположенной между орбитами Марса и Юпитера.</vt:lpstr>
      <vt:lpstr>Экранизации произведений:</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cp:lastModifiedBy>
  <cp:revision>18</cp:revision>
  <dcterms:created xsi:type="dcterms:W3CDTF">2017-07-20T07:49:30Z</dcterms:created>
  <dcterms:modified xsi:type="dcterms:W3CDTF">2017-09-17T09:58:55Z</dcterms:modified>
</cp:coreProperties>
</file>