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sldIdLst>
    <p:sldId id="256" r:id="rId2"/>
    <p:sldId id="258" r:id="rId3"/>
    <p:sldId id="259" r:id="rId4"/>
    <p:sldId id="260" r:id="rId5"/>
    <p:sldId id="263" r:id="rId6"/>
    <p:sldId id="265" r:id="rId7"/>
    <p:sldId id="257" r:id="rId8"/>
    <p:sldId id="268" r:id="rId9"/>
    <p:sldId id="267" r:id="rId10"/>
    <p:sldId id="261" r:id="rId11"/>
    <p:sldId id="266" r:id="rId12"/>
    <p:sldId id="264" r:id="rId13"/>
    <p:sldId id="262" r:id="rId14"/>
    <p:sldId id="272" r:id="rId15"/>
    <p:sldId id="280" r:id="rId16"/>
    <p:sldId id="281" r:id="rId17"/>
    <p:sldId id="271" r:id="rId18"/>
    <p:sldId id="269" r:id="rId19"/>
    <p:sldId id="270" r:id="rId20"/>
    <p:sldId id="277" r:id="rId21"/>
    <p:sldId id="278" r:id="rId22"/>
    <p:sldId id="279" r:id="rId23"/>
    <p:sldId id="276" r:id="rId24"/>
    <p:sldId id="282" r:id="rId25"/>
    <p:sldId id="284" r:id="rId26"/>
    <p:sldId id="283" r:id="rId27"/>
    <p:sldId id="286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50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445E1AD-457D-4F97-9D4A-8667121F51A5}" type="datetimeFigureOut">
              <a:rPr lang="ru-RU" smtClean="0"/>
              <a:pPr/>
              <a:t>18.09.2017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C073EE5-2C0E-4A74-97C1-6CFA9A7D1A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45E1AD-457D-4F97-9D4A-8667121F51A5}" type="datetimeFigureOut">
              <a:rPr lang="ru-RU" smtClean="0"/>
              <a:pPr/>
              <a:t>18.09.2017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073EE5-2C0E-4A74-97C1-6CFA9A7D1A0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45E1AD-457D-4F97-9D4A-8667121F51A5}" type="datetimeFigureOut">
              <a:rPr lang="ru-RU" smtClean="0"/>
              <a:pPr/>
              <a:t>18.09.2017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073EE5-2C0E-4A74-97C1-6CFA9A7D1A0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45E1AD-457D-4F97-9D4A-8667121F51A5}" type="datetimeFigureOut">
              <a:rPr lang="ru-RU" smtClean="0"/>
              <a:pPr/>
              <a:t>18.09.2017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073EE5-2C0E-4A74-97C1-6CFA9A7D1A0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45E1AD-457D-4F97-9D4A-8667121F51A5}" type="datetimeFigureOut">
              <a:rPr lang="ru-RU" smtClean="0"/>
              <a:pPr/>
              <a:t>18.09.2017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073EE5-2C0E-4A74-97C1-6CFA9A7D1A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45E1AD-457D-4F97-9D4A-8667121F51A5}" type="datetimeFigureOut">
              <a:rPr lang="ru-RU" smtClean="0"/>
              <a:pPr/>
              <a:t>18.09.2017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073EE5-2C0E-4A74-97C1-6CFA9A7D1A0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45E1AD-457D-4F97-9D4A-8667121F51A5}" type="datetimeFigureOut">
              <a:rPr lang="ru-RU" smtClean="0"/>
              <a:pPr/>
              <a:t>18.09.2017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073EE5-2C0E-4A74-97C1-6CFA9A7D1A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6445E1AD-457D-4F97-9D4A-8667121F51A5}" type="datetimeFigureOut">
              <a:rPr lang="ru-RU" smtClean="0"/>
              <a:pPr/>
              <a:t>18.09.2017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073EE5-2C0E-4A74-97C1-6CFA9A7D1A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445E1AD-457D-4F97-9D4A-8667121F51A5}" type="datetimeFigureOut">
              <a:rPr lang="ru-RU" smtClean="0"/>
              <a:pPr/>
              <a:t>18.09.2017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C073EE5-2C0E-4A74-97C1-6CFA9A7D1A0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45E1AD-457D-4F97-9D4A-8667121F51A5}" type="datetimeFigureOut">
              <a:rPr lang="ru-RU" smtClean="0"/>
              <a:pPr/>
              <a:t>18.09.2017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073EE5-2C0E-4A74-97C1-6CFA9A7D1A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45E1AD-457D-4F97-9D4A-8667121F51A5}" type="datetimeFigureOut">
              <a:rPr lang="ru-RU" smtClean="0"/>
              <a:pPr/>
              <a:t>18.09.2017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073EE5-2C0E-4A74-97C1-6CFA9A7D1A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6445E1AD-457D-4F97-9D4A-8667121F51A5}" type="datetimeFigureOut">
              <a:rPr lang="ru-RU" smtClean="0"/>
              <a:pPr/>
              <a:t>18.09.2017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0C073EE5-2C0E-4A74-97C1-6CFA9A7D1A0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260648"/>
            <a:ext cx="7846640" cy="3339803"/>
          </a:xfr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ru-RU" sz="4000" dirty="0"/>
              <a:t>Программа психолого-педагогической поддержки развития познавательной активности</a:t>
            </a:r>
            <a:br>
              <a:rPr lang="ru-RU" sz="4000" dirty="0"/>
            </a:br>
            <a:endParaRPr lang="ru-RU" sz="4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3861048"/>
            <a:ext cx="7920880" cy="1224136"/>
          </a:xfrm>
        </p:spPr>
        <p:txBody>
          <a:bodyPr/>
          <a:lstStyle/>
          <a:p>
            <a:r>
              <a:rPr lang="ru-RU" dirty="0" smtClean="0"/>
              <a:t> Буслаева Татьяна Михайловна</a:t>
            </a:r>
          </a:p>
          <a:p>
            <a:r>
              <a:rPr lang="ru-RU" dirty="0" smtClean="0"/>
              <a:t>МАДОУ № 66  Великий Новгород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628800"/>
            <a:ext cx="8219256" cy="4497363"/>
          </a:xfrm>
        </p:spPr>
        <p:txBody>
          <a:bodyPr>
            <a:noAutofit/>
          </a:bodyPr>
          <a:lstStyle/>
          <a:p>
            <a:pPr marL="0" indent="256032" algn="just">
              <a:spcBef>
                <a:spcPts val="0"/>
              </a:spcBef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В федеральном государственном стандарте нового поколения говорится о «портрете» дошкольника, как о любознательной, активной и заинтересованно познающей мир  личности. Основная цель познавательного развития –это развитие познавательных способностей и познавательных интересов  каждого ребенка. Совместная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познавательная деятельность дошкольника как со взрослым, так и со сверстником способствует становлению познавательной мотивации и наполняет познавательную деятельность ребенка новым личностным смыслом.</a:t>
            </a:r>
          </a:p>
          <a:p>
            <a:endParaRPr lang="ru-RU" sz="24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dirty="0" smtClean="0"/>
              <a:t>Теоретический взгляд </a:t>
            </a:r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Важными факторами в развитии познавательной активности детей дошкольников являются: личность педагога, характер его взаимоотношений с ребенком, закономерности и особенности внутреннего мира ребенка.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Основными условиями для развития познавательной активности детей являются: интересы и потребности детей, осмысление и осознание себя в окружающем мире, индивидуальность каждого ребенка, средства и способы добывания знаний.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dirty="0" smtClean="0"/>
              <a:t>Что важно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 smtClean="0"/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Познавательная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активность является одним из важных качеств, характеризующих психическое развитие дошкольника.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Можно определить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познавательную активность как стремление к наиболее полному познанию предметов и явлений окружающего мира.</a:t>
            </a:r>
          </a:p>
          <a:p>
            <a:endParaRPr lang="ru-RU" b="1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b="0" dirty="0" smtClean="0"/>
              <a:t>И </a:t>
            </a:r>
            <a:r>
              <a:rPr lang="ru-RU" dirty="0" smtClean="0"/>
              <a:t>еще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81329"/>
            <a:ext cx="8229600" cy="3891888"/>
          </a:xfrm>
        </p:spPr>
        <p:txBody>
          <a:bodyPr>
            <a:normAutofit/>
          </a:bodyPr>
          <a:lstStyle/>
          <a:p>
            <a:pPr marL="0" indent="256032" algn="just">
              <a:spcBef>
                <a:spcPts val="0"/>
              </a:spcBef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Чтобы познавательный интерес  ребенка был высоким,  нужно, чтобы он сам был активным участником педагогического процесса, т.е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 лично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 сам исследовал, экспериментировал, наблюдал, ощущал, сравнивал, анализировал, видел результаты своих маленьких экспериментов, спрашивал у взрослых о том, что делать дальше или где это узнать, искал материал по своему изучаемому объекту дома, в саду или библиотеке, делал самостоятельные выводы по мере своих способностей.</a:t>
            </a:r>
          </a:p>
          <a:p>
            <a:endParaRPr lang="ru-RU" b="1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dirty="0" smtClean="0"/>
              <a:t>Необходимо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При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такой форме обучения гарантирован успех в развитии познавательной активности ребенка-дошкольника и прочное запоминание материала. Конечно, это он будет делать под умелым педагогическим руководством взрослого, который будет НЕ  подменять ребенка, а направлять.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dirty="0" smtClean="0"/>
              <a:t>Что будет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>
            <a:normAutofit/>
          </a:bodyPr>
          <a:lstStyle/>
          <a:p>
            <a:r>
              <a:rPr lang="en-US" dirty="0" smtClean="0"/>
              <a:t> </a:t>
            </a:r>
            <a:endParaRPr lang="ru-RU" dirty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Познавательное развитие дошкольников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11560" y="1628800"/>
            <a:ext cx="2232248" cy="936104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Развитие мышления, памяти, внимания</a:t>
            </a:r>
            <a:endParaRPr lang="ru-RU" sz="16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203848" y="1628800"/>
            <a:ext cx="2376264" cy="936104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Развитие любознательности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203848" y="2924944"/>
            <a:ext cx="2376264" cy="136815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Развитие познавательной мотивации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203848" y="4581128"/>
            <a:ext cx="2376264" cy="144016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Развитие воображения и творческой активности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611560" y="5733256"/>
            <a:ext cx="2232248" cy="576064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Развивающие игры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5940152" y="1628800"/>
            <a:ext cx="2448272" cy="936104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Формирование специальных способов ориентации</a:t>
            </a:r>
            <a:endParaRPr lang="ru-RU" sz="16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5940152" y="2924944"/>
            <a:ext cx="2448272" cy="108012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500" dirty="0" smtClean="0"/>
              <a:t>Экспериментирование</a:t>
            </a:r>
            <a:endParaRPr lang="ru-RU" sz="15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611560" y="4869160"/>
            <a:ext cx="2232248" cy="64807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Развитие логики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5940152" y="4581128"/>
            <a:ext cx="2448272" cy="144016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Использование схем, символов, знаков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611560" y="4005064"/>
            <a:ext cx="2232248" cy="72008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Вопросы детей</a:t>
            </a:r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611560" y="2708920"/>
            <a:ext cx="2232248" cy="1140296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Различные виды деятельности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2088232"/>
          </a:xfrm>
          <a:solidFill>
            <a:schemeClr val="bg2">
              <a:lumMod val="9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Любопытство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Любознательность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Развитие познавательного интереса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Развитие познавательной активности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Этапы познавательного развития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2664296"/>
          </a:xfrm>
          <a:solidFill>
            <a:schemeClr val="bg2">
              <a:lumMod val="9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Основой познавательной активности служит образовательная познавательная задача, предполагающая наличие поисковых знаний, умений, способов получения знаний, а также мотивацию для реализации познавательной задачи</a:t>
            </a:r>
            <a:r>
              <a:rPr lang="ru-RU" dirty="0" smtClean="0"/>
              <a:t>. 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Познавательная активность дошкольников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4683976"/>
          </a:xfrm>
        </p:spPr>
        <p:txBody>
          <a:bodyPr/>
          <a:lstStyle/>
          <a:p>
            <a:pPr>
              <a:buNone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Актуальные методы познавательного развития</a:t>
            </a: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611560" y="2132856"/>
            <a:ext cx="2376264" cy="1152128"/>
          </a:xfrm>
          <a:prstGeom prst="ellipse">
            <a:avLst/>
          </a:prstGeom>
          <a:solidFill>
            <a:schemeClr val="bg2">
              <a:lumMod val="9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Проектный метод</a:t>
            </a:r>
            <a:endParaRPr lang="ru-RU" b="1" dirty="0"/>
          </a:p>
        </p:txBody>
      </p:sp>
      <p:sp>
        <p:nvSpPr>
          <p:cNvPr id="7" name="Овал 6"/>
          <p:cNvSpPr/>
          <p:nvPr/>
        </p:nvSpPr>
        <p:spPr>
          <a:xfrm>
            <a:off x="5148064" y="3645024"/>
            <a:ext cx="3384376" cy="1944216"/>
          </a:xfrm>
          <a:prstGeom prst="ellipse">
            <a:avLst/>
          </a:prstGeom>
          <a:solidFill>
            <a:schemeClr val="bg2">
              <a:lumMod val="9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Информационно-коммуникативные технологии</a:t>
            </a:r>
            <a:endParaRPr lang="ru-RU" b="1" dirty="0"/>
          </a:p>
        </p:txBody>
      </p:sp>
      <p:sp>
        <p:nvSpPr>
          <p:cNvPr id="8" name="Овал 7"/>
          <p:cNvSpPr/>
          <p:nvPr/>
        </p:nvSpPr>
        <p:spPr>
          <a:xfrm>
            <a:off x="1043608" y="3429000"/>
            <a:ext cx="2736304" cy="1440160"/>
          </a:xfrm>
          <a:prstGeom prst="ellipse">
            <a:avLst/>
          </a:prstGeom>
          <a:solidFill>
            <a:schemeClr val="bg2">
              <a:lumMod val="9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Проблемно-поисковый метод</a:t>
            </a:r>
            <a:endParaRPr lang="ru-RU" b="1" dirty="0"/>
          </a:p>
        </p:txBody>
      </p:sp>
      <p:sp>
        <p:nvSpPr>
          <p:cNvPr id="9" name="Овал 8"/>
          <p:cNvSpPr/>
          <p:nvPr/>
        </p:nvSpPr>
        <p:spPr>
          <a:xfrm>
            <a:off x="1979712" y="4941168"/>
            <a:ext cx="2520280" cy="1152128"/>
          </a:xfrm>
          <a:prstGeom prst="ellipse">
            <a:avLst/>
          </a:prstGeom>
          <a:solidFill>
            <a:schemeClr val="bg2">
              <a:lumMod val="9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Игровые технологии</a:t>
            </a:r>
            <a:endParaRPr lang="ru-RU" b="1" dirty="0"/>
          </a:p>
        </p:txBody>
      </p:sp>
      <p:sp>
        <p:nvSpPr>
          <p:cNvPr id="10" name="Овал 9"/>
          <p:cNvSpPr/>
          <p:nvPr/>
        </p:nvSpPr>
        <p:spPr>
          <a:xfrm>
            <a:off x="3851920" y="1844824"/>
            <a:ext cx="3312368" cy="1800200"/>
          </a:xfrm>
          <a:prstGeom prst="ellipse">
            <a:avLst/>
          </a:prstGeom>
          <a:solidFill>
            <a:schemeClr val="bg2">
              <a:lumMod val="9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Познавательно-исследовательская деятельность</a:t>
            </a:r>
            <a:endParaRPr lang="ru-RU" b="1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72815"/>
            <a:ext cx="8229600" cy="3816425"/>
          </a:xfrm>
        </p:spPr>
        <p:txBody>
          <a:bodyPr>
            <a:normAutofit/>
          </a:bodyPr>
          <a:lstStyle/>
          <a:p>
            <a:pPr marL="0" indent="256032" algn="just">
              <a:spcBef>
                <a:spcPts val="0"/>
              </a:spcBef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 ходе наблюдений было выявлено снижение познавательной активности у подгруппы детей 5-6 лет. Дети не желали принимать участие в обсуждении темы, были пассивны при выполнении заданий во время образовательной деятельности, дети отказывались действовать по принятому плану, не стремились доделывать начатое дело до конца.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dirty="0" smtClean="0"/>
              <a:t>Наблюдения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 связи с этим возникла необходимость создания программы психолого-педагогической поддержки развития познавательной активности детей.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Важным условием при реализации программы является установление доверительных, теплых отношений с ребенком, основанных на знании его индивидуальных особенностей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dirty="0" smtClean="0"/>
              <a:t>Действия</a:t>
            </a: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44825"/>
            <a:ext cx="8229600" cy="3744416"/>
          </a:xfrm>
        </p:spPr>
        <p:txBody>
          <a:bodyPr>
            <a:normAutofit/>
          </a:bodyPr>
          <a:lstStyle/>
          <a:p>
            <a:pPr marL="0" indent="256032" algn="just">
              <a:spcBef>
                <a:spcPts val="0"/>
              </a:spcBef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Во время обсуждения темы образовательной деятельности,  некоторые дети предложили тему «Космос», потому что слышали про праздник – День космонавтики , хотят побольше узнать про планеты, особенно Сатурн, про метеориты, Солнце. Малоактивные дети остались равнодушны к обсуждению, но все же иллюстрации в энциклопедии некоторые из них рассмотрели.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dirty="0" smtClean="0"/>
              <a:t>Выбор темы</a:t>
            </a: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032448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Софья сказала, что о космосе можно прочитать в энциклопедии - Данила решил попросить взрослых рассказать то, что они знают о космосе, планетах и космонавтах.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Лиана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предложила попросить родителей найти фотографии или картинки про космос в Интернете;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Было решено использовать для изготовления поделок рулончики от туалетной бумаги, коробочки и другой подходящий материал, решено принести это из дома.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147248" cy="1084982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Как найти ответы на вопросы: </a:t>
            </a:r>
            <a:br>
              <a:rPr lang="ru-RU" sz="3600" dirty="0" smtClean="0"/>
            </a:br>
            <a:endParaRPr lang="ru-RU" sz="36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556793"/>
            <a:ext cx="8229600" cy="396044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Откуда утром выходит Солнце? Где живет Луна?» (Полина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«А Луна далеко или близко? Почему мы Луну видим здесь, а она у бабуш­ки тоже светит?» (Женя) </a:t>
            </a: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Почему нельзя достать до неба?» (Наташа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Почему Солнце горячее?» (Света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«Почему Луна идет за нами, когда мы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движемся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?» (</a:t>
            </a:r>
            <a:r>
              <a:rPr lang="ru-RU" sz="1600" b="1" dirty="0" err="1">
                <a:latin typeface="Times New Roman" pitchFamily="18" charset="0"/>
                <a:cs typeface="Times New Roman" pitchFamily="18" charset="0"/>
              </a:rPr>
              <a:t>Дарина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) </a:t>
            </a: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«Все ли звезды круглые или они бывают разной формы?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Почему они ночью видны, а днем нет?» (Саша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«Почему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в космосе темно? Там же солнышко светит?» (Даниил) </a:t>
            </a: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«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Почему летают в космос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? Они же могут там потеряться или погибнуть!»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(Таня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«Почему планеты летают вокруг Солнца, оно что их притягивает»(Никита)</a:t>
            </a:r>
          </a:p>
          <a:p>
            <a:pPr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«Откуда в космосе берутся метеориты» (Арсений)</a:t>
            </a:r>
          </a:p>
          <a:p>
            <a:pPr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«Как ученые придумали ракеты и космические станции?» (Костя)</a:t>
            </a:r>
          </a:p>
          <a:p>
            <a:pPr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«Мне нравится планета Сатурн, потому что у нее есть кольца, я хочу узнать про нее побольше» (Антон)</a:t>
            </a:r>
          </a:p>
          <a:p>
            <a:pPr>
              <a:buNone/>
            </a:pP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600" b="1" dirty="0">
              <a:latin typeface="Corbel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dirty="0" smtClean="0"/>
              <a:t>Детские вопросы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628800"/>
            <a:ext cx="8229600" cy="4306483"/>
          </a:xfrm>
        </p:spPr>
        <p:txBody>
          <a:bodyPr anchor="ctr" anchorCtr="0">
            <a:normAutofit fontScale="85000" lnSpcReduction="20000"/>
          </a:bodyPr>
          <a:lstStyle/>
          <a:p>
            <a:pPr marL="514350" indent="-51435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1. Выявление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первоначальных знаний детей о космосе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2. Информация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родителей о предстоящей деятельности.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3. Подбор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литературы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фотографий, плакатов о космосе.</a:t>
            </a:r>
          </a:p>
          <a:p>
            <a:pPr marL="514350" indent="-51435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4. Просмотр познавательного видеофильма.</a:t>
            </a:r>
          </a:p>
          <a:p>
            <a:pPr marL="514350" indent="-51435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5. Работа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с родителями по заданной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теме.</a:t>
            </a:r>
          </a:p>
          <a:p>
            <a:pPr marL="514350" indent="-51435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6. Сюжетно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ролевые, дидактические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подвижные игры, индивидуальная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групповая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работы.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7. Организация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выставки работ о космосе (совместная работа детей и родителей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514350" indent="-51435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8. Коллективное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панно «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Космос» </a:t>
            </a:r>
          </a:p>
          <a:p>
            <a:pPr marL="514350" indent="-51435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9. Конкурс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чтецов «Стихи о космосе»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ru-RU" sz="4000" dirty="0" smtClean="0"/>
              <a:t>Этапы работы по теме «Космос»</a:t>
            </a:r>
            <a:endParaRPr lang="ru-RU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44823"/>
            <a:ext cx="8229600" cy="3600401"/>
          </a:xfrm>
        </p:spPr>
        <p:txBody>
          <a:bodyPr>
            <a:normAutofit/>
          </a:bodyPr>
          <a:lstStyle/>
          <a:p>
            <a:pPr marL="0" indent="256032" algn="just">
              <a:spcBef>
                <a:spcPts val="0"/>
              </a:spcBef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Занимаясь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художественной деятельностью ребята лепили веселых марсиан, космонавтов, космические корабли и луноходы, делали аппликации из цветной бумаги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ткани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фольги, делали поделки из бросового материала; изображали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свои представления о полете в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космос в рисунках,  строили из конструкторов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dirty="0" smtClean="0"/>
              <a:t>Процесс</a:t>
            </a:r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GEDC035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45350" y="1481138"/>
            <a:ext cx="6053299" cy="4525962"/>
          </a:xfrm>
          <a:ln w="76200">
            <a:solidFill>
              <a:schemeClr val="bg2">
                <a:lumMod val="50000"/>
              </a:schemeClr>
            </a:solidFill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ru-RU" dirty="0" smtClean="0"/>
              <a:t>Коллективное панно «Космос»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GEDC034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45350" y="1481138"/>
            <a:ext cx="6053299" cy="4525962"/>
          </a:xfrm>
          <a:ln w="76200">
            <a:solidFill>
              <a:schemeClr val="bg2">
                <a:lumMod val="50000"/>
              </a:schemeClr>
            </a:solidFill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dirty="0" smtClean="0"/>
              <a:t>«Космическая станция»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GEDC0345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234318"/>
            <a:ext cx="4038600" cy="3019601"/>
          </a:xfrm>
        </p:spPr>
      </p:pic>
      <p:pic>
        <p:nvPicPr>
          <p:cNvPr id="6" name="Содержимое 5" descr="GEDC0341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234318"/>
            <a:ext cx="4038600" cy="3019601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Поделки из разных видов конструктора</a:t>
            </a:r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изобретатели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45233" y="1481138"/>
            <a:ext cx="6053533" cy="4525962"/>
          </a:xfrm>
          <a:ln w="76200">
            <a:solidFill>
              <a:schemeClr val="bg2">
                <a:lumMod val="50000"/>
              </a:schemeClr>
            </a:solidFill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dirty="0" smtClean="0"/>
              <a:t>Изобретатели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коробка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45233" y="2204864"/>
            <a:ext cx="6053533" cy="3888432"/>
          </a:xfrm>
          <a:ln w="76200">
            <a:solidFill>
              <a:schemeClr val="bg2">
                <a:lumMod val="50000"/>
              </a:schemeClr>
            </a:solidFill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sz="3600" dirty="0" smtClean="0"/>
              <a:t>Когда дети увлечены работой, то лучше оставить их в покое, чтобы не помешать…</a:t>
            </a:r>
            <a:endParaRPr lang="ru-RU" sz="36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космос 2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234376"/>
            <a:ext cx="4038600" cy="3019485"/>
          </a:xfrm>
          <a:ln w="76200">
            <a:solidFill>
              <a:schemeClr val="tx1"/>
            </a:solidFill>
          </a:ln>
        </p:spPr>
      </p:pic>
      <p:pic>
        <p:nvPicPr>
          <p:cNvPr id="8" name="Содержимое 7" descr="космос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788024" y="2234376"/>
            <a:ext cx="3898776" cy="3019485"/>
          </a:xfrm>
          <a:ln w="76200">
            <a:solidFill>
              <a:schemeClr val="tx1"/>
            </a:solidFill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ru-RU" dirty="0" smtClean="0"/>
              <a:t>Полет творческой фантазии</a:t>
            </a:r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00809"/>
            <a:ext cx="8229600" cy="4104456"/>
          </a:xfrm>
        </p:spPr>
        <p:txBody>
          <a:bodyPr>
            <a:normAutofit fontScale="92500" lnSpcReduction="10000"/>
          </a:bodyPr>
          <a:lstStyle/>
          <a:p>
            <a:pPr marL="0" indent="256032" algn="just">
              <a:spcBef>
                <a:spcPts val="0"/>
              </a:spcBef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Во время работы над темой малоактивные дети постепенно приобщались к общей деятельности, стали проявлять заинтересованность, потому что видели результаты других детей и получали необходимую психологическую поддержку со стороны воспитателя. </a:t>
            </a:r>
          </a:p>
          <a:p>
            <a:pPr marL="0" indent="256032" algn="just">
              <a:spcBef>
                <a:spcPts val="0"/>
              </a:spcBef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Тактика помощи выражалась в том, чтобы ненавязчиво и тактично помочь ребенку начать действовать, не остаться равнодушным к его идее, дать возможность узнать что-то новое добровольно, найти способ применить свои знания на практике, поучаствовать в общем деле.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dirty="0" smtClean="0"/>
              <a:t>Наблюдения</a:t>
            </a:r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306483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Андрей принес из дома атлас, в котором были изображения созвездий и рассказал детям про Большую Медведицу.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Богдан, заинтересовавшись темой, тоже захотел нарисовать рисунок про космос, но сомневался в себе. Дети помогли ему заготовить фон, предложили сюжет.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Алина захотела сделать луноход, попросила помощи.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Семен так и не приобщился к совместной деятельности, но зато дома рассказывал маме обо всем происходящем…</a:t>
            </a:r>
          </a:p>
          <a:p>
            <a:pPr>
              <a:buNone/>
            </a:pP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ru-RU" dirty="0" smtClean="0"/>
              <a:t>Результаты малоактивных</a:t>
            </a:r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032447"/>
          </a:xfrm>
        </p:spPr>
        <p:txBody>
          <a:bodyPr>
            <a:normAutofit fontScale="62500" lnSpcReduction="20000"/>
          </a:bodyPr>
          <a:lstStyle/>
          <a:p>
            <a:pPr marL="0" indent="256032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3500" b="1" dirty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3500" b="1" dirty="0" smtClean="0">
                <a:latin typeface="Times New Roman" pitchFamily="18" charset="0"/>
                <a:cs typeface="Times New Roman" pitchFamily="18" charset="0"/>
              </a:rPr>
              <a:t>абота по теме образовательной деятельности « Космос» </a:t>
            </a:r>
            <a:r>
              <a:rPr lang="ru-RU" sz="3500" b="1" dirty="0">
                <a:latin typeface="Times New Roman" pitchFamily="18" charset="0"/>
                <a:cs typeface="Times New Roman" pitchFamily="18" charset="0"/>
              </a:rPr>
              <a:t>дала положительные </a:t>
            </a:r>
            <a:r>
              <a:rPr lang="ru-RU" sz="3500" b="1" dirty="0" smtClean="0">
                <a:latin typeface="Times New Roman" pitchFamily="18" charset="0"/>
                <a:cs typeface="Times New Roman" pitchFamily="18" charset="0"/>
              </a:rPr>
              <a:t>результаты. Дети </a:t>
            </a:r>
            <a:r>
              <a:rPr lang="ru-RU" sz="3500" b="1" dirty="0">
                <a:latin typeface="Times New Roman" pitchFamily="18" charset="0"/>
                <a:cs typeface="Times New Roman" pitchFamily="18" charset="0"/>
              </a:rPr>
              <a:t>получили знания об истории освоения </a:t>
            </a:r>
            <a:r>
              <a:rPr lang="ru-RU" sz="3500" b="1" dirty="0" smtClean="0">
                <a:latin typeface="Times New Roman" pitchFamily="18" charset="0"/>
                <a:cs typeface="Times New Roman" pitchFamily="18" charset="0"/>
              </a:rPr>
              <a:t>космоса, раскрылся творческий </a:t>
            </a:r>
            <a:r>
              <a:rPr lang="ru-RU" sz="3500" b="1" dirty="0">
                <a:latin typeface="Times New Roman" pitchFamily="18" charset="0"/>
                <a:cs typeface="Times New Roman" pitchFamily="18" charset="0"/>
              </a:rPr>
              <a:t>потенциал детей и </a:t>
            </a:r>
            <a:r>
              <a:rPr lang="ru-RU" sz="3500" b="1" dirty="0" smtClean="0">
                <a:latin typeface="Times New Roman" pitchFamily="18" charset="0"/>
                <a:cs typeface="Times New Roman" pitchFamily="18" charset="0"/>
              </a:rPr>
              <a:t>родителей, что способствовало укреплению взаимопонимания воспитанников, педагогов и родителей.</a:t>
            </a:r>
            <a:r>
              <a:rPr lang="ru-RU" sz="3500" b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35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256032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3500" b="1" dirty="0" smtClean="0">
                <a:latin typeface="Times New Roman" pitchFamily="18" charset="0"/>
                <a:cs typeface="Times New Roman" pitchFamily="18" charset="0"/>
              </a:rPr>
              <a:t>Познавательная </a:t>
            </a:r>
            <a:r>
              <a:rPr lang="ru-RU" sz="3500" b="1" dirty="0">
                <a:latin typeface="Times New Roman" pitchFamily="18" charset="0"/>
                <a:cs typeface="Times New Roman" pitchFamily="18" charset="0"/>
              </a:rPr>
              <a:t>активность ребенка, направленная на обследование окружающего мира, организует его внимание на исследуемых объектах </a:t>
            </a:r>
            <a:r>
              <a:rPr lang="ru-RU" sz="3500" b="1" dirty="0" smtClean="0">
                <a:latin typeface="Times New Roman" pitchFamily="18" charset="0"/>
                <a:cs typeface="Times New Roman" pitchFamily="18" charset="0"/>
              </a:rPr>
              <a:t>до тех пор, </a:t>
            </a:r>
            <a:r>
              <a:rPr lang="ru-RU" sz="3500" b="1" dirty="0">
                <a:latin typeface="Times New Roman" pitchFamily="18" charset="0"/>
                <a:cs typeface="Times New Roman" pitchFamily="18" charset="0"/>
              </a:rPr>
              <a:t>пока не </a:t>
            </a:r>
            <a:r>
              <a:rPr lang="ru-RU" sz="3500" b="1" dirty="0" smtClean="0">
                <a:latin typeface="Times New Roman" pitchFamily="18" charset="0"/>
                <a:cs typeface="Times New Roman" pitchFamily="18" charset="0"/>
              </a:rPr>
              <a:t>иссякнет </a:t>
            </a:r>
            <a:r>
              <a:rPr lang="ru-RU" sz="3500" b="1" dirty="0">
                <a:latin typeface="Times New Roman" pitchFamily="18" charset="0"/>
                <a:cs typeface="Times New Roman" pitchFamily="18" charset="0"/>
              </a:rPr>
              <a:t>интерес. Роль взрослого - поддержать этот интерес с помощью разнообразных методов и </a:t>
            </a:r>
            <a:r>
              <a:rPr lang="ru-RU" sz="3500" b="1" dirty="0" smtClean="0">
                <a:latin typeface="Times New Roman" pitchFamily="18" charset="0"/>
                <a:cs typeface="Times New Roman" pitchFamily="18" charset="0"/>
              </a:rPr>
              <a:t>приемов, а также оказывать им необходимую психолого-педагогическую поддержку.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dirty="0" smtClean="0"/>
              <a:t>Итоги</a:t>
            </a:r>
            <a:endParaRPr lang="ru-RU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435280" cy="2016224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ru-RU" sz="4400" dirty="0" smtClean="0"/>
              <a:t>Спасибо за внимание!</a:t>
            </a:r>
            <a:endParaRPr lang="ru-RU" sz="4400" dirty="0"/>
          </a:p>
        </p:txBody>
      </p:sp>
    </p:spTree>
  </p:cSld>
  <p:clrMapOvr>
    <a:masterClrMapping/>
  </p:clrMapOvr>
  <p:transition spd="med">
    <p:wipe dir="d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377</TotalTime>
  <Words>1086</Words>
  <Application>Microsoft Office PowerPoint</Application>
  <PresentationFormat>Экран (4:3)</PresentationFormat>
  <Paragraphs>97</Paragraphs>
  <Slides>27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5" baseType="lpstr">
      <vt:lpstr>Corbel</vt:lpstr>
      <vt:lpstr>Lucida Sans Unicode</vt:lpstr>
      <vt:lpstr>Times New Roman</vt:lpstr>
      <vt:lpstr>Verdana</vt:lpstr>
      <vt:lpstr>Wingdings</vt:lpstr>
      <vt:lpstr>Wingdings 2</vt:lpstr>
      <vt:lpstr>Wingdings 3</vt:lpstr>
      <vt:lpstr>Открытая</vt:lpstr>
      <vt:lpstr>Программа психолого-педагогической поддержки развития познавательной активности </vt:lpstr>
      <vt:lpstr>Теоретический взгляд </vt:lpstr>
      <vt:lpstr>Что важно</vt:lpstr>
      <vt:lpstr>И еще</vt:lpstr>
      <vt:lpstr>Необходимо</vt:lpstr>
      <vt:lpstr>Что будет</vt:lpstr>
      <vt:lpstr>Познавательное развитие дошкольников</vt:lpstr>
      <vt:lpstr>Этапы познавательного развития</vt:lpstr>
      <vt:lpstr>Познавательная активность дошкольников</vt:lpstr>
      <vt:lpstr>Актуальные методы познавательного развития</vt:lpstr>
      <vt:lpstr>Наблюдения</vt:lpstr>
      <vt:lpstr>Действия</vt:lpstr>
      <vt:lpstr>Выбор темы</vt:lpstr>
      <vt:lpstr> Как найти ответы на вопросы:  </vt:lpstr>
      <vt:lpstr>Детские вопросы</vt:lpstr>
      <vt:lpstr>Этапы работы по теме «Космос»</vt:lpstr>
      <vt:lpstr>Процесс</vt:lpstr>
      <vt:lpstr>Коллективное панно «Космос»</vt:lpstr>
      <vt:lpstr>«Космическая станция»</vt:lpstr>
      <vt:lpstr>Поделки из разных видов конструктора</vt:lpstr>
      <vt:lpstr>Изобретатели</vt:lpstr>
      <vt:lpstr>Когда дети увлечены работой, то лучше оставить их в покое, чтобы не помешать…</vt:lpstr>
      <vt:lpstr>Полет творческой фантазии</vt:lpstr>
      <vt:lpstr>Наблюдения</vt:lpstr>
      <vt:lpstr>Результаты малоактивных</vt:lpstr>
      <vt:lpstr>Итоги</vt:lpstr>
      <vt:lpstr>Спасибо за внимание!</vt:lpstr>
    </vt:vector>
  </TitlesOfParts>
  <Company>Computer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Mama_2</dc:creator>
  <cp:lastModifiedBy>Tanya</cp:lastModifiedBy>
  <cp:revision>39</cp:revision>
  <dcterms:created xsi:type="dcterms:W3CDTF">2017-04-27T17:48:58Z</dcterms:created>
  <dcterms:modified xsi:type="dcterms:W3CDTF">2017-09-18T07:35:59Z</dcterms:modified>
</cp:coreProperties>
</file>