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1"/>
  </p:notesMasterIdLst>
  <p:sldIdLst>
    <p:sldId id="261" r:id="rId2"/>
    <p:sldId id="273" r:id="rId3"/>
    <p:sldId id="276" r:id="rId4"/>
    <p:sldId id="278" r:id="rId5"/>
    <p:sldId id="283" r:id="rId6"/>
    <p:sldId id="272" r:id="rId7"/>
    <p:sldId id="262" r:id="rId8"/>
    <p:sldId id="288" r:id="rId9"/>
    <p:sldId id="286" r:id="rId10"/>
    <p:sldId id="289" r:id="rId11"/>
    <p:sldId id="287" r:id="rId12"/>
    <p:sldId id="290" r:id="rId13"/>
    <p:sldId id="285" r:id="rId14"/>
    <p:sldId id="291" r:id="rId15"/>
    <p:sldId id="284" r:id="rId16"/>
    <p:sldId id="271" r:id="rId17"/>
    <p:sldId id="317" r:id="rId18"/>
    <p:sldId id="318" r:id="rId19"/>
    <p:sldId id="301" r:id="rId20"/>
    <p:sldId id="292" r:id="rId21"/>
    <p:sldId id="303" r:id="rId22"/>
    <p:sldId id="297" r:id="rId23"/>
    <p:sldId id="302" r:id="rId24"/>
    <p:sldId id="296" r:id="rId25"/>
    <p:sldId id="277" r:id="rId26"/>
    <p:sldId id="295" r:id="rId27"/>
    <p:sldId id="300" r:id="rId28"/>
    <p:sldId id="294" r:id="rId29"/>
    <p:sldId id="299" r:id="rId30"/>
    <p:sldId id="293" r:id="rId31"/>
    <p:sldId id="298" r:id="rId32"/>
    <p:sldId id="264" r:id="rId33"/>
    <p:sldId id="319" r:id="rId34"/>
    <p:sldId id="328" r:id="rId35"/>
    <p:sldId id="321" r:id="rId36"/>
    <p:sldId id="329" r:id="rId37"/>
    <p:sldId id="323" r:id="rId38"/>
    <p:sldId id="330" r:id="rId39"/>
    <p:sldId id="324" r:id="rId40"/>
    <p:sldId id="331" r:id="rId41"/>
    <p:sldId id="325" r:id="rId42"/>
    <p:sldId id="336" r:id="rId43"/>
    <p:sldId id="322" r:id="rId44"/>
    <p:sldId id="332" r:id="rId45"/>
    <p:sldId id="327" r:id="rId46"/>
    <p:sldId id="333" r:id="rId47"/>
    <p:sldId id="326" r:id="rId48"/>
    <p:sldId id="320" r:id="rId49"/>
    <p:sldId id="335" r:id="rId50"/>
    <p:sldId id="266" r:id="rId51"/>
    <p:sldId id="311" r:id="rId52"/>
    <p:sldId id="304" r:id="rId53"/>
    <p:sldId id="310" r:id="rId54"/>
    <p:sldId id="305" r:id="rId55"/>
    <p:sldId id="312" r:id="rId56"/>
    <p:sldId id="306" r:id="rId57"/>
    <p:sldId id="313" r:id="rId58"/>
    <p:sldId id="307" r:id="rId59"/>
    <p:sldId id="314" r:id="rId60"/>
    <p:sldId id="308" r:id="rId61"/>
    <p:sldId id="315" r:id="rId62"/>
    <p:sldId id="309" r:id="rId63"/>
    <p:sldId id="316" r:id="rId64"/>
    <p:sldId id="337" r:id="rId65"/>
    <p:sldId id="352" r:id="rId66"/>
    <p:sldId id="338" r:id="rId67"/>
    <p:sldId id="339" r:id="rId68"/>
    <p:sldId id="346" r:id="rId69"/>
    <p:sldId id="340" r:id="rId70"/>
    <p:sldId id="347" r:id="rId71"/>
    <p:sldId id="341" r:id="rId72"/>
    <p:sldId id="348" r:id="rId73"/>
    <p:sldId id="342" r:id="rId74"/>
    <p:sldId id="349" r:id="rId75"/>
    <p:sldId id="343" r:id="rId76"/>
    <p:sldId id="350" r:id="rId77"/>
    <p:sldId id="344" r:id="rId78"/>
    <p:sldId id="351" r:id="rId79"/>
    <p:sldId id="345" r:id="rId8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66FF33"/>
    <a:srgbClr val="6600FF"/>
    <a:srgbClr val="66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8" autoAdjust="0"/>
    <p:restoredTop sz="94671" autoAdjust="0"/>
  </p:normalViewPr>
  <p:slideViewPr>
    <p:cSldViewPr>
      <p:cViewPr varScale="1">
        <p:scale>
          <a:sx n="70" d="100"/>
          <a:sy n="70" d="100"/>
        </p:scale>
        <p:origin x="142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E0C66F-27D4-437E-942A-5D3581B2A701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4A599B-C11F-4CF2-9652-D758E80D9E7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1017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B60686-29A0-4A5F-86AC-9ADB1C11BA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9082858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B60686-29A0-4A5F-86AC-9ADB1C11BA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590271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B60686-29A0-4A5F-86AC-9ADB1C11BA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9753622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B60686-29A0-4A5F-86AC-9ADB1C11BA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276993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B60686-29A0-4A5F-86AC-9ADB1C11BA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39954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B60686-29A0-4A5F-86AC-9ADB1C11BA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8763603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2B60686-29A0-4A5F-86AC-9ADB1C11BAC0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1055315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031911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8857424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8237529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372499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616985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919912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6302147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7031049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145957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09537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139430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888372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950553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0685451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6365482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214942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5181756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444768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5579755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6574382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96834413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27960361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3257455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3358030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84C80D-BDB5-4CD6-B769-AD0521BED63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8547140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171537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8198771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38538201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56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5061894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58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3046916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91908904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62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7530730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64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6516942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4009447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43858963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91803157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71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065060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73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79910084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75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3686569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025458324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111F9F-4B4E-4A90-A3DC-E8AA9F55F233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396896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 advClick="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3;&#1086;&#1074;&#1072;&#1103;%20&#1087;&#1072;&#1087;&#1082;&#1072;\&#1055;&#1086;&#1083;&#1077;%20&#1095;&#1091;&#1076;&#1077;&#1089;-&#1057;&#1086;&#1074;&#1088;&#1077;&#1084;&#1077;&#1085;&#1085;&#1072;&#1103;%20&#1079;&#1072;&#1089;&#1090;&#1072;&#1074;&#1082;&#1072;.mp3" TargetMode="Externa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3;&#1086;&#1074;&#1072;&#1103;%20&#1087;&#1072;&#1087;&#1082;&#1072;\&#1055;&#1086;&#1083;&#1077;%20&#1095;&#1091;&#1076;&#1077;&#1089;-&#1057;&#1086;&#1074;&#1088;&#1077;&#1084;&#1077;&#1085;&#1085;&#1072;&#1103;%20&#1079;&#1072;&#1089;&#1090;&#1072;&#1074;&#1082;&#1072;.mp3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3;&#1086;&#1074;&#1072;&#1103;%20&#1087;&#1072;&#1087;&#1082;&#1072;\&#1055;&#1086;&#1083;&#1077;%20&#1095;&#1091;&#1076;&#1077;&#1089;-&#1057;&#1086;&#1074;&#1088;&#1077;&#1084;&#1077;&#1085;&#1085;&#1072;&#1103;%20&#1079;&#1072;&#1089;&#1090;&#1072;&#1074;&#1082;&#1072;.mp3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3;&#1086;&#1074;&#1072;&#1103;%20&#1087;&#1072;&#1087;&#1082;&#1072;\&#1055;&#1086;&#1083;&#1077;%20&#1095;&#1091;&#1076;&#1077;&#1089;-&#1057;&#1086;&#1074;&#1088;&#1077;&#1084;&#1077;&#1085;&#1085;&#1072;&#1103;%20&#1079;&#1072;&#1089;&#1090;&#1072;&#1074;&#1082;&#1072;.mp3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3;&#1086;&#1074;&#1072;&#1103;%20&#1087;&#1072;&#1087;&#1082;&#1072;\&#1055;&#1086;&#1083;&#1077;%20&#1095;&#1091;&#1076;&#1077;&#1089;-&#1057;&#1086;&#1074;&#1088;&#1077;&#1084;&#1077;&#1085;&#1085;&#1072;&#1103;%20&#1079;&#1072;&#1089;&#1090;&#1072;&#1074;&#1082;&#1072;.mp3" TargetMode="Externa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3;&#1086;&#1074;&#1072;&#1103;%20&#1087;&#1072;&#1087;&#1082;&#1072;\&#1055;&#1086;&#1083;&#1077;%20&#1095;&#1091;&#1076;&#1077;&#1089;-&#1057;&#1086;&#1074;&#1088;&#1077;&#1084;&#1077;&#1085;&#1085;&#1072;&#1103;%20&#1079;&#1072;&#1089;&#1090;&#1072;&#1074;&#1082;&#1072;.mp3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3;&#1086;&#1074;&#1072;&#1103;%20&#1087;&#1072;&#1087;&#1082;&#1072;\&#1055;&#1086;&#1083;&#1077;%20&#1095;&#1091;&#1076;&#1077;&#1089;-&#1057;&#1086;&#1074;&#1088;&#1077;&#1084;&#1077;&#1085;&#1085;&#1072;&#1103;%20&#1079;&#1072;&#1089;&#1090;&#1072;&#1074;&#1082;&#1072;.mp3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3;&#1086;&#1074;&#1072;&#1103;%20&#1087;&#1072;&#1087;&#1082;&#1072;\&#1055;&#1086;&#1083;&#1077;%20&#1095;&#1091;&#1076;&#1077;&#1089;-&#1057;&#1086;&#1074;&#1088;&#1077;&#1084;&#1077;&#1085;&#1085;&#1072;&#1103;%20&#1079;&#1072;&#1089;&#1090;&#1072;&#1074;&#1082;&#1072;.mp3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F:\&#1053;&#1086;&#1074;&#1072;&#1103;%20&#1087;&#1072;&#1087;&#1082;&#1072;\&#1055;&#1086;&#1083;&#1077;%20&#1095;&#1091;&#1076;&#1077;&#1089;-&#1057;&#1086;&#1074;&#1088;&#1077;&#1084;&#1077;&#1085;&#1085;&#1072;&#1103;%20&#1079;&#1072;&#1089;&#1090;&#1072;&#1074;&#1082;&#1072;.mp3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.png"/><Relationship Id="rId4" Type="http://schemas.openxmlformats.org/officeDocument/2006/relationships/image" Target="../media/image3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50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5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4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jpeg"/><Relationship Id="rId4" Type="http://schemas.openxmlformats.org/officeDocument/2006/relationships/image" Target="../media/image4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4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png"/><Relationship Id="rId4" Type="http://schemas.openxmlformats.org/officeDocument/2006/relationships/image" Target="../media/image4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png"/><Relationship Id="rId4" Type="http://schemas.openxmlformats.org/officeDocument/2006/relationships/image" Target="../media/image4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4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4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png"/><Relationship Id="rId4" Type="http://schemas.openxmlformats.org/officeDocument/2006/relationships/image" Target="../media/image4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4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786190"/>
            <a:ext cx="5500698" cy="2495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2857496"/>
            <a:ext cx="3714758" cy="1469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Поле чудес-Современная застав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86776" y="57148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14282" y="285728"/>
            <a:ext cx="864399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Интерактивная игра </a:t>
            </a:r>
            <a:endParaRPr lang="ru-RU" sz="4400" b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4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«Поле чудес» на тему «Финансовая грамотность»</a:t>
            </a:r>
            <a:endParaRPr lang="ru-RU" sz="4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429256" y="4214818"/>
            <a:ext cx="357186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Monotype Corsiva" pitchFamily="66" charset="0"/>
              </a:rPr>
              <a:t>Авторы - составители: </a:t>
            </a:r>
          </a:p>
          <a:p>
            <a:pPr algn="ctr"/>
            <a:r>
              <a:rPr lang="ru-RU" sz="2000" b="1" dirty="0" smtClean="0">
                <a:latin typeface="Monotype Corsiva" pitchFamily="66" charset="0"/>
              </a:rPr>
              <a:t>Воспитатель </a:t>
            </a:r>
            <a:r>
              <a:rPr lang="ru-RU" sz="2000" b="1" dirty="0" smtClean="0">
                <a:latin typeface="Monotype Corsiva" pitchFamily="66" charset="0"/>
              </a:rPr>
              <a:t>МАДОУ </a:t>
            </a:r>
            <a:r>
              <a:rPr lang="ru-RU" sz="2000" b="1" dirty="0" smtClean="0">
                <a:latin typeface="Monotype Corsiva" pitchFamily="66" charset="0"/>
              </a:rPr>
              <a:t>«</a:t>
            </a:r>
            <a:r>
              <a:rPr lang="ru-RU" sz="2000" b="1" dirty="0" smtClean="0">
                <a:latin typeface="Monotype Corsiva" pitchFamily="66" charset="0"/>
              </a:rPr>
              <a:t>Синеглазки</a:t>
            </a:r>
            <a:r>
              <a:rPr lang="ru-RU" sz="2000" b="1" dirty="0" smtClean="0">
                <a:latin typeface="Monotype Corsiva" pitchFamily="66" charset="0"/>
              </a:rPr>
              <a:t>»</a:t>
            </a:r>
          </a:p>
          <a:p>
            <a:pPr algn="ctr"/>
            <a:r>
              <a:rPr lang="ru-RU" sz="2000" b="1" dirty="0" err="1" smtClean="0">
                <a:latin typeface="Monotype Corsiva" pitchFamily="66" charset="0"/>
              </a:rPr>
              <a:t>Байчорова</a:t>
            </a:r>
            <a:r>
              <a:rPr lang="ru-RU" sz="2000" b="1" dirty="0" smtClean="0">
                <a:latin typeface="Monotype Corsiva" pitchFamily="66" charset="0"/>
              </a:rPr>
              <a:t> </a:t>
            </a:r>
            <a:r>
              <a:rPr lang="ru-RU" sz="2000" b="1" dirty="0" err="1" smtClean="0">
                <a:latin typeface="Monotype Corsiva" pitchFamily="66" charset="0"/>
              </a:rPr>
              <a:t>Аминат</a:t>
            </a:r>
            <a:r>
              <a:rPr lang="ru-RU" sz="2000" b="1" dirty="0" smtClean="0">
                <a:latin typeface="Monotype Corsiva" pitchFamily="66" charset="0"/>
              </a:rPr>
              <a:t> </a:t>
            </a:r>
            <a:r>
              <a:rPr lang="ru-RU" sz="2000" b="1" smtClean="0">
                <a:latin typeface="Monotype Corsiva" pitchFamily="66" charset="0"/>
              </a:rPr>
              <a:t>Аскербиевна</a:t>
            </a:r>
            <a:endParaRPr lang="ru-RU" sz="2000" b="1" smtClean="0">
              <a:latin typeface="Monotype Corsiva" pitchFamily="66" charset="0"/>
            </a:endParaRPr>
          </a:p>
          <a:p>
            <a:pPr algn="ctr"/>
            <a:endParaRPr lang="ru-RU" sz="2000" b="1" dirty="0" smtClean="0">
              <a:latin typeface="Monotype Corsiva" pitchFamily="66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5143512"/>
            <a:ext cx="2643178" cy="1067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4693272"/>
            <a:ext cx="1928807" cy="755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144000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</a:t>
            </a:r>
            <a:r>
              <a:rPr lang="ru-RU" sz="5400" b="1" i="1" dirty="0" smtClean="0">
                <a:solidFill>
                  <a:srgbClr val="FFFF00"/>
                </a:solidFill>
                <a:latin typeface="Garamond" pitchFamily="18" charset="0"/>
              </a:rPr>
              <a:t>Правила игры:</a:t>
            </a:r>
            <a:endParaRPr lang="ru-RU" sz="5400" dirty="0">
              <a:solidFill>
                <a:srgbClr val="FFFF00"/>
              </a:solidFill>
              <a:latin typeface="Garamond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Содержимое 8"/>
          <p:cNvSpPr>
            <a:spLocks noGrp="1"/>
          </p:cNvSpPr>
          <p:nvPr>
            <p:ph idx="1"/>
          </p:nvPr>
        </p:nvSpPr>
        <p:spPr>
          <a:xfrm>
            <a:off x="428596" y="714356"/>
            <a:ext cx="8286780" cy="5715040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</a:pPr>
            <a:r>
              <a:rPr lang="ru-RU" dirty="0" smtClean="0">
                <a:solidFill>
                  <a:srgbClr val="66FF33"/>
                </a:solidFill>
              </a:rPr>
              <a:t> </a:t>
            </a:r>
          </a:p>
          <a:p>
            <a:pPr lvl="0" algn="just"/>
            <a:r>
              <a:rPr lang="ru-RU" sz="4200" b="1" dirty="0" smtClean="0">
                <a:solidFill>
                  <a:srgbClr val="6600FF"/>
                </a:solidFill>
              </a:rPr>
              <a:t>В процессе игры нельзя подсказывать друг другу.</a:t>
            </a:r>
          </a:p>
          <a:p>
            <a:pPr lvl="0" algn="just"/>
            <a:r>
              <a:rPr lang="ru-RU" sz="4200" b="1" dirty="0" smtClean="0">
                <a:solidFill>
                  <a:srgbClr val="6600FF"/>
                </a:solidFill>
              </a:rPr>
              <a:t>Если не ответил на вопрос, ход переходит к следующему участнику игры (очки не засчитываются).</a:t>
            </a:r>
          </a:p>
          <a:p>
            <a:pPr lvl="0" algn="just"/>
            <a:r>
              <a:rPr lang="ru-RU" sz="4200" b="1" dirty="0" smtClean="0">
                <a:solidFill>
                  <a:srgbClr val="6600FF"/>
                </a:solidFill>
              </a:rPr>
              <a:t>Если стрелка укажет на сектор «П», что означает «Приз», участник должен выбрать приз или игру.</a:t>
            </a:r>
          </a:p>
          <a:p>
            <a:pPr lvl="0" algn="just"/>
            <a:r>
              <a:rPr lang="ru-RU" sz="4200" b="1" dirty="0" smtClean="0">
                <a:solidFill>
                  <a:srgbClr val="6600FF"/>
                </a:solidFill>
              </a:rPr>
              <a:t>Если стрелка укажет на сектор «Б», что означает «Банкрот», все заработанные ранее очки «сгорают» и ход переходит к следующему участнику игры.</a:t>
            </a:r>
          </a:p>
          <a:p>
            <a:pPr lvl="0" algn="just"/>
            <a:r>
              <a:rPr lang="ru-RU" sz="4200" b="1" dirty="0" smtClean="0">
                <a:solidFill>
                  <a:srgbClr val="6600FF"/>
                </a:solidFill>
              </a:rPr>
              <a:t>Если стрелка укажет на сектор «0», ход переходит к следующему участнику игры.</a:t>
            </a:r>
          </a:p>
          <a:p>
            <a:pPr lvl="0" algn="just"/>
            <a:r>
              <a:rPr lang="ru-RU" sz="4200" b="1" dirty="0" smtClean="0">
                <a:solidFill>
                  <a:srgbClr val="6600FF"/>
                </a:solidFill>
              </a:rPr>
              <a:t>Если игрок отвечает подряд на три вопроса, то получает поощрительный приз.</a:t>
            </a:r>
          </a:p>
          <a:p>
            <a:pPr lvl="0" algn="just"/>
            <a:r>
              <a:rPr lang="ru-RU" sz="4200" b="1" dirty="0" smtClean="0">
                <a:solidFill>
                  <a:srgbClr val="6600FF"/>
                </a:solidFill>
              </a:rPr>
              <a:t>Крутить волчок можно только один раз.</a:t>
            </a:r>
          </a:p>
          <a:p>
            <a:pPr lvl="0" algn="just"/>
            <a:r>
              <a:rPr lang="ru-RU" sz="4200" b="1" dirty="0" smtClean="0">
                <a:solidFill>
                  <a:srgbClr val="6600FF"/>
                </a:solidFill>
              </a:rPr>
              <a:t>Все участники, даже проигравшие, </a:t>
            </a:r>
          </a:p>
          <a:p>
            <a:pPr lvl="0" algn="just">
              <a:buNone/>
            </a:pPr>
            <a:r>
              <a:rPr lang="ru-RU" sz="4200" b="1" dirty="0" smtClean="0">
                <a:solidFill>
                  <a:srgbClr val="6600FF"/>
                </a:solidFill>
              </a:rPr>
              <a:t>поощряются призами.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429652" y="6143644"/>
            <a:ext cx="500066" cy="428652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5357826"/>
            <a:ext cx="2834152" cy="1285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4714884"/>
            <a:ext cx="2428874" cy="96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в конец 6">
            <a:hlinkClick r:id="" action="ppaction://hlinkshowjump?jump=nextslide" highlightClick="1"/>
          </p:cNvPr>
          <p:cNvSpPr/>
          <p:nvPr/>
        </p:nvSpPr>
        <p:spPr>
          <a:xfrm>
            <a:off x="8001024" y="6143644"/>
            <a:ext cx="428628" cy="328036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Поле чудес-Современная застав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143900" y="357166"/>
            <a:ext cx="304800" cy="3048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28596" y="1785926"/>
            <a:ext cx="821533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1. Коль трудился целый год</a:t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Будет кругленький … (доход)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42844" y="642918"/>
            <a:ext cx="8501122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</a:t>
            </a:r>
            <a:r>
              <a:rPr lang="ru-RU" sz="6000" b="1" i="1" dirty="0">
                <a:solidFill>
                  <a:srgbClr val="FF0000"/>
                </a:solidFill>
                <a:latin typeface="Garamond" pitchFamily="18" charset="0"/>
              </a:rPr>
              <a:t>Загадки для </a:t>
            </a:r>
            <a:r>
              <a:rPr lang="en-US" sz="6000" b="1" i="1" dirty="0">
                <a:solidFill>
                  <a:srgbClr val="FF0000"/>
                </a:solidFill>
                <a:latin typeface="Garamond" pitchFamily="18" charset="0"/>
              </a:rPr>
              <a:t>I</a:t>
            </a:r>
            <a:r>
              <a:rPr lang="ru-RU" sz="6000" b="1" i="1" dirty="0">
                <a:solidFill>
                  <a:srgbClr val="FF0000"/>
                </a:solidFill>
                <a:latin typeface="Garamond" pitchFamily="18" charset="0"/>
              </a:rPr>
              <a:t> тура:</a:t>
            </a:r>
            <a:endParaRPr lang="ru-RU" sz="6000" dirty="0">
              <a:solidFill>
                <a:srgbClr val="FF0000"/>
              </a:solidFill>
              <a:latin typeface="Garamond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84" y="4911994"/>
            <a:ext cx="2714616" cy="1231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4286256"/>
            <a:ext cx="2357436" cy="932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01024" y="6143644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Поле чудес-Современная застав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143900" y="285728"/>
            <a:ext cx="304800" cy="304800"/>
          </a:xfrm>
          <a:prstGeom prst="rect">
            <a:avLst/>
          </a:prstGeom>
        </p:spPr>
      </p:pic>
      <p:pic>
        <p:nvPicPr>
          <p:cNvPr id="8" name="Picture 2" descr="https://yt3.ggpht.com/a/AGF-l79RSaZ9mCPLNt1w9butbMpw3_tlt-3at_UM_Q=s900-c-k-c0xffffffff-no-rj-mo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5786" y="500042"/>
            <a:ext cx="5199077" cy="519907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4673606"/>
            <a:ext cx="3286148" cy="1775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3857628"/>
            <a:ext cx="2428892" cy="1200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0" y="857232"/>
            <a:ext cx="9144000" cy="4572031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2. Люди ходят на базар.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Там дешевле весь …(товар)</a:t>
            </a: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572528" y="6143644"/>
            <a:ext cx="357190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95802" y="4929198"/>
            <a:ext cx="2676697" cy="121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4286256"/>
            <a:ext cx="2428874" cy="960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Управляющая кнопка: в конец 6">
            <a:hlinkClick r:id="" action="ppaction://hlinkshowjump?jump=nextslide" highlightClick="1"/>
          </p:cNvPr>
          <p:cNvSpPr/>
          <p:nvPr/>
        </p:nvSpPr>
        <p:spPr>
          <a:xfrm>
            <a:off x="8001024" y="6143644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Поле чудес-Современная застав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143900" y="285728"/>
            <a:ext cx="304800" cy="304800"/>
          </a:xfrm>
          <a:prstGeom prst="rect">
            <a:avLst/>
          </a:prstGeom>
        </p:spPr>
      </p:pic>
      <p:pic>
        <p:nvPicPr>
          <p:cNvPr id="11266" name="Picture 2" descr="https://avatars.mds.yandex.net/get-zen_doc/1881575/pub_5d079226353a0c0d817869e0_5d07934b2614780df6a1675d/scale_12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785794"/>
            <a:ext cx="6143668" cy="488421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4572008"/>
            <a:ext cx="3902345" cy="2108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3714752"/>
            <a:ext cx="2928937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142844" y="857232"/>
            <a:ext cx="8429684" cy="4857783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3. И врачу и акробату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Выдают за труд … (зарплату)</a:t>
            </a: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572528" y="6143644"/>
            <a:ext cx="357190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5357826"/>
            <a:ext cx="2568824" cy="11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01024" y="6143644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Поле чудес-Современная застав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8143900" y="357166"/>
            <a:ext cx="304800" cy="304800"/>
          </a:xfrm>
          <a:prstGeom prst="rect">
            <a:avLst/>
          </a:prstGeom>
        </p:spPr>
      </p:pic>
      <p:pic>
        <p:nvPicPr>
          <p:cNvPr id="53250" name="Picture 2" descr="https://globalcentre.hse.ru/data/2019/05/22/1508313858/7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-214338"/>
            <a:ext cx="7429230" cy="4955296"/>
          </a:xfrm>
          <a:prstGeom prst="rect">
            <a:avLst/>
          </a:prstGeom>
          <a:noFill/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43570" y="4786322"/>
            <a:ext cx="2285998" cy="904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11314" y="4673606"/>
            <a:ext cx="3603826" cy="1946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3786190"/>
            <a:ext cx="2571747" cy="127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85720" y="285728"/>
            <a:ext cx="8358246" cy="3000396"/>
          </a:xfrm>
        </p:spPr>
        <p:txBody>
          <a:bodyPr rtlCol="0">
            <a:no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4. Очень вкусная витрина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У овощного … (магазина) </a:t>
            </a: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572528" y="6143644"/>
            <a:ext cx="357190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438"/>
            <a:ext cx="9144032" cy="6857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5143512"/>
            <a:ext cx="2568824" cy="11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4572008"/>
            <a:ext cx="2285998" cy="904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01024" y="6143644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Поле чудес-Современная застав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143900" y="357166"/>
            <a:ext cx="304800" cy="304800"/>
          </a:xfrm>
          <a:prstGeom prst="rect">
            <a:avLst/>
          </a:prstGeom>
        </p:spPr>
      </p:pic>
      <p:pic>
        <p:nvPicPr>
          <p:cNvPr id="52230" name="Picture 6" descr="https://mir-s3-cdn-cf.behance.net/project_modules/1400/e506b835218099.56ee8fbec1ecc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34" y="500042"/>
            <a:ext cx="5472082" cy="547208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5143512"/>
            <a:ext cx="2670162" cy="1442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4286256"/>
            <a:ext cx="2505244" cy="1238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85720" y="642918"/>
            <a:ext cx="8572560" cy="4000528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5. Будут целыми, как в танке,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Сбереженья ваши в … (банке)</a:t>
            </a: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572528" y="6143644"/>
            <a:ext cx="357190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-17463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5143512"/>
            <a:ext cx="2568824" cy="11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4572008"/>
            <a:ext cx="2285998" cy="904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01024" y="6143644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Поле чудес-Современная застав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143900" y="357166"/>
            <a:ext cx="304800" cy="304800"/>
          </a:xfrm>
          <a:prstGeom prst="rect">
            <a:avLst/>
          </a:prstGeom>
        </p:spPr>
      </p:pic>
      <p:pic>
        <p:nvPicPr>
          <p:cNvPr id="51206" name="Picture 6" descr="https://metrika55.ru/wp-content/uploads/2018/07/perevod-kredita-v-drugoy-bank-na-bolee-vyigodnyih-usloviyah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7000892" cy="525066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5000636"/>
            <a:ext cx="2909113" cy="157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78" y="4143380"/>
            <a:ext cx="2500309" cy="123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14282" y="1071546"/>
            <a:ext cx="8429684" cy="3357586"/>
          </a:xfrm>
        </p:spPr>
        <p:txBody>
          <a:bodyPr rtlCol="0">
            <a:noAutofit/>
          </a:bodyPr>
          <a:lstStyle/>
          <a:p>
            <a:pPr lvl="1"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6. Кто вам продаст творог, сосиски и «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Вискас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» для любимой киски? (продавец)</a:t>
            </a: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572528" y="6143644"/>
            <a:ext cx="357190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5143512"/>
            <a:ext cx="2568824" cy="11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4572008"/>
            <a:ext cx="2285998" cy="904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01024" y="6143644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Поле чудес-Современная застав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143900" y="357166"/>
            <a:ext cx="304800" cy="304800"/>
          </a:xfrm>
          <a:prstGeom prst="rect">
            <a:avLst/>
          </a:prstGeom>
        </p:spPr>
      </p:pic>
      <p:pic>
        <p:nvPicPr>
          <p:cNvPr id="50184" name="Picture 8" descr="https://www.freelancejob.ru/upload/158/976b600433b5057d8d8eed0635ae756c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9F8FD"/>
              </a:clrFrom>
              <a:clrTo>
                <a:srgbClr val="F9F8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285728"/>
            <a:ext cx="5643602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286388"/>
            <a:ext cx="2447766" cy="132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4643446"/>
            <a:ext cx="1857367" cy="91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57158" y="357166"/>
            <a:ext cx="8001056" cy="5500725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7. Эта резвая купчиха</a:t>
            </a:r>
            <a:br>
              <a:rPr lang="ru-RU" sz="4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Поступает очень лихо!</a:t>
            </a:r>
            <a:br>
              <a:rPr lang="ru-RU" sz="4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В телевизор залезает</a:t>
            </a:r>
            <a:br>
              <a:rPr lang="ru-RU" sz="4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И товары предлагает:</a:t>
            </a:r>
            <a:br>
              <a:rPr lang="ru-RU" sz="4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От компьютеров до хлама.</a:t>
            </a:r>
            <a:br>
              <a:rPr lang="ru-RU" sz="4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Имя у нее ...(реклама)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572528" y="6143644"/>
            <a:ext cx="357190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5143512"/>
            <a:ext cx="2568824" cy="1165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4572008"/>
            <a:ext cx="2285998" cy="904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01024" y="6143644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Поле чудес-Современная застав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8143900" y="357166"/>
            <a:ext cx="304800" cy="304800"/>
          </a:xfrm>
          <a:prstGeom prst="rect">
            <a:avLst/>
          </a:prstGeom>
        </p:spPr>
      </p:pic>
      <p:pic>
        <p:nvPicPr>
          <p:cNvPr id="19458" name="Picture 2" descr="https://sostav.ua/app/public/images/news/2016/09/30/2MORBeyB_l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D5E5F2"/>
              </a:clrFrom>
              <a:clrTo>
                <a:srgbClr val="D5E5F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596" y="524041"/>
            <a:ext cx="7357277" cy="38510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0" y="428604"/>
            <a:ext cx="7858180" cy="6072230"/>
          </a:xfrm>
        </p:spPr>
        <p:txBody>
          <a:bodyPr rtlCol="0"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FFFF00"/>
                </a:solidFill>
                <a:latin typeface="Monotype Corsiva" pitchFamily="66" charset="0"/>
                <a:cs typeface="Times New Roman" pitchFamily="18" charset="0"/>
              </a:rPr>
              <a:t>Динамическая пауза </a:t>
            </a:r>
            <a:r>
              <a:rPr lang="ru-RU" sz="3600" b="1" i="1" dirty="0" smtClean="0">
                <a:solidFill>
                  <a:srgbClr val="FFFF00"/>
                </a:solidFill>
                <a:latin typeface="Monotype Corsiva" pitchFamily="66" charset="0"/>
                <a:cs typeface="Times New Roman" pitchFamily="18" charset="0"/>
              </a:rPr>
              <a:t>«Муха - цокотуха»</a:t>
            </a:r>
            <a:r>
              <a:rPr lang="ru-RU" sz="3600" b="1" dirty="0" smtClean="0">
                <a:solidFill>
                  <a:srgbClr val="FFFF00"/>
                </a:solidFill>
                <a:latin typeface="Monotype Corsiva" pitchFamily="66" charset="0"/>
                <a:cs typeface="Times New Roman" pitchFamily="18" charset="0"/>
              </a:rPr>
              <a:t>: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66FF33"/>
                </a:solidFill>
                <a:latin typeface="Monotype Corsiva" pitchFamily="66" charset="0"/>
                <a:cs typeface="Times New Roman" pitchFamily="18" charset="0"/>
              </a:rPr>
              <a:t>Муха, Муха-Цокотуха,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66FF33"/>
                </a:solidFill>
                <a:latin typeface="Monotype Corsiva" pitchFamily="66" charset="0"/>
                <a:cs typeface="Times New Roman" pitchFamily="18" charset="0"/>
              </a:rPr>
              <a:t>Позолоченное брюхо!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66FF33"/>
                </a:solidFill>
                <a:latin typeface="Monotype Corsiva" pitchFamily="66" charset="0"/>
                <a:cs typeface="Times New Roman" pitchFamily="18" charset="0"/>
              </a:rPr>
              <a:t>Муха по полю пошла,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66FF33"/>
                </a:solidFill>
                <a:latin typeface="Monotype Corsiva" pitchFamily="66" charset="0"/>
                <a:cs typeface="Times New Roman" pitchFamily="18" charset="0"/>
              </a:rPr>
              <a:t>Муха денежку нашла,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66FF33"/>
                </a:solidFill>
                <a:latin typeface="Monotype Corsiva" pitchFamily="66" charset="0"/>
                <a:cs typeface="Times New Roman" pitchFamily="18" charset="0"/>
              </a:rPr>
              <a:t>Пошла Муха на базар,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66FF33"/>
                </a:solidFill>
                <a:latin typeface="Monotype Corsiva" pitchFamily="66" charset="0"/>
                <a:cs typeface="Times New Roman" pitchFamily="18" charset="0"/>
              </a:rPr>
              <a:t>И купила самовар. </a:t>
            </a:r>
          </a:p>
          <a:p>
            <a:pPr algn="ctr">
              <a:buNone/>
            </a:pPr>
            <a:r>
              <a:rPr lang="ru-RU" sz="3600" b="1" dirty="0" smtClean="0">
                <a:solidFill>
                  <a:srgbClr val="66FF33"/>
                </a:solidFill>
                <a:latin typeface="Monotype Corsiva" pitchFamily="66" charset="0"/>
                <a:cs typeface="Times New Roman" pitchFamily="18" charset="0"/>
              </a:rPr>
              <a:t>    </a:t>
            </a:r>
            <a:r>
              <a:rPr lang="ru-RU" sz="3600" b="1" i="1" dirty="0" smtClean="0">
                <a:solidFill>
                  <a:srgbClr val="66FF33"/>
                </a:solidFill>
                <a:latin typeface="Monotype Corsiva" pitchFamily="66" charset="0"/>
                <a:cs typeface="Times New Roman" pitchFamily="18" charset="0"/>
              </a:rPr>
              <a:t>«Пых! Пых! Пых!»</a:t>
            </a:r>
            <a:endParaRPr lang="ru-RU" sz="3600" b="1" dirty="0">
              <a:solidFill>
                <a:srgbClr val="66FF33"/>
              </a:solidFill>
              <a:latin typeface="Monotype Corsiva" pitchFamily="66" charset="0"/>
              <a:cs typeface="Times New Roman" pitchFamily="18" charset="0"/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572528" y="6143644"/>
            <a:ext cx="357190" cy="35719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3186" name="Picture 2" descr="https://i.pinimg.com/736x/6c/4e/12/6c4e12ad3e8e8e89d82955780d94bd4a--bugs-mix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-2095" t="11329"/>
          <a:stretch>
            <a:fillRect/>
          </a:stretch>
        </p:blipFill>
        <p:spPr bwMode="auto">
          <a:xfrm>
            <a:off x="5429256" y="3429000"/>
            <a:ext cx="3481297" cy="279557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4643446"/>
            <a:ext cx="3741730" cy="2021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3714752"/>
            <a:ext cx="2928937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Загадки для </a:t>
            </a:r>
            <a:r>
              <a:rPr lang="en-US" sz="5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5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тура: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624" y="1000125"/>
            <a:ext cx="8286779" cy="4840288"/>
          </a:xfrm>
        </p:spPr>
        <p:txBody>
          <a:bodyPr rtlCol="0">
            <a:normAutofit/>
          </a:bodyPr>
          <a:lstStyle/>
          <a:p>
            <a:pPr lvl="0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1. Он финансовый факир,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В банк к себе вас ждёт … (Банкир.)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857760"/>
            <a:ext cx="3463973" cy="1571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071942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6322" name="Picture 2" descr="https://cdn2.vectorstock.com/i/1000x1000/12/56/billionaire-vector-841256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-1466" r="-5534" b="8219"/>
          <a:stretch>
            <a:fillRect/>
          </a:stretch>
        </p:blipFill>
        <p:spPr bwMode="auto">
          <a:xfrm>
            <a:off x="571472" y="571480"/>
            <a:ext cx="5214974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5261104"/>
            <a:ext cx="2955915" cy="1596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44" y="4500570"/>
            <a:ext cx="2214557" cy="1094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357166"/>
            <a:ext cx="8358218" cy="4143404"/>
          </a:xfrm>
        </p:spPr>
        <p:txBody>
          <a:bodyPr rtlCol="0">
            <a:normAutofit lnSpcReduction="10000"/>
          </a:bodyPr>
          <a:lstStyle/>
          <a:p>
            <a:pPr lvl="0"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В фирме прибыль он считает,</a:t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Всем зарплату начисляет.</a:t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И считать ему не лень</a:t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Все налоги целый день (бухгалтер)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4274" name="Picture 2" descr="https://images.photodoska.ru/26-10-19/63fe2569364cf07c5713245ea91bd835.jpe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2909" y="571480"/>
            <a:ext cx="5236293" cy="5000660"/>
          </a:xfrm>
          <a:prstGeom prst="rect">
            <a:avLst/>
          </a:prstGeom>
          <a:noFill/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4857760"/>
            <a:ext cx="3463973" cy="1571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0694" y="4071942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5214950"/>
            <a:ext cx="2712235" cy="1465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500570"/>
            <a:ext cx="2143119" cy="105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500034" y="0"/>
            <a:ext cx="7715275" cy="4840288"/>
          </a:xfrm>
        </p:spPr>
        <p:txBody>
          <a:bodyPr rtlCol="0">
            <a:normAutofit/>
          </a:bodyPr>
          <a:lstStyle/>
          <a:p>
            <a:pPr lvl="0"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3.На витрине все продукты:</a:t>
            </a:r>
          </a:p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Овощи, орехи, фрукты.</a:t>
            </a:r>
          </a:p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Помидор и огурец</a:t>
            </a:r>
          </a:p>
          <a:p>
            <a:pPr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Предлагает... (продавец)</a:t>
            </a:r>
          </a:p>
          <a:p>
            <a:pPr marL="514350" indent="-514350">
              <a:buFont typeface="Arial" charset="0"/>
              <a:buNone/>
              <a:defRPr/>
            </a:pPr>
            <a:endParaRPr lang="ru-RU" sz="4800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857760"/>
            <a:ext cx="3463973" cy="1571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071942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5300" name="Picture 4" descr="https://pickimage.ru/wp-content/uploads/images/detskie/shop/magazin6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571480"/>
            <a:ext cx="5143536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214950"/>
            <a:ext cx="2741601" cy="1481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4500570"/>
            <a:ext cx="2143116" cy="105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142984"/>
            <a:ext cx="8001027" cy="3571883"/>
          </a:xfrm>
        </p:spPr>
        <p:txBody>
          <a:bodyPr rtlCol="0">
            <a:normAutofit fontScale="85000" lnSpcReduction="10000"/>
          </a:bodyPr>
          <a:lstStyle/>
          <a:p>
            <a:pPr lvl="0" algn="ctr">
              <a:buNone/>
            </a:pP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4. В этой фирме все бывают,</a:t>
            </a:r>
            <a:br>
              <a:rPr lang="ru-RU" sz="5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Бланк сначала заполняют,</a:t>
            </a:r>
            <a:br>
              <a:rPr lang="ru-RU" sz="5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Вносят в кассу платежи.</a:t>
            </a:r>
            <a:br>
              <a:rPr lang="ru-RU" sz="5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600" b="1" dirty="0" smtClean="0">
                <a:latin typeface="Times New Roman" pitchFamily="18" charset="0"/>
                <a:cs typeface="Times New Roman" pitchFamily="18" charset="0"/>
              </a:rPr>
              <a:t>Что за фирма, подскажи? (банк)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857760"/>
            <a:ext cx="3463973" cy="1571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071942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40" name="Picture 4" descr="https://st.depositphotos.com/1510192/3941/v/950/depositphotos_39417083-stock-illustration-illustration-concept-of-banking-in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D1E4E2"/>
              </a:clrFrom>
              <a:clrTo>
                <a:srgbClr val="D1E4E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14346" y="-571528"/>
            <a:ext cx="6500858" cy="650086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5143512"/>
            <a:ext cx="2741601" cy="1481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4500570"/>
            <a:ext cx="2005175" cy="99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624" y="1000125"/>
            <a:ext cx="7643837" cy="3643321"/>
          </a:xfrm>
        </p:spPr>
        <p:txBody>
          <a:bodyPr rtlCol="0">
            <a:normAutofit/>
          </a:bodyPr>
          <a:lstStyle/>
          <a:p>
            <a:pPr lvl="0" algn="ctr"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Дела у нас пойдут на лад:</a:t>
            </a:r>
            <a:br>
              <a:rPr lang="ru-RU" sz="4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Мы в лучший банк внесли свой … (вклад)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857760"/>
            <a:ext cx="3463973" cy="1571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071942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7346" name="Picture 2" descr="https://image.freepik.com/free-vector/flat_82574-4164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14338"/>
            <a:ext cx="6357982" cy="677439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5214950"/>
            <a:ext cx="2741601" cy="1481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4572008"/>
            <a:ext cx="1917290" cy="947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624" y="1000125"/>
            <a:ext cx="7786713" cy="4357701"/>
          </a:xfrm>
        </p:spPr>
        <p:txBody>
          <a:bodyPr rtlCol="0">
            <a:normAutofit/>
          </a:bodyPr>
          <a:lstStyle/>
          <a:p>
            <a:pPr lvl="0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6. Приносить доходы стал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В банке папин … (капитал)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4857760"/>
            <a:ext cx="3463973" cy="1571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071942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8370" name="Picture 2" descr="https://storage.finance.kz/images/2019/09/25/28cf1db74381553d12b007850daeb76d.90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1" y="0"/>
            <a:ext cx="8515737" cy="428625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5261104"/>
            <a:ext cx="2955915" cy="1596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500570"/>
            <a:ext cx="2285992" cy="1129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624" y="1000125"/>
            <a:ext cx="8001027" cy="4214825"/>
          </a:xfrm>
        </p:spPr>
        <p:txBody>
          <a:bodyPr rtlCol="0">
            <a:normAutofit/>
          </a:bodyPr>
          <a:lstStyle/>
          <a:p>
            <a:pPr lvl="0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7. Сколько купили вы колбасы,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Стрелкой покажут вам точно … (весы)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9398" name="Picture 6" descr="https://thumbs.dreamstime.com/b/%D1%81%D0%B2%D0%B5%D0%B6%D0%B8%D0%B5-%D0%BE%D0%B2%D0%BE%D1%89%D0%B8-%D0%BD%D0%B0-%D0%BC%D0%B0%D1%81%D1%88%D1%82%D0%B0%D0%B1%D0%B0%D1%85-65364583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357166"/>
            <a:ext cx="5870988" cy="457203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со зрителями «Сказочная викторина»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714488"/>
            <a:ext cx="8286808" cy="4071966"/>
          </a:xfrm>
        </p:spPr>
        <p:txBody>
          <a:bodyPr rtlCol="0">
            <a:normAutofit fontScale="62500" lnSpcReduction="20000"/>
          </a:bodyPr>
          <a:lstStyle/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Папа Карло купил азбуку, чтобы мальчик пошёл в школу учиться. Но мальчик увидел театр Карабаса </a:t>
            </a: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Барабаса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, продал азбуку и пошёл смотреть кукол. Как звали этого мальчика? (Буратино)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5228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5236" name="Picture 4" descr="https://avatars.mds.yandex.net/get-pdb/1776078/cc70db87-1dec-4b7f-b83b-7fce7534e536/s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85918" y="0"/>
            <a:ext cx="4238638" cy="635795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со зрителями «Сказочная викторина»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714488"/>
            <a:ext cx="8286808" cy="4071966"/>
          </a:xfrm>
        </p:spPr>
        <p:txBody>
          <a:bodyPr rtlCol="0">
            <a:normAutofit/>
          </a:bodyPr>
          <a:lstStyle/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Покупала самовар,</a:t>
            </a:r>
          </a:p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А спасал ее комар. (муха- цокотуха)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5228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2098" name="Picture 2" descr="https://avatars.mds.yandex.net/get-pdb/69339/519369bc-edea-4e3a-b8c4-52f09d859b49/s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66" y="714355"/>
            <a:ext cx="4357718" cy="575581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со зрителями «Сказочная викторина»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714488"/>
            <a:ext cx="8286808" cy="4071966"/>
          </a:xfrm>
        </p:spPr>
        <p:txBody>
          <a:bodyPr rtlCol="0">
            <a:normAutofit fontScale="77500" lnSpcReduction="20000"/>
          </a:bodyPr>
          <a:lstStyle/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Какое «удобрение» увеличивало урожайность золотых монет на Поле Чудес в Стране </a:t>
            </a: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дураков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? (заклинание «</a:t>
            </a: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Крекс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фекс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пекс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»)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5228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8004" name="Picture 4" descr="https://p.calameoassets.com/160220081655-c9e6fa103968c707ca1418d4d1f95f21/p1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E9E1"/>
              </a:clrFrom>
              <a:clrTo>
                <a:srgbClr val="FFE9E1">
                  <a:alpha val="0"/>
                </a:srgbClr>
              </a:clrTo>
            </a:clrChange>
          </a:blip>
          <a:srcRect b="21333"/>
          <a:stretch>
            <a:fillRect/>
          </a:stretch>
        </p:blipFill>
        <p:spPr bwMode="auto">
          <a:xfrm>
            <a:off x="285720" y="285728"/>
            <a:ext cx="7143800" cy="4214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со зрителями «Сказочная викторина»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714488"/>
            <a:ext cx="8286808" cy="3000396"/>
          </a:xfrm>
        </p:spPr>
        <p:txBody>
          <a:bodyPr rtlCol="0">
            <a:normAutofit fontScale="92500" lnSpcReduction="20000"/>
          </a:bodyPr>
          <a:lstStyle/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На чём разбогател сказочный коротышка Пончик на Луне? (соль)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5228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5954" name="Picture 2" descr="https://i.ytimg.com/vi/O9Ap66l2RAs/hqdefault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69A6FF"/>
              </a:clrFrom>
              <a:clrTo>
                <a:srgbClr val="69A6FF">
                  <a:alpha val="0"/>
                </a:srgbClr>
              </a:clrTo>
            </a:clrChange>
          </a:blip>
          <a:srcRect l="9677" r="3226"/>
          <a:stretch>
            <a:fillRect/>
          </a:stretch>
        </p:blipFill>
        <p:spPr bwMode="auto">
          <a:xfrm>
            <a:off x="428595" y="428604"/>
            <a:ext cx="5558337" cy="478634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со зрителями «Сказочная викторина»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714488"/>
            <a:ext cx="8286808" cy="3071834"/>
          </a:xfrm>
        </p:spPr>
        <p:txBody>
          <a:bodyPr rtlCol="0">
            <a:normAutofit/>
          </a:bodyPr>
          <a:lstStyle/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Какое животное всегда при деньгах? (поросёнок).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5228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3906" name="Picture 2" descr="https://s.44.ua/section/afisha_event/upload/pers/22/img/afisha/000/000/015/1c5c243099f24821a158cb67e1cd70ae_594a921787e9c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214290"/>
            <a:ext cx="4286280" cy="6079829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со зрителями «Сказочная викторина»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714488"/>
            <a:ext cx="8358246" cy="2928958"/>
          </a:xfrm>
        </p:spPr>
        <p:txBody>
          <a:bodyPr rtlCol="0">
            <a:normAutofit fontScale="85000" lnSpcReduction="20000"/>
          </a:bodyPr>
          <a:lstStyle/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Какой сказочный персонаж периодически нёс золотые яйца? (Курочка Ряба)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5228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0052" name="Picture 4" descr="https://www.tngtoys.ru/filestore/0002/0000/489977/ec082e37-4c8d-11e9-80cf-b49691292da2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48" y="571480"/>
            <a:ext cx="5715040" cy="571504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со зрителями «Сказочная викторина»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714488"/>
            <a:ext cx="8429684" cy="3429024"/>
          </a:xfrm>
        </p:spPr>
        <p:txBody>
          <a:bodyPr rtlCol="0">
            <a:normAutofit fontScale="70000" lnSpcReduction="20000"/>
          </a:bodyPr>
          <a:lstStyle/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Маленькая девочка</a:t>
            </a:r>
          </a:p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Чуть больше ноготка</a:t>
            </a:r>
          </a:p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Родилась у матери</a:t>
            </a:r>
          </a:p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В чашечке цветка. (</a:t>
            </a: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Дюймовочка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.)</a:t>
            </a: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5228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9816" name="Picture 8" descr="http://www.eduportal44.ru/chuhloma/duimovochka/2/SiteAssets/SitePages/%D0%94%D0%BE%D0%BC%D0%B0%D1%88%D0%BD%D1%8F%D1%8F/70180872.b0xlilt9d0.W665.pn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428604"/>
            <a:ext cx="5715040" cy="567207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со зрителями «Сказочная викторина»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714488"/>
            <a:ext cx="8501122" cy="3714776"/>
          </a:xfrm>
        </p:spPr>
        <p:txBody>
          <a:bodyPr rtlCol="0">
            <a:normAutofit fontScale="55000" lnSpcReduction="20000"/>
          </a:bodyPr>
          <a:lstStyle/>
          <a:p>
            <a:pPr lvl="0" algn="ctr">
              <a:buNone/>
            </a:pP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Это чудо-платье не шито, не кроено. Было старенько, было </a:t>
            </a: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рваненько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400" b="1" dirty="0" err="1" smtClean="0">
                <a:latin typeface="Times New Roman" pitchFamily="18" charset="0"/>
                <a:cs typeface="Times New Roman" pitchFamily="18" charset="0"/>
              </a:rPr>
              <a:t>было</a:t>
            </a:r>
            <a:r>
              <a:rPr lang="ru-RU" sz="6400" b="1" dirty="0" smtClean="0">
                <a:latin typeface="Times New Roman" pitchFamily="18" charset="0"/>
                <a:cs typeface="Times New Roman" pitchFamily="18" charset="0"/>
              </a:rPr>
              <a:t> грязненько – не до праздника. И вот тут явилась фея. Взмахнула волшебной палочкой, и появилось чудесное красивое бальное платье. (Золушка.)</a:t>
            </a:r>
          </a:p>
          <a:p>
            <a:pPr lvl="0" algn="ctr">
              <a:buNone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5228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1858" name="Picture 2" descr="https://pbs.twimg.com/media/ECxkz4kWkAUOTI2.jpg:larg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20" y="204039"/>
            <a:ext cx="5072098" cy="662524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со зрителями «Сказочная викторина»</a:t>
            </a:r>
            <a:endParaRPr lang="ru-RU" sz="5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1857364"/>
            <a:ext cx="8286808" cy="4071966"/>
          </a:xfrm>
        </p:spPr>
        <p:txBody>
          <a:bodyPr rtlCol="0">
            <a:normAutofit fontScale="70000" lnSpcReduction="20000"/>
          </a:bodyPr>
          <a:lstStyle/>
          <a:p>
            <a:pPr lvl="0" algn="ctr">
              <a:buNone/>
            </a:pPr>
            <a:r>
              <a:rPr lang="ru-RU" sz="4600" b="1" dirty="0" smtClean="0">
                <a:latin typeface="Times New Roman" pitchFamily="18" charset="0"/>
                <a:cs typeface="Times New Roman" pitchFamily="18" charset="0"/>
              </a:rPr>
              <a:t>Крокодил Гена ходил в зоопарк и получал за это). </a:t>
            </a:r>
            <a:r>
              <a:rPr lang="ru-RU" sz="4600" b="1" dirty="0" err="1" smtClean="0">
                <a:latin typeface="Times New Roman" pitchFamily="18" charset="0"/>
                <a:cs typeface="Times New Roman" pitchFamily="18" charset="0"/>
              </a:rPr>
              <a:t>Чебурашка</a:t>
            </a:r>
            <a:r>
              <a:rPr lang="ru-RU" sz="4600" b="1" dirty="0" smtClean="0">
                <a:latin typeface="Times New Roman" pitchFamily="18" charset="0"/>
                <a:cs typeface="Times New Roman" pitchFamily="18" charset="0"/>
              </a:rPr>
              <a:t> учился в цирковой школе, чтобы стать артистом и ему платили ….). Шапокляк не работала, вела домашнее хозяйство и получала ….). Как называется то что получала их семья? </a:t>
            </a:r>
          </a:p>
          <a:p>
            <a:pPr lvl="0" algn="ctr">
              <a:buNone/>
            </a:pPr>
            <a:r>
              <a:rPr lang="ru-RU" sz="4600" b="1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5200" b="1" i="1" dirty="0" smtClean="0">
                <a:latin typeface="Times New Roman" pitchFamily="18" charset="0"/>
                <a:cs typeface="Times New Roman" pitchFamily="18" charset="0"/>
              </a:rPr>
              <a:t>деньги)</a:t>
            </a:r>
            <a:endParaRPr lang="ru-RU" sz="5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5228" y="5357826"/>
            <a:ext cx="2477129" cy="133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643446"/>
            <a:ext cx="2000243" cy="98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426" name="Picture 2" descr="https://i.pinimg.com/736x/e7/cd/81/e7cd81b62b44f0368b13942a7f293223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-142900"/>
            <a:ext cx="6572296" cy="6572297"/>
          </a:xfrm>
          <a:prstGeom prst="rect">
            <a:avLst/>
          </a:prstGeom>
          <a:noFill/>
        </p:spPr>
      </p:pic>
      <p:pic>
        <p:nvPicPr>
          <p:cNvPr id="103430" name="Picture 6" descr="https://www.arendal.ru/wp-content/uploads/2017/09/7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4572008"/>
            <a:ext cx="2412826" cy="157163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017882"/>
            <a:ext cx="3000393" cy="16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4286256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42910" y="0"/>
            <a:ext cx="7711457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</a:t>
            </a:r>
            <a:r>
              <a:rPr lang="ru-RU" sz="5400" b="1" i="1" dirty="0">
                <a:solidFill>
                  <a:srgbClr val="FF0000"/>
                </a:solidFill>
                <a:latin typeface="Garamond" pitchFamily="18" charset="0"/>
              </a:rPr>
              <a:t>Загадки для </a:t>
            </a:r>
            <a:r>
              <a:rPr lang="en-US" sz="5400" b="1" i="1" dirty="0">
                <a:solidFill>
                  <a:srgbClr val="FF0000"/>
                </a:solidFill>
                <a:latin typeface="Garamond" pitchFamily="18" charset="0"/>
              </a:rPr>
              <a:t>III</a:t>
            </a:r>
            <a:r>
              <a:rPr lang="ru-RU" sz="5400" b="1" i="1" dirty="0">
                <a:solidFill>
                  <a:srgbClr val="FF0000"/>
                </a:solidFill>
                <a:latin typeface="Garamond" pitchFamily="18" charset="0"/>
              </a:rPr>
              <a:t> тура:</a:t>
            </a:r>
            <a:endParaRPr lang="ru-RU" sz="5400" dirty="0">
              <a:solidFill>
                <a:srgbClr val="FF0000"/>
              </a:solidFill>
              <a:latin typeface="Garamond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85721" y="928689"/>
            <a:ext cx="8358246" cy="3857634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1. Половинку от зарплаты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Называют как, ребята? (аванс)</a:t>
            </a:r>
          </a:p>
          <a:p>
            <a:pPr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7826" name="Picture 2" descr="https://avatars.mds.yandex.net/get-pdb/2015646/c5dfbf3e-1bb5-4265-862d-558945c59ff3/s120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58" y="857232"/>
            <a:ext cx="7748531" cy="518506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5072074"/>
            <a:ext cx="2928955" cy="1582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4357694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625" y="928688"/>
            <a:ext cx="7643837" cy="4840287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2. Мебель, хлеб и огурцы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Продают нам … (продавцы.)</a:t>
            </a:r>
          </a:p>
          <a:p>
            <a:pPr>
              <a:buFont typeface="Arial" charset="0"/>
              <a:buNone/>
              <a:defRPr/>
            </a:pPr>
            <a:endParaRPr lang="ru-RU" dirty="0" smtClean="0">
              <a:solidFill>
                <a:srgbClr val="FF3399"/>
              </a:solidFill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8852" name="Picture 4" descr="https://i.pinimg.com/originals/fe/19/19/fe1919a9b104a4a4868a1124a7cbd38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57166"/>
            <a:ext cx="4744343" cy="4578291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714884"/>
            <a:ext cx="3429021" cy="185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4000504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14282" y="214291"/>
            <a:ext cx="8643998" cy="4500593"/>
          </a:xfrm>
        </p:spPr>
        <p:txBody>
          <a:bodyPr rtlCol="0">
            <a:normAutofit fontScale="92500"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3. Это крупный магазин,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У него не счесть витрин.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Всё найдётся на прилавке 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От одежды до булавки. (супермаркет)</a:t>
            </a:r>
          </a:p>
          <a:p>
            <a:pPr>
              <a:buFont typeface="Arial" charset="0"/>
              <a:buNone/>
              <a:defRPr/>
            </a:pPr>
            <a:endParaRPr lang="ru-RU" dirty="0" smtClean="0">
              <a:solidFill>
                <a:srgbClr val="FF3399"/>
              </a:solidFill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5214950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6802" name="Picture 2" descr="https://printonic.ru/uploads/images/2016/05/11/img_5733371c503a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571480"/>
            <a:ext cx="5856367" cy="3929090"/>
          </a:xfrm>
          <a:prstGeom prst="rect">
            <a:avLst/>
          </a:prstGeom>
          <a:noFill/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4429132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5005514"/>
            <a:ext cx="3429021" cy="185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4357694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625" y="928688"/>
            <a:ext cx="8143903" cy="4840287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4. В море коварном товаров и цен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Бизнес-корабль ведёт ... (бизнесмен)</a:t>
            </a:r>
          </a:p>
          <a:p>
            <a:pPr>
              <a:buFont typeface="Arial" charset="0"/>
              <a:buNone/>
              <a:defRPr/>
            </a:pPr>
            <a:endParaRPr lang="ru-RU" dirty="0" smtClean="0">
              <a:solidFill>
                <a:srgbClr val="FF3399"/>
              </a:solidFill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5778" name="Picture 2" descr="https://st2.depositphotos.com/1035243/8530/v/950/depositphotos_85308450-stock-illustration-businessman-talking-on-phone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214290"/>
            <a:ext cx="4286280" cy="615851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5143512"/>
            <a:ext cx="2786079" cy="1505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429132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57158" y="357166"/>
            <a:ext cx="8501122" cy="4500593"/>
          </a:xfrm>
        </p:spPr>
        <p:txBody>
          <a:bodyPr rtlCol="0">
            <a:normAutofit fontScale="92500" lnSpcReduction="20000"/>
          </a:bodyPr>
          <a:lstStyle/>
          <a:p>
            <a:pPr lvl="1" algn="ctr">
              <a:buNone/>
            </a:pP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5. Есть он в банке, ресторане,</a:t>
            </a:r>
            <a:br>
              <a:rPr lang="ru-RU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И на фабрике, и в бане.</a:t>
            </a:r>
            <a:br>
              <a:rPr lang="ru-RU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Он деньгам ведёт учёт:</a:t>
            </a:r>
            <a:br>
              <a:rPr lang="ru-RU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Где расход, а где приход.</a:t>
            </a:r>
            <a:br>
              <a:rPr lang="ru-RU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Математику он знает,</a:t>
            </a:r>
            <a:br>
              <a:rPr lang="ru-RU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Цифры быстро сосчитает,</a:t>
            </a:r>
            <a:br>
              <a:rPr lang="ru-RU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Здесь расход, а здесь приход –</a:t>
            </a:r>
            <a:br>
              <a:rPr lang="ru-RU" sz="4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200" b="1" dirty="0" smtClean="0">
                <a:latin typeface="Times New Roman" pitchFamily="18" charset="0"/>
                <a:cs typeface="Times New Roman" pitchFamily="18" charset="0"/>
              </a:rPr>
              <a:t>Ничего не пропадёт!...(бухгалтера)</a:t>
            </a:r>
          </a:p>
          <a:p>
            <a:pPr>
              <a:buFont typeface="Arial" charset="0"/>
              <a:buNone/>
              <a:defRPr/>
            </a:pPr>
            <a:endParaRPr lang="ru-RU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5214950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00760" y="4527214"/>
            <a:ext cx="2643188" cy="1045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4756" name="Picture 4" descr="https://user72902.clients-cdnnow.ru/localStorage/news/15/93/e1/2./1593e12_resizedScaled_1020to499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000164" y="785794"/>
            <a:ext cx="8615507" cy="4214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5005514"/>
            <a:ext cx="3429021" cy="185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4286256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714356"/>
            <a:ext cx="7929618" cy="4286281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6. За сметану, хлеб и сыр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В кассе чек пробьёт … (кассир.)</a:t>
            </a:r>
          </a:p>
          <a:p>
            <a:pPr>
              <a:buFont typeface="Arial" charset="0"/>
              <a:buNone/>
              <a:defRPr/>
            </a:pPr>
            <a:endParaRPr lang="ru-RU" dirty="0" smtClean="0">
              <a:solidFill>
                <a:srgbClr val="FF3399"/>
              </a:solidFill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3730" name="Picture 2" descr="https://avatars.mds.yandex.net/get-zen_doc/1652143/pub_5d94bc365eb26800ad8e59f4_5d94c961e6cb9b00b2586a5d/scale_120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714356"/>
            <a:ext cx="6215106" cy="496643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4786322"/>
            <a:ext cx="3429021" cy="185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4000504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625" y="928688"/>
            <a:ext cx="8286779" cy="4840287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7. Из какого аппарата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Выдаётся нам зарплата? (банкомат.)</a:t>
            </a:r>
          </a:p>
          <a:p>
            <a:pPr>
              <a:buFont typeface="Arial" charset="0"/>
              <a:buNone/>
              <a:defRPr/>
            </a:pPr>
            <a:endParaRPr lang="ru-RU" dirty="0" smtClean="0">
              <a:solidFill>
                <a:srgbClr val="FF3399"/>
              </a:solidFill>
            </a:endParaRPr>
          </a:p>
          <a:p>
            <a:pPr marL="514350" indent="-514350">
              <a:buFont typeface="Arial" charset="0"/>
              <a:buNone/>
              <a:defRPr/>
            </a:pPr>
            <a:endParaRPr lang="ru-RU" b="1" dirty="0" smtClean="0">
              <a:solidFill>
                <a:srgbClr val="FF3399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2706" name="Picture 2" descr="https://st3.depositphotos.com/1532932/14125/v/950/depositphotos_141251140-stock-illustration-man-near-atm-holding-credit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B"/>
              </a:clrFrom>
              <a:clrTo>
                <a:srgbClr val="FFFF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382" y="285728"/>
            <a:ext cx="5786502" cy="5786503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214291"/>
            <a:ext cx="900115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</a:t>
            </a:r>
            <a:r>
              <a:rPr lang="ru-RU" sz="5400" b="1" i="1" dirty="0" smtClean="0">
                <a:solidFill>
                  <a:srgbClr val="FF0000"/>
                </a:solidFill>
                <a:latin typeface="Garamond" pitchFamily="18" charset="0"/>
              </a:rPr>
              <a:t>Динамическая пауза «Будем денежки считать»</a:t>
            </a:r>
            <a:endParaRPr lang="ru-RU" sz="5400" dirty="0">
              <a:solidFill>
                <a:srgbClr val="FF0000"/>
              </a:solidFill>
              <a:latin typeface="Garamond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214283" y="2000240"/>
            <a:ext cx="5286412" cy="4643470"/>
          </a:xfrm>
        </p:spPr>
        <p:txBody>
          <a:bodyPr rtlCol="0">
            <a:normAutofit fontScale="47500" lnSpcReduction="20000"/>
          </a:bodyPr>
          <a:lstStyle/>
          <a:p>
            <a:pPr lvl="1" algn="ctr">
              <a:buNone/>
            </a:pPr>
            <a:r>
              <a:rPr lang="ru-RU" sz="5400" b="1" dirty="0" smtClean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Один, два, три, четыре, пять</a:t>
            </a:r>
          </a:p>
          <a:p>
            <a:pPr lvl="1" algn="ctr">
              <a:buNone/>
            </a:pPr>
            <a:r>
              <a:rPr lang="ru-RU" sz="5400" b="1" dirty="0" smtClean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-Будем денежки считать</a:t>
            </a:r>
          </a:p>
          <a:p>
            <a:pPr lvl="1" algn="ctr">
              <a:buNone/>
            </a:pPr>
            <a:r>
              <a:rPr lang="ru-RU" sz="5400" b="1" dirty="0" smtClean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-Один и два – оплатим дом </a:t>
            </a:r>
          </a:p>
          <a:p>
            <a:pPr lvl="1" algn="ctr">
              <a:buNone/>
            </a:pPr>
            <a:r>
              <a:rPr lang="ru-RU" sz="5400" b="1" dirty="0" smtClean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-Дом, в котором мы живём.</a:t>
            </a:r>
          </a:p>
          <a:p>
            <a:pPr lvl="1" algn="ctr">
              <a:buNone/>
            </a:pPr>
            <a:r>
              <a:rPr lang="ru-RU" sz="5400" b="1" dirty="0" smtClean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-Третья монетка – одежду купить</a:t>
            </a:r>
          </a:p>
          <a:p>
            <a:pPr lvl="1" algn="ctr">
              <a:buNone/>
            </a:pPr>
            <a:r>
              <a:rPr lang="ru-RU" sz="5400" b="1" dirty="0" smtClean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-На четвёртую монетку купим есть и пить</a:t>
            </a:r>
          </a:p>
          <a:p>
            <a:pPr lvl="1" algn="ctr">
              <a:buNone/>
            </a:pPr>
            <a:r>
              <a:rPr lang="ru-RU" sz="5400" b="1" dirty="0" smtClean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-Ну, а пятую</a:t>
            </a:r>
          </a:p>
          <a:p>
            <a:pPr lvl="1" algn="ctr">
              <a:buNone/>
            </a:pPr>
            <a:r>
              <a:rPr lang="ru-RU" sz="5400" b="1" dirty="0" smtClean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Спрячем на донышко кошелька! </a:t>
            </a: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9748" name="Picture 4" descr="https://avatars.mds.yandex.net/get-pdb/1782023/81ae1ef1-2c93-42e1-9e36-f3ff278768e3/s1200?webp=fals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540168"/>
            <a:ext cx="3786214" cy="381776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142852"/>
            <a:ext cx="9167813" cy="6732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017882"/>
            <a:ext cx="3000393" cy="16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4286256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214290"/>
            <a:ext cx="900115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38100" cmpd="sng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</a:t>
            </a:r>
            <a:r>
              <a:rPr lang="ru-RU" sz="5400" b="1" i="1" dirty="0">
                <a:solidFill>
                  <a:srgbClr val="FF0000"/>
                </a:solidFill>
                <a:latin typeface="Garamond" pitchFamily="18" charset="0"/>
              </a:rPr>
              <a:t>Загадки </a:t>
            </a:r>
            <a:r>
              <a:rPr lang="ru-RU" sz="5400" b="1" i="1" dirty="0" smtClean="0">
                <a:solidFill>
                  <a:srgbClr val="FF0000"/>
                </a:solidFill>
                <a:latin typeface="Garamond" pitchFamily="18" charset="0"/>
              </a:rPr>
              <a:t>для </a:t>
            </a:r>
            <a:r>
              <a:rPr lang="ru-RU" sz="5400" b="1" i="1" dirty="0" err="1" smtClean="0">
                <a:solidFill>
                  <a:srgbClr val="FF0000"/>
                </a:solidFill>
                <a:latin typeface="Garamond" pitchFamily="18" charset="0"/>
              </a:rPr>
              <a:t>Суперигры</a:t>
            </a:r>
            <a:r>
              <a:rPr lang="ru-RU" sz="5400" b="1" i="1" dirty="0" smtClean="0">
                <a:solidFill>
                  <a:srgbClr val="FF0000"/>
                </a:solidFill>
                <a:latin typeface="Garamond" pitchFamily="18" charset="0"/>
              </a:rPr>
              <a:t>:</a:t>
            </a:r>
            <a:endParaRPr lang="ru-RU" sz="5400" dirty="0">
              <a:solidFill>
                <a:srgbClr val="FF0000"/>
              </a:solidFill>
              <a:latin typeface="Garamond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38100" cmpd="sng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642910" y="1428736"/>
            <a:ext cx="7858181" cy="2786083"/>
          </a:xfrm>
        </p:spPr>
        <p:txBody>
          <a:bodyPr rtlCol="0">
            <a:normAutofit fontScale="92500" lnSpcReduction="20000"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1. Чтобы партнёров не мучили споры,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Пишут юристы для них ...(договоры)</a:t>
            </a:r>
          </a:p>
          <a:p>
            <a:pPr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7698" name="Picture 2" descr="https://auto.today/media/res/7/9/4/2/2/79422.pzkskc.128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071602" y="428604"/>
            <a:ext cx="7620052" cy="428628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142852"/>
            <a:ext cx="9167813" cy="6732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017882"/>
            <a:ext cx="3000393" cy="16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4286256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642910" y="1000108"/>
            <a:ext cx="7858181" cy="3143273"/>
          </a:xfrm>
        </p:spPr>
        <p:txBody>
          <a:bodyPr rtlCol="0">
            <a:normAutofit lnSpcReduction="10000"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2. Коль трудился круглый год,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Будет кругленьким ...(доход)</a:t>
            </a:r>
          </a:p>
          <a:p>
            <a:pPr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2338" name="Picture 2" descr="https://kelasjagoan.com/wp-content/uploads/2018/09/dc9dbf72a20c85d0f0cbc4aae75ae2c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571480"/>
            <a:ext cx="5714209" cy="514353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142852"/>
            <a:ext cx="9167813" cy="6732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017882"/>
            <a:ext cx="3000393" cy="16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4286256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357158" y="500042"/>
            <a:ext cx="8072494" cy="4071966"/>
          </a:xfrm>
        </p:spPr>
        <p:txBody>
          <a:bodyPr rtlCol="0">
            <a:normAutofit fontScale="92500" lnSpcReduction="20000"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3. Чтоб хранить свои доходы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На карманные расходы,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Хрюшка требуется мне,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Та, что с дыркой на спине (копилка)</a:t>
            </a:r>
          </a:p>
          <a:p>
            <a:pPr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1316" name="Picture 4" descr="https://avatars.mds.yandex.net/get-zen_doc/1923220/pub_5dd94f9a4b1a762d7ecbb94e_5dd9543d5e28df4e59a3ab1e/scale_12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42976" y="714356"/>
            <a:ext cx="3895698" cy="574304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142852"/>
            <a:ext cx="9167813" cy="6732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017882"/>
            <a:ext cx="3000393" cy="16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4286256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571472" y="500042"/>
            <a:ext cx="7929619" cy="3714777"/>
          </a:xfrm>
        </p:spPr>
        <p:txBody>
          <a:bodyPr rtlCol="0">
            <a:normAutofit fontScale="92500" lnSpcReduction="10000"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4. Всё, что в жизни продаётся,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Одинаково зовётся: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И крупа, и самовар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Называются ...(товар)</a:t>
            </a:r>
          </a:p>
          <a:p>
            <a:pPr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0290" name="Picture 2" descr="https://avatars.mds.yandex.net/get-zen_doc/1881575/pub_5d079226353a0c0d817869e0_5d07934b2614780df6a1675d/scale_12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1357298"/>
            <a:ext cx="5301657" cy="421481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142852"/>
            <a:ext cx="9167813" cy="6732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017882"/>
            <a:ext cx="3000393" cy="16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4286256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714348" y="1000108"/>
            <a:ext cx="7858181" cy="2786083"/>
          </a:xfrm>
        </p:spPr>
        <p:txBody>
          <a:bodyPr rtlCol="0">
            <a:normAutofit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5. На товаре быть должна</a:t>
            </a:r>
            <a:br>
              <a:rPr lang="ru-RU" sz="5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Обязательна ...(цена)</a:t>
            </a:r>
          </a:p>
          <a:p>
            <a:pPr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9266" name="Picture 2" descr="https://avatars.mds.yandex.net/get-pdb/1642762/c1b212d8-50ea-4156-854d-e095f5845cf6/s120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8662" y="406696"/>
            <a:ext cx="4786346" cy="2807990"/>
          </a:xfrm>
          <a:prstGeom prst="rect">
            <a:avLst/>
          </a:prstGeom>
          <a:noFill/>
        </p:spPr>
      </p:pic>
      <p:pic>
        <p:nvPicPr>
          <p:cNvPr id="139272" name="Picture 8" descr="https://avatars.mds.yandex.net/get-zen_doc/1640581/pub_5dc8d0234180cf0b42414e2c_5dc8f4f9c3cd3c2757f6484f/scale_12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00100" y="4000504"/>
            <a:ext cx="3745812" cy="250033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5389"/>
            <a:ext cx="9167813" cy="6732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017882"/>
            <a:ext cx="3000393" cy="16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4286256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28596" y="285728"/>
            <a:ext cx="8001057" cy="4143405"/>
          </a:xfrm>
        </p:spPr>
        <p:txBody>
          <a:bodyPr rtlCol="0">
            <a:normAutofit fontScale="92500"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6. Бывают они медные, блестящие, бумажные,</a:t>
            </a:r>
          </a:p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Но для любого из людей, поверьте, очень важные! (деньги)</a:t>
            </a:r>
          </a:p>
          <a:p>
            <a:pPr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8242" name="Picture 2" descr="https://fruit-ferm.info/img/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500042"/>
            <a:ext cx="5135284" cy="470897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142852"/>
            <a:ext cx="9167813" cy="6732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 descr="H:\барабан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5017882"/>
            <a:ext cx="3000393" cy="16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:\Поле чудес_надпись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4286256"/>
            <a:ext cx="2214554" cy="1094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500034" y="428604"/>
            <a:ext cx="8001057" cy="3786215"/>
          </a:xfrm>
        </p:spPr>
        <p:txBody>
          <a:bodyPr rtlCol="0">
            <a:normAutofit fontScale="85000" lnSpcReduction="10000"/>
          </a:bodyPr>
          <a:lstStyle/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7.  Если хочешь в магазине,</a:t>
            </a:r>
          </a:p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Ты купить, к примеру, сок.</a:t>
            </a:r>
          </a:p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Отправляясь за покупкой,</a:t>
            </a:r>
          </a:p>
          <a:p>
            <a:pPr lvl="1" algn="ctr">
              <a:buNone/>
            </a:pP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Возьми с деньгами. (Кошелек)</a:t>
            </a:r>
          </a:p>
          <a:p>
            <a:pPr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Font typeface="Arial" charset="0"/>
              <a:buNone/>
              <a:defRPr/>
            </a:pPr>
            <a:endParaRPr lang="ru-RU" sz="5400" b="1" dirty="0" smtClean="0">
              <a:solidFill>
                <a:srgbClr val="FF33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Arial" charset="0"/>
              <a:buNone/>
              <a:defRPr/>
            </a:pPr>
            <a:endParaRPr lang="ru-RU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781" y="-17439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H:\барабан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987407"/>
            <a:ext cx="3178221" cy="144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:\Поле чудес_надпись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4214818"/>
            <a:ext cx="3071816" cy="12148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Управляющая кнопка: в конец 5">
            <a:hlinkClick r:id="" action="ppaction://hlinkshowjump?jump=nextslide" highlightClick="1"/>
          </p:cNvPr>
          <p:cNvSpPr/>
          <p:nvPr/>
        </p:nvSpPr>
        <p:spPr>
          <a:xfrm>
            <a:off x="8072462" y="6143644"/>
            <a:ext cx="357190" cy="399498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7218" name="Picture 2" descr="https://cstor.nn2.ru/blog/data/blog/2016-11/942072_147859332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1071546"/>
            <a:ext cx="4031450" cy="4643446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:\Винни Пух\Сетка для презентаци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813" y="142852"/>
            <a:ext cx="9167813" cy="6732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Управляющая кнопка: в конец 7">
            <a:hlinkClick r:id="" action="ppaction://hlinkshowjump?jump=nextslide" highlightClick="1"/>
          </p:cNvPr>
          <p:cNvSpPr/>
          <p:nvPr/>
        </p:nvSpPr>
        <p:spPr>
          <a:xfrm>
            <a:off x="8001024" y="6215082"/>
            <a:ext cx="428628" cy="39947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8" descr="https://fs01.infourok.ru/images/doc/10/13348/img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</TotalTime>
  <Words>654</Words>
  <Application>Microsoft Office PowerPoint</Application>
  <PresentationFormat>Экран (4:3)</PresentationFormat>
  <Paragraphs>157</Paragraphs>
  <Slides>79</Slides>
  <Notes>48</Notes>
  <HiddenSlides>0</HiddenSlides>
  <MMClips>9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79</vt:i4>
      </vt:variant>
    </vt:vector>
  </HeadingPairs>
  <TitlesOfParts>
    <vt:vector size="85" baseType="lpstr">
      <vt:lpstr>Arial</vt:lpstr>
      <vt:lpstr>Calibri</vt:lpstr>
      <vt:lpstr>Garamond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роском</dc:creator>
  <cp:lastModifiedBy>Пользователь Windows</cp:lastModifiedBy>
  <cp:revision>105</cp:revision>
  <dcterms:created xsi:type="dcterms:W3CDTF">2011-04-21T14:17:00Z</dcterms:created>
  <dcterms:modified xsi:type="dcterms:W3CDTF">2021-03-14T12:47:15Z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1062937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