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6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70" r:id="rId15"/>
    <p:sldId id="274" r:id="rId16"/>
    <p:sldId id="275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C1F5F2C-C10C-4ECC-9EE8-4F0BF9752E3F}" type="datetimeFigureOut">
              <a:rPr lang="ru-RU" smtClean="0"/>
              <a:t>09.02.2019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E581567-7427-4149-B58A-B9129DA84EC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56895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учреждение Департамента здравоохранения города Москвы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«Медицинский Колледж №6»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6490" y="980728"/>
            <a:ext cx="856895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1430"/>
                <a:latin typeface="Times New Roman" pitchFamily="18" charset="0"/>
                <a:cs typeface="Times New Roman" pitchFamily="18" charset="0"/>
              </a:rPr>
              <a:t>Мультимедийная презентация</a:t>
            </a:r>
            <a:br>
              <a:rPr lang="ru-RU" sz="2400" b="1" dirty="0">
                <a:ln w="11430"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Патронажи новорожденных»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ПМ.01 Проведение профилактических мероприятий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МДК.01.01 Здоровый человек и его окружение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здоровья человека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разные периоды его жизни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2. Здоровье детей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s://ikista.ru/wp-content/cache/thumb/a8d2034d6_66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12976"/>
            <a:ext cx="697037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88640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Cambria" panose="02040503050406030204" pitchFamily="18" charset="0"/>
              </a:rPr>
              <a:t>Пояснительная</a:t>
            </a:r>
            <a:r>
              <a:rPr lang="ru-RU" sz="4800" b="1" dirty="0" smtClean="0">
                <a:latin typeface="Cambria" panose="02040503050406030204" pitchFamily="18" charset="0"/>
              </a:rPr>
              <a:t> записка</a:t>
            </a:r>
            <a:endParaRPr lang="ru-RU" sz="4800" b="1" dirty="0">
              <a:latin typeface="Cambria" panose="0204050305040603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4976" y="1023685"/>
            <a:ext cx="87849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  Мультимедийная презентация «Патронажи новорожденных» является методическим приложением к разработке </a:t>
            </a:r>
          </a:p>
          <a:p>
            <a:pPr algn="ctr"/>
            <a:r>
              <a:rPr lang="ru-RU" sz="2000" dirty="0" smtClean="0"/>
              <a:t>теоретического занятия темы 2. Здоровье детей</a:t>
            </a:r>
          </a:p>
          <a:p>
            <a:pPr algn="ctr"/>
            <a:r>
              <a:rPr lang="ru-RU" sz="2000" b="1" dirty="0" smtClean="0"/>
              <a:t> </a:t>
            </a:r>
            <a:r>
              <a:rPr lang="ru-RU" sz="2000" dirty="0" smtClean="0"/>
              <a:t>МДК.01.01 </a:t>
            </a:r>
            <a:r>
              <a:rPr lang="ru-RU" sz="2000" dirty="0"/>
              <a:t>Здоровый человек и его окружение </a:t>
            </a:r>
            <a:endParaRPr lang="ru-RU" sz="2000" dirty="0" smtClean="0"/>
          </a:p>
          <a:p>
            <a:pPr algn="ctr"/>
            <a:r>
              <a:rPr lang="ru-RU" sz="2000" dirty="0" smtClean="0"/>
              <a:t> Раздела </a:t>
            </a:r>
            <a:r>
              <a:rPr lang="ru-RU" sz="2000" dirty="0"/>
              <a:t>1. Определение здоровья человека в разные </a:t>
            </a:r>
            <a:endParaRPr lang="ru-RU" sz="2000" dirty="0" smtClean="0"/>
          </a:p>
          <a:p>
            <a:pPr algn="ctr"/>
            <a:r>
              <a:rPr lang="ru-RU" sz="2000" dirty="0" smtClean="0"/>
              <a:t>периоды </a:t>
            </a:r>
            <a:r>
              <a:rPr lang="ru-RU" sz="2000" dirty="0"/>
              <a:t>его </a:t>
            </a:r>
            <a:r>
              <a:rPr lang="ru-RU" sz="2000" dirty="0" smtClean="0"/>
              <a:t>жизни</a:t>
            </a:r>
          </a:p>
          <a:p>
            <a:pPr algn="ctr"/>
            <a:r>
              <a:rPr lang="ru-RU" sz="2000" dirty="0" smtClean="0"/>
              <a:t> ПМ </a:t>
            </a:r>
            <a:r>
              <a:rPr lang="ru-RU" sz="2000" dirty="0"/>
              <a:t>01. Проведение профилактических мероприятий </a:t>
            </a:r>
            <a:endParaRPr lang="ru-RU" sz="2000" dirty="0" smtClean="0"/>
          </a:p>
          <a:p>
            <a:pPr algn="ctr"/>
            <a:r>
              <a:rPr lang="ru-RU" sz="2000" dirty="0" smtClean="0"/>
              <a:t>специальности </a:t>
            </a:r>
            <a:r>
              <a:rPr lang="ru-RU" sz="2000" dirty="0"/>
              <a:t>32.02.01  </a:t>
            </a:r>
            <a:r>
              <a:rPr lang="ru-RU" sz="2000" dirty="0" smtClean="0"/>
              <a:t>сестринское </a:t>
            </a:r>
            <a:r>
              <a:rPr lang="ru-RU" sz="2000" dirty="0"/>
              <a:t>дело базовой подготовки.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413804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>
                <a:latin typeface="Cambria" panose="02040503050406030204" pitchFamily="18" charset="0"/>
              </a:rPr>
              <a:t>Автор: </a:t>
            </a:r>
          </a:p>
          <a:p>
            <a:pPr lvl="0"/>
            <a:r>
              <a:rPr lang="ru-RU" dirty="0">
                <a:latin typeface="Cambria" panose="02040503050406030204" pitchFamily="18" charset="0"/>
              </a:rPr>
              <a:t>Титова И.О. –</a:t>
            </a:r>
          </a:p>
          <a:p>
            <a:pPr lvl="0"/>
            <a:r>
              <a:rPr lang="ru-RU" dirty="0"/>
              <a:t>преподаватель</a:t>
            </a:r>
            <a:r>
              <a:rPr lang="ru-RU" dirty="0">
                <a:latin typeface="Cambria" panose="02040503050406030204" pitchFamily="18" charset="0"/>
              </a:rPr>
              <a:t> </a:t>
            </a:r>
          </a:p>
          <a:p>
            <a:pPr lvl="0"/>
            <a:r>
              <a:rPr lang="ru-RU" dirty="0">
                <a:latin typeface="Cambria" panose="02040503050406030204" pitchFamily="18" charset="0"/>
              </a:rPr>
              <a:t>профессиональных</a:t>
            </a:r>
          </a:p>
          <a:p>
            <a:pPr lvl="0"/>
            <a:r>
              <a:rPr lang="ru-RU" dirty="0">
                <a:latin typeface="Cambria" panose="02040503050406030204" pitchFamily="18" charset="0"/>
              </a:rPr>
              <a:t>модулей высшей</a:t>
            </a:r>
          </a:p>
          <a:p>
            <a:pPr lvl="0"/>
            <a:r>
              <a:rPr lang="ru-RU" dirty="0">
                <a:latin typeface="Cambria" panose="02040503050406030204" pitchFamily="18" charset="0"/>
              </a:rPr>
              <a:t>квалификационной</a:t>
            </a:r>
          </a:p>
          <a:p>
            <a:pPr lvl="0"/>
            <a:r>
              <a:rPr lang="ru-RU" dirty="0">
                <a:latin typeface="Cambria" panose="02040503050406030204" pitchFamily="18" charset="0"/>
              </a:rPr>
              <a:t>категории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0944389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39552" y="731637"/>
            <a:ext cx="8208912" cy="2481339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smtClean="0"/>
              <a:t>      Патронаж — регулярное оказание лечебно-профилактической помощи на дому беременным женщинам, новорожденным, детям.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smtClean="0"/>
              <a:t>      Патронаж новорождённых — это особая программа, целью которой является наблюдение за младенцем в течение первого месяца жизни.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 smtClean="0"/>
              <a:t>      Визиты и осмотры проводятся участковым педиатром или медсестрой местной поликлиники, за которой будет закреплен ребенок. Программа абсолютно бесплатная и предоставляется всем новорожденным, независимо от социального статуса, прописки или отсутствия страховки.</a:t>
            </a:r>
            <a:endParaRPr lang="ru-RU" sz="1600" dirty="0"/>
          </a:p>
        </p:txBody>
      </p:sp>
      <p:pic>
        <p:nvPicPr>
          <p:cNvPr id="11" name="Picture 4" descr="http://papa67.ru/uploads/images/3f/60/3f606e3edab27220cb5031747281287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65" y="3269771"/>
            <a:ext cx="4230765" cy="30243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44008" y="3140968"/>
            <a:ext cx="3995936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600" dirty="0" smtClean="0"/>
              <a:t>После </a:t>
            </a:r>
            <a:r>
              <a:rPr lang="ru-RU" sz="1600" dirty="0"/>
              <a:t>выписки из роддома, сведения о ребенке передаются в детскую поликлинику. Если малыш появился на свет дома, или в другом городе, мама сама должна сообщить о его рождении в детскую поликлинику по месту своего проживания.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715792" y="332656"/>
            <a:ext cx="1489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/>
              <a:t>Введение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91846190"/>
      </p:ext>
    </p:extLst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akuraphotography.com/blog/images/200806/newborn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32684"/>
            <a:ext cx="4984950" cy="331236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99792" y="188640"/>
            <a:ext cx="37513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Задачи и цели патронажа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3792" y="688260"/>
            <a:ext cx="2934072" cy="278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1600" dirty="0"/>
              <a:t>Медсестра посещает новорожденного на первой неделе жизни два раза вместе с доктором, а затем еженедельно в течение первого месяца.</a:t>
            </a:r>
          </a:p>
          <a:p>
            <a:pPr algn="ctr">
              <a:lnSpc>
                <a:spcPct val="150000"/>
              </a:lnSpc>
            </a:pPr>
            <a:r>
              <a:rPr lang="ru-RU" sz="1600" dirty="0"/>
              <a:t> </a:t>
            </a:r>
          </a:p>
          <a:p>
            <a:endParaRPr lang="ru-RU" dirty="0"/>
          </a:p>
          <a:p>
            <a:r>
              <a:rPr lang="ru-RU" dirty="0"/>
              <a:t>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504" y="3546719"/>
            <a:ext cx="7992888" cy="2142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pPr marL="285750" lvl="0" indent="-285750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/>
              <a:t>Установление контакта и доверительных отношений с семьёй.</a:t>
            </a:r>
          </a:p>
          <a:p>
            <a:pPr marL="285750" lvl="0" indent="-285750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/>
              <a:t>Помочь молодой матери справиться с практическими и психологическими проблемами по уходу за ребёнком; помощь с установлением лактации.</a:t>
            </a:r>
          </a:p>
          <a:p>
            <a:pPr marL="285750" lvl="0" indent="-285750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/>
              <a:t>Оценка состояния здоровья малыша, степень его развития, а также выявление возможных факторов риска появления наследственных заболеваний.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99067" y="3177387"/>
            <a:ext cx="2563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Задачи патронажа: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bolezni-detskie.ru/uploads/posts/2011-08/1312540106_zheltuha-novorozhdenni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2495550" cy="2505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go4.imgsmail.ru/imgpreview?key=72e1899314c9e563&amp;mb=imgdb_preview_14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59" y="3789040"/>
            <a:ext cx="2535535" cy="1896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395937" y="676841"/>
            <a:ext cx="4572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/>
              <a:t>     Первичный </a:t>
            </a:r>
            <a:r>
              <a:rPr lang="ru-RU" sz="1600" dirty="0"/>
              <a:t>патронаж новорожденного происходит в первые 2 дня после приезда из роддома.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 Если </a:t>
            </a:r>
            <a:r>
              <a:rPr lang="ru-RU" sz="1600" dirty="0"/>
              <a:t>в родильном доме посчитали, что у ребёнка могут возникнуть осложнения, он первый в семье, роды были преждевременные или, наоборот, поздние, то медсестра навещает семью непосредственно в день выписки.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В </a:t>
            </a:r>
            <a:r>
              <a:rPr lang="ru-RU" sz="1600" dirty="0"/>
              <a:t>первые десять дней жизни ребенка педиатр или патронажная сестра должны приходить ежедневно. Следующие визиты приходятся на 14 и 21 день жизни новорожденного.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Как </a:t>
            </a:r>
            <a:r>
              <a:rPr lang="ru-RU" sz="1600" dirty="0"/>
              <a:t>правило, патронаж проводит участковый врач-педиатр, который и дальше будет наблюдать малыша, или патронажная сестра. В выходные и праздничные дни может прийти дежурный врач детской поликлиники.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52546" y="116632"/>
            <a:ext cx="32912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Первичный патронаж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946055" y="116632"/>
            <a:ext cx="27815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/>
              <a:t>Первый </a:t>
            </a:r>
            <a:r>
              <a:rPr lang="ru-RU" sz="2000" b="1" dirty="0"/>
              <a:t>патронаж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9792" y="516742"/>
            <a:ext cx="5532328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b="1" dirty="0"/>
              <a:t>Первичный визит включает в себя три этапа:</a:t>
            </a:r>
            <a:endParaRPr lang="ru-RU" sz="1600" dirty="0"/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 smtClean="0"/>
              <a:t>Осмотр </a:t>
            </a:r>
            <a:r>
              <a:rPr lang="ru-RU" sz="1600" dirty="0"/>
              <a:t>жилищных условий младенца, сбор данных о членах семьи.</a:t>
            </a:r>
          </a:p>
          <a:p>
            <a:pPr marL="285750" lvl="0" indent="-285750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/>
              <a:t>Сбор анамнеза беременности и родов.</a:t>
            </a:r>
          </a:p>
          <a:p>
            <a:pPr marL="285750" lvl="0" indent="-285750" fontAlgn="base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ru-RU" sz="1600" dirty="0"/>
              <a:t>Осмотр грудничка.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       </a:t>
            </a:r>
            <a:r>
              <a:rPr lang="ru-RU" sz="1600" b="1" i="1" dirty="0" smtClean="0"/>
              <a:t>Осмотр </a:t>
            </a:r>
            <a:r>
              <a:rPr lang="ru-RU" sz="1600" b="1" i="1" dirty="0"/>
              <a:t>жилищных условий </a:t>
            </a:r>
            <a:endParaRPr lang="ru-RU" sz="1600" i="1" dirty="0"/>
          </a:p>
          <a:p>
            <a:pPr>
              <a:lnSpc>
                <a:spcPct val="120000"/>
              </a:lnSpc>
            </a:pPr>
            <a:r>
              <a:rPr lang="ru-RU" sz="1600" dirty="0"/>
              <a:t>Во время первичного патронажа новорожденного проверяется, в каких условиях будет жить ребёнок: есть ли у него спальное место, коляска, ванночка, </a:t>
            </a:r>
            <a:r>
              <a:rPr lang="ru-RU" sz="1600" dirty="0" err="1"/>
              <a:t>пеленальный</a:t>
            </a:r>
            <a:r>
              <a:rPr lang="ru-RU" sz="1600" dirty="0"/>
              <a:t> столик, находиться ли кроватка в стороне от сквозняков и прямых солнечных лучей.</a:t>
            </a:r>
          </a:p>
          <a:p>
            <a:pPr>
              <a:lnSpc>
                <a:spcPct val="120000"/>
              </a:lnSpc>
            </a:pPr>
            <a:r>
              <a:rPr lang="ru-RU" sz="1600" dirty="0" smtClean="0"/>
              <a:t>Учитывается </a:t>
            </a:r>
            <a:r>
              <a:rPr lang="ru-RU" sz="1600" dirty="0"/>
              <a:t>температура и влажность в помещении, маме даются рекомендации по проветриванию комнаты и осуществлению влажной уборки. Просматривается белье, а также условия его хранения.</a:t>
            </a:r>
          </a:p>
          <a:p>
            <a:pPr>
              <a:lnSpc>
                <a:spcPct val="120000"/>
              </a:lnSpc>
            </a:pPr>
            <a:r>
              <a:rPr lang="ru-RU" sz="1600" dirty="0" smtClean="0"/>
              <a:t>Собирается </a:t>
            </a:r>
            <a:r>
              <a:rPr lang="ru-RU" sz="1600" dirty="0"/>
              <a:t>информация о ближайших родственниках (мама, папа, бабушки, дедушки, братья, сестры) их хронических заболеваниях. Это делается с целью составления родословной малыша и выявления риска развития наследственных заболеваний. </a:t>
            </a:r>
          </a:p>
        </p:txBody>
      </p:sp>
      <p:pic>
        <p:nvPicPr>
          <p:cNvPr id="1026" name="Picture 2" descr="http://live-design.ru/wp-content/uploads/2014/03/ld_novorojdennie-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593" y="2636912"/>
            <a:ext cx="3348371" cy="22322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lediveka.ru/wp-content/uploads/2014/11/Veshhi-dlya-novorozhdenn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251" y="155928"/>
            <a:ext cx="2857500" cy="28479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happymama.ru/sites/default/files/uhod-za-kozhey_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68" y="4652324"/>
            <a:ext cx="2590266" cy="172900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496944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20000"/>
              </a:lnSpc>
            </a:pPr>
            <a:r>
              <a:rPr lang="ru-RU" sz="1600" b="1" i="1" dirty="0"/>
              <a:t>Родовой и дородовой анамнез</a:t>
            </a:r>
            <a:endParaRPr lang="ru-RU" sz="1600" i="1" dirty="0"/>
          </a:p>
          <a:p>
            <a:pPr>
              <a:lnSpc>
                <a:spcPct val="120000"/>
              </a:lnSpc>
            </a:pPr>
            <a:r>
              <a:rPr lang="ru-RU" sz="1600" dirty="0" smtClean="0"/>
              <a:t>     Первичный </a:t>
            </a:r>
            <a:r>
              <a:rPr lang="ru-RU" sz="1600" dirty="0"/>
              <a:t>визит также включает в себя просмотр документации по ведению беременности и родов.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Врач-педиатр </a:t>
            </a:r>
            <a:r>
              <a:rPr lang="ru-RU" sz="1600" dirty="0"/>
              <a:t>узнает, были ли какие-либо осложнения во время вынашивания ребёнка, приходилось ли матери лежать на сохранении.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Не </a:t>
            </a:r>
            <a:r>
              <a:rPr lang="ru-RU" sz="1600" dirty="0"/>
              <a:t>менее важны данные о самих родах: как протекали, была ли гипоксия или асфиксия, как оценили малыша по шкале </a:t>
            </a:r>
            <a:r>
              <a:rPr lang="ru-RU" sz="1600" dirty="0" err="1"/>
              <a:t>Апгар</a:t>
            </a:r>
            <a:r>
              <a:rPr lang="ru-RU" sz="1600" dirty="0"/>
              <a:t> — эти сведения содержатся в обменной карте, которую мама получает при выписке из роддома и передаёт врачу-педиатру.</a:t>
            </a:r>
          </a:p>
        </p:txBody>
      </p:sp>
      <p:pic>
        <p:nvPicPr>
          <p:cNvPr id="10" name="Picture 2" descr="http://imunohelp.ru/wp-content/uploads/2017/04/Immunitet_u_novorozhdennogo_rebenka_2_21134051-e14927821092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068960"/>
            <a:ext cx="6672367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039" y="836712"/>
            <a:ext cx="403244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Врач </a:t>
            </a:r>
            <a:r>
              <a:rPr lang="ru-RU" sz="1600" dirty="0"/>
              <a:t>приступает к осмотру ребёнка с головы до ног. </a:t>
            </a:r>
          </a:p>
          <a:p>
            <a:r>
              <a:rPr lang="ru-RU" sz="1600" dirty="0"/>
              <a:t> </a:t>
            </a:r>
          </a:p>
          <a:p>
            <a:r>
              <a:rPr lang="ru-RU" sz="1600" dirty="0"/>
              <a:t>Он обращает внимание на цвет кожных покровов, симметрию парных органов (глаза, уши), </a:t>
            </a:r>
            <a:r>
              <a:rPr lang="ru-RU" sz="1600" dirty="0" smtClean="0"/>
              <a:t>плеч, </a:t>
            </a:r>
            <a:r>
              <a:rPr lang="ru-RU" sz="1600" dirty="0"/>
              <a:t>осматривает зев, роднички, оценивает форму головы.</a:t>
            </a:r>
          </a:p>
          <a:p>
            <a:r>
              <a:rPr lang="ru-RU" sz="1600" dirty="0"/>
              <a:t> </a:t>
            </a:r>
          </a:p>
          <a:p>
            <a:r>
              <a:rPr lang="ru-RU" sz="1600" dirty="0"/>
              <a:t>Также осуществляется аускультация сердца и легких. Пальпируется живот, половые органы, проверяются рефлексы, присущие данному возрасту. Врач оценивает мышечный тонус. </a:t>
            </a:r>
          </a:p>
          <a:p>
            <a:r>
              <a:rPr lang="ru-RU" sz="1600" dirty="0"/>
              <a:t> </a:t>
            </a:r>
          </a:p>
          <a:p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120955"/>
            <a:ext cx="26949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ru-RU" sz="2000" b="1" dirty="0"/>
              <a:t>Осмотр младенца 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644008" y="3668256"/>
            <a:ext cx="3779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Большое внимание уделяется состоянию пупка, поскольку от его правильной обработки зависит общее здоровье малыша.</a:t>
            </a:r>
          </a:p>
        </p:txBody>
      </p:sp>
      <p:pic>
        <p:nvPicPr>
          <p:cNvPr id="15" name="Picture 2" descr="https://gorlovka.today/images/2015/04/mladen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861" y="836712"/>
            <a:ext cx="4394206" cy="2630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lechenierebenka.ru/images/novorozhdenny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7" y="4437112"/>
            <a:ext cx="3611810" cy="21670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11960" y="79431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Мамочка не должна стесняться спрашивать всё, что её интересует в отношении ухода за новорожденным. При необходимости медсестра покажет, как обрабатывать пупочную ранку, как проводить ежедневный туалет, как правильно купать, подмывать, обстригать ногти, пеленать, прикладывать к груди и т.п. </a:t>
            </a:r>
          </a:p>
          <a:p>
            <a:r>
              <a:rPr lang="ru-RU" sz="1600" dirty="0"/>
              <a:t> </a:t>
            </a:r>
          </a:p>
          <a:p>
            <a:r>
              <a:rPr lang="ru-RU" sz="1600" dirty="0"/>
              <a:t>В заключении первого визита маме рассказывают, при каких состояниях и симптомах нужно немедленно вызывать скорую помощь и как вести себя в подобных ситуациях. Обычно ей оставляют контактный телефон, чтобы при возникновении вопросов она могла связаться с доктором и проконсультироваться.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60648"/>
            <a:ext cx="26949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ru-RU" sz="2000" b="1" dirty="0"/>
              <a:t>Осмотр младенца </a:t>
            </a:r>
            <a:endParaRPr lang="ru-RU" sz="2000" dirty="0"/>
          </a:p>
        </p:txBody>
      </p:sp>
      <p:pic>
        <p:nvPicPr>
          <p:cNvPr id="4098" name="Picture 2" descr="http://jabudumamoj.ru/images/obrabotka-pupoviny-u-novorozhdennyh_5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472" y="872817"/>
            <a:ext cx="3620513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missfit.ru/mammy/i/kogda-mozhno-kupat-novorozhdenn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32" y="3989579"/>
            <a:ext cx="3608240" cy="23917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75856" y="188640"/>
            <a:ext cx="24994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Забота о матери </a:t>
            </a:r>
            <a:endParaRPr lang="ru-RU" sz="20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580069"/>
            <a:ext cx="84969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/>
              <a:t>       Не </a:t>
            </a:r>
            <a:r>
              <a:rPr lang="ru-RU" sz="1600" dirty="0"/>
              <a:t>менее важно уделить внимание самой маме, особенно если материнство для неё — совершенно новая роль.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      Патронажная </a:t>
            </a:r>
            <a:r>
              <a:rPr lang="ru-RU" sz="1600" dirty="0"/>
              <a:t>сестра узнает о её физическом и психическом состоянии.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Кормление грудью сопряжено с различными трудностями. Поэтому обязательно осматривают мамину грудь, не ли уплотнений, свидетельствующих о развитии </a:t>
            </a:r>
            <a:r>
              <a:rPr lang="ru-RU" sz="1600" dirty="0" err="1"/>
              <a:t>лактостаза</a:t>
            </a:r>
            <a:r>
              <a:rPr lang="ru-RU" sz="1600" dirty="0"/>
              <a:t>. Сестра может показать, как разрабатывать молочные железы, </a:t>
            </a:r>
            <a:endParaRPr lang="ru-RU" sz="1600" dirty="0" smtClean="0"/>
          </a:p>
          <a:p>
            <a:pPr>
              <a:lnSpc>
                <a:spcPct val="120000"/>
              </a:lnSpc>
            </a:pPr>
            <a:r>
              <a:rPr lang="ru-RU" sz="1600" dirty="0" smtClean="0"/>
              <a:t>чтобы </a:t>
            </a:r>
            <a:r>
              <a:rPr lang="ru-RU" sz="1600" dirty="0"/>
              <a:t>избежать застоев, как правильно </a:t>
            </a:r>
            <a:endParaRPr lang="ru-RU" sz="1600" dirty="0" smtClean="0"/>
          </a:p>
          <a:p>
            <a:pPr>
              <a:lnSpc>
                <a:spcPct val="120000"/>
              </a:lnSpc>
            </a:pPr>
            <a:r>
              <a:rPr lang="ru-RU" sz="1600" dirty="0" smtClean="0"/>
              <a:t>сцеживаться</a:t>
            </a:r>
            <a:r>
              <a:rPr lang="ru-RU" sz="1600" dirty="0"/>
              <a:t>, если есть </a:t>
            </a:r>
            <a:r>
              <a:rPr lang="ru-RU" sz="1600" dirty="0" smtClean="0"/>
              <a:t>такая</a:t>
            </a:r>
          </a:p>
          <a:p>
            <a:pPr>
              <a:lnSpc>
                <a:spcPct val="120000"/>
              </a:lnSpc>
            </a:pPr>
            <a:r>
              <a:rPr lang="ru-RU" sz="1600" dirty="0" smtClean="0"/>
              <a:t>необходимость</a:t>
            </a:r>
            <a:r>
              <a:rPr lang="ru-RU" sz="1600" dirty="0"/>
              <a:t>. Маму научат правильно </a:t>
            </a:r>
            <a:endParaRPr lang="ru-RU" sz="1600" dirty="0" smtClean="0"/>
          </a:p>
          <a:p>
            <a:pPr>
              <a:lnSpc>
                <a:spcPct val="120000"/>
              </a:lnSpc>
            </a:pPr>
            <a:r>
              <a:rPr lang="ru-RU" sz="1600" dirty="0" smtClean="0"/>
              <a:t>прикладывать </a:t>
            </a:r>
            <a:r>
              <a:rPr lang="ru-RU" sz="1600" dirty="0"/>
              <a:t>ребёнка к груди.</a:t>
            </a:r>
          </a:p>
        </p:txBody>
      </p:sp>
      <p:pic>
        <p:nvPicPr>
          <p:cNvPr id="3074" name="Picture 2" descr="http://sovetberemennym.ru/images/kormlenie-novorozhdennogo-grudnym-molokom-iz_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57" y="4334070"/>
            <a:ext cx="3840427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newsed.ru/uploads/posts/2017-06/na-kuzbasse-mat-vybrosila-novorozhdennogo-rebenka-na-pomoyku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300" y="2564904"/>
            <a:ext cx="378042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8903" y="645395"/>
            <a:ext cx="8502825" cy="539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dirty="0"/>
              <a:t>При проведении первичного патронажа матери даются рекомендации по охране своего здоровья: дневной отдых, разнообразная пища, усиленный питьевой режим, соблюдение личной гигиены (ежедневно принимать душ или мыть тело до пояса, ежедневно менять бюстгальтер, мыть руки после прихода с улицы, перед пеленанием и кормлением ребенка и т. д.).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</a:p>
          <a:p>
            <a:pPr>
              <a:lnSpc>
                <a:spcPct val="120000"/>
              </a:lnSpc>
            </a:pPr>
            <a:r>
              <a:rPr lang="ru-RU" sz="1600" b="1" dirty="0"/>
              <a:t>Примерный суточный </a:t>
            </a:r>
            <a:r>
              <a:rPr lang="ru-RU" sz="1600" b="1" dirty="0" smtClean="0"/>
              <a:t>набор</a:t>
            </a:r>
          </a:p>
          <a:p>
            <a:pPr>
              <a:lnSpc>
                <a:spcPct val="120000"/>
              </a:lnSpc>
            </a:pPr>
            <a:r>
              <a:rPr lang="ru-RU" sz="1600" b="1" dirty="0" smtClean="0"/>
              <a:t>продуктов </a:t>
            </a:r>
            <a:r>
              <a:rPr lang="ru-RU" sz="1600" b="1" dirty="0"/>
              <a:t>для </a:t>
            </a:r>
            <a:r>
              <a:rPr lang="ru-RU" sz="1600" b="1" dirty="0" smtClean="0"/>
              <a:t>кормящей</a:t>
            </a:r>
          </a:p>
          <a:p>
            <a:pPr>
              <a:lnSpc>
                <a:spcPct val="120000"/>
              </a:lnSpc>
            </a:pPr>
            <a:r>
              <a:rPr lang="ru-RU" sz="1600" b="1" dirty="0" smtClean="0"/>
              <a:t>женщины</a:t>
            </a:r>
            <a:r>
              <a:rPr lang="ru-RU" sz="1600" b="1" dirty="0"/>
              <a:t>: </a:t>
            </a:r>
            <a:endParaRPr lang="ru-RU" sz="1600" dirty="0"/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• </a:t>
            </a:r>
            <a:r>
              <a:rPr lang="ru-RU" sz="1600" dirty="0"/>
              <a:t>200 </a:t>
            </a:r>
            <a:r>
              <a:rPr lang="ru-RU" sz="1600" dirty="0" err="1"/>
              <a:t>гр</a:t>
            </a:r>
            <a:r>
              <a:rPr lang="ru-RU" sz="1600" dirty="0"/>
              <a:t> мяса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1 литр молока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100-150 </a:t>
            </a:r>
            <a:r>
              <a:rPr lang="ru-RU" sz="1600" dirty="0" err="1"/>
              <a:t>гр</a:t>
            </a:r>
            <a:r>
              <a:rPr lang="ru-RU" sz="1600" dirty="0"/>
              <a:t> творога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20-30 </a:t>
            </a:r>
            <a:r>
              <a:rPr lang="ru-RU" sz="1600" dirty="0" err="1"/>
              <a:t>гр</a:t>
            </a:r>
            <a:r>
              <a:rPr lang="ru-RU" sz="1600" dirty="0"/>
              <a:t> сыра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300 </a:t>
            </a:r>
            <a:r>
              <a:rPr lang="ru-RU" sz="1600" dirty="0" err="1"/>
              <a:t>гр</a:t>
            </a:r>
            <a:r>
              <a:rPr lang="ru-RU" sz="1600" dirty="0"/>
              <a:t> фруктов 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600 </a:t>
            </a:r>
            <a:r>
              <a:rPr lang="ru-RU" sz="1600" dirty="0" err="1"/>
              <a:t>гр</a:t>
            </a:r>
            <a:r>
              <a:rPr lang="ru-RU" sz="1600" dirty="0"/>
              <a:t> овощей (картофеля не </a:t>
            </a:r>
            <a:endParaRPr lang="ru-RU" sz="1600" dirty="0" smtClean="0"/>
          </a:p>
          <a:p>
            <a:pPr>
              <a:lnSpc>
                <a:spcPct val="120000"/>
              </a:lnSpc>
            </a:pPr>
            <a:r>
              <a:rPr lang="ru-RU" sz="1600" dirty="0" smtClean="0"/>
              <a:t>более </a:t>
            </a:r>
            <a:r>
              <a:rPr lang="ru-RU" sz="1600" dirty="0"/>
              <a:t>200 </a:t>
            </a:r>
            <a:r>
              <a:rPr lang="ru-RU" sz="1600" dirty="0" err="1"/>
              <a:t>гр</a:t>
            </a:r>
            <a:r>
              <a:rPr lang="ru-RU" sz="1600" dirty="0"/>
              <a:t>)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• 1 яйцо </a:t>
            </a:r>
          </a:p>
          <a:p>
            <a:r>
              <a:rPr lang="ru-RU" dirty="0"/>
              <a:t>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03848" y="260648"/>
            <a:ext cx="24994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Забота о матери </a:t>
            </a:r>
            <a:endParaRPr lang="ru-RU" sz="2000" i="1" dirty="0"/>
          </a:p>
        </p:txBody>
      </p:sp>
      <p:pic>
        <p:nvPicPr>
          <p:cNvPr id="7170" name="Picture 2" descr="http://mirokdetok.ru/wp-content/uploads/2015/06/mommy_pu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954" y="2492896"/>
            <a:ext cx="5160572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jas.kz/eski/wp-content/uploads/2016/01/0-mont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32854"/>
            <a:ext cx="3157306" cy="2107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83974" y="557972"/>
            <a:ext cx="8636498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dirty="0"/>
              <a:t> </a:t>
            </a:r>
            <a:r>
              <a:rPr lang="ru-RU" sz="1600" dirty="0" smtClean="0"/>
              <a:t>Второй </a:t>
            </a:r>
            <a:r>
              <a:rPr lang="ru-RU" sz="1600" dirty="0"/>
              <a:t>патронаж новорожденного ребенка проводится на 14-й день жизни. Врач-педиатр повторно осматривает младенца, обследуя все органы и системы для оценки процессов адаптации и определения его состояния здоровья. Процессы адаптации показывают, как малыш приспосабливается к окружающим его внешним условиям. Чтобы понять это, педиатру необходимо выяснить, как новорожденный спит, как ведет себя во время бодрствования, каков его режим дня.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  <a:r>
              <a:rPr lang="ru-RU" sz="1600" dirty="0" smtClean="0"/>
              <a:t>Также </a:t>
            </a:r>
            <a:r>
              <a:rPr lang="ru-RU" sz="1600" dirty="0"/>
              <a:t>доктор должен обратить внимание на то, как ребёнок прибавляет в весе, беспокоят ли его срыгивания или колики в животе. Если малыша ничего не беспокоит, он хорошо кушает и спокойно спит, врач делает вывод о легкой адаптации ребенка.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75856" y="188640"/>
            <a:ext cx="2621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Второй патронаж</a:t>
            </a:r>
          </a:p>
        </p:txBody>
      </p:sp>
      <p:pic>
        <p:nvPicPr>
          <p:cNvPr id="11" name="Picture 2" descr="http://spb.mk.ru/upload/iblock_mk/550/24/37/cd/DETAIL_PICTURE__126097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732854"/>
            <a:ext cx="3460578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strana-sovetov.com/images/stories/tip/kids/newborn-miliaria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07504"/>
            <a:ext cx="3778982" cy="3023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0607" y="770456"/>
            <a:ext cx="396044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dirty="0" smtClean="0"/>
              <a:t>     При </a:t>
            </a:r>
            <a:r>
              <a:rPr lang="ru-RU" sz="1600" dirty="0"/>
              <a:t>затрудненном процессе адаптации (ребёнок плохо прибавляет в весе, срыгивает, часто беспричинно плачет) педиатр дает маме рекомендации, как справиться с возникшими проблемами.</a:t>
            </a:r>
          </a:p>
          <a:p>
            <a:pPr>
              <a:lnSpc>
                <a:spcPct val="120000"/>
              </a:lnSpc>
            </a:pPr>
            <a:r>
              <a:rPr lang="ru-RU" sz="1600" dirty="0"/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251356"/>
            <a:ext cx="26212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Второй патронаж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283968" y="4221088"/>
            <a:ext cx="3779912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1600" dirty="0"/>
              <a:t>Кроме того, на втором патронаже врач контролирует соблюдение рекомендаций по уходу (обработка кожи, наличие потницы или опрелостей, состояние пупочной ранки т. д.) и вскармливанию, отвечает на возникшие вопросы.</a:t>
            </a:r>
          </a:p>
        </p:txBody>
      </p:sp>
      <p:pic>
        <p:nvPicPr>
          <p:cNvPr id="11" name="Picture 2" descr="http://lechimrebenka.ru/wp-content/uploads/2014/10/%D0%9A%D1%83%D0%BF%D0%B0%D0%BD%D0%B8%D0%B5-%D0%BC%D0%BB%D0%B0%D0%B4%D0%B5%D0%BD%D1%86%D0%B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30" y="3068960"/>
            <a:ext cx="3818458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84989" y="485964"/>
            <a:ext cx="4891067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dirty="0" smtClean="0"/>
              <a:t>   </a:t>
            </a:r>
            <a:r>
              <a:rPr lang="ru-RU" sz="1600" dirty="0" smtClean="0"/>
              <a:t>Третий </a:t>
            </a:r>
            <a:r>
              <a:rPr lang="ru-RU" sz="1600" dirty="0"/>
              <a:t>патронаж новорожденного проводится на 21-й день жизни ребенка. Его целью является наблюдение в динамике за состоянием здоровья и развитием ребенка. Врач-педиатр осматривает младенца, оценивает его нервно-психическое развитие и состояние здоровья в целом.</a:t>
            </a:r>
          </a:p>
          <a:p>
            <a:r>
              <a:rPr lang="ru-RU" sz="1600" dirty="0"/>
              <a:t> </a:t>
            </a:r>
            <a:r>
              <a:rPr lang="ru-RU" sz="1600" dirty="0" smtClean="0"/>
              <a:t>   Во </a:t>
            </a:r>
            <a:r>
              <a:rPr lang="ru-RU" sz="1600" dirty="0"/>
              <a:t>время посещения педиатр дает маме рекомендации по профилактике рахита, обсуждает с ней вопросы закаливания грудничка, показывает некоторые приемы массажа и гимнастики для ребенка первого месяца жизни, которые родители смогут проводить каждый день сами.</a:t>
            </a:r>
          </a:p>
          <a:p>
            <a:r>
              <a:rPr lang="ru-RU" sz="1600" dirty="0"/>
              <a:t> </a:t>
            </a:r>
            <a:r>
              <a:rPr lang="ru-RU" sz="1600" dirty="0" smtClean="0"/>
              <a:t>   Полученные </a:t>
            </a:r>
            <a:r>
              <a:rPr lang="ru-RU" sz="1600" dirty="0"/>
              <a:t>данные участковый врач-педиатр после каждого патронажа регистрирует в истории развития ребенка. К концу первого месяца он составляет прогноз состояния здоровья малыша и определяет группы риска. При наличии отклонений педиатр направляет новорожденного на консультацию к соответствующему специалисту для проведения углубленного обследования и лечения.</a:t>
            </a:r>
          </a:p>
          <a:p>
            <a:r>
              <a:rPr lang="ru-RU" dirty="0"/>
              <a:t> 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116632"/>
            <a:ext cx="269336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Третий патронаж </a:t>
            </a:r>
          </a:p>
        </p:txBody>
      </p:sp>
      <p:pic>
        <p:nvPicPr>
          <p:cNvPr id="8194" name="Picture 2" descr="http://pohudet.info/sites/all2/images/dieta-pri-kolik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92696"/>
            <a:ext cx="3346285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kapitoschka.ru/images/m_rodilsja/kak-pravil-no-kupat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83159"/>
            <a:ext cx="3426718" cy="2372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85964"/>
            <a:ext cx="878254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При патронажном посещении педиатр может спросить маму об имеющихся у нее жалобах и рассказать о пограничных состояниях, которые могут возникнуть у ребенка в первые недели жизни. Они не являются болезнью и не требуют специального лечения. </a:t>
            </a:r>
          </a:p>
          <a:p>
            <a:r>
              <a:rPr lang="ru-RU" sz="1600" dirty="0"/>
              <a:t> </a:t>
            </a:r>
            <a:r>
              <a:rPr lang="ru-RU" sz="1600" b="1" dirty="0" smtClean="0"/>
              <a:t>Наиболее </a:t>
            </a:r>
            <a:r>
              <a:rPr lang="ru-RU" sz="1600" b="1" dirty="0"/>
              <a:t>часто у новорожденных малышей встречаются следующие пограничные состояния:</a:t>
            </a:r>
            <a:endParaRPr lang="ru-RU" sz="1600" dirty="0"/>
          </a:p>
          <a:p>
            <a:r>
              <a:rPr lang="ru-RU" sz="1600" dirty="0"/>
              <a:t> 	•Физиологическая желтуха новорожденных (связана с незрелостью ферментов печени и повышением уровня билирубина в крови). На 2–3-й день жизни у младенца появляется желтушное окрашивание кожи, которое к 5-му дню усиливается, а к 7–10-му дню исчезает.</a:t>
            </a:r>
          </a:p>
          <a:p>
            <a:r>
              <a:rPr lang="ru-RU" sz="1600" dirty="0"/>
              <a:t> 	•Эритема новорожденных. Она наблюдается на 2-е сутки жизни и выражается в покраснении кожи, иногда сопровождается сыпью (папулы и пузырьки). Самостоятельно исчезает к концу первой недели.</a:t>
            </a:r>
          </a:p>
          <a:p>
            <a:r>
              <a:rPr lang="ru-RU" sz="1600" dirty="0"/>
              <a:t> 	•Гормональный криз новорожденных. Может проявляться в </a:t>
            </a:r>
            <a:r>
              <a:rPr lang="ru-RU" sz="1600" dirty="0" err="1"/>
              <a:t>нагрубании</a:t>
            </a:r>
            <a:r>
              <a:rPr lang="ru-RU" sz="1600" dirty="0"/>
              <a:t> молочных желез малыша (начинается на 3–4-й день, достигает максимума к 7–8-му дню, потом уменьшается); слизистые или кровянистые выделения из влагалища у девочек появляются на первой неделе жизни и проходят к 14-му дню.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215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116632"/>
            <a:ext cx="36327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Пограничные состояния </a:t>
            </a:r>
          </a:p>
        </p:txBody>
      </p:sp>
      <p:pic>
        <p:nvPicPr>
          <p:cNvPr id="9218" name="Picture 2" descr="http://ladyvenus.ru/uploads/uploaded_images/users/user10/leto2013/1.3_zheltushka_u_novorozhdenny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792" y="4764058"/>
            <a:ext cx="2269722" cy="172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img.rufox.ru/files/news2/7283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846875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060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35959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   Патронаж </a:t>
            </a:r>
            <a:r>
              <a:rPr lang="ru-RU" sz="1600" dirty="0"/>
              <a:t>новорожденного — важная процедура, к которой не стоит относиться формально.</a:t>
            </a:r>
          </a:p>
          <a:p>
            <a:r>
              <a:rPr lang="ru-RU" sz="1600" dirty="0"/>
              <a:t> </a:t>
            </a:r>
            <a:r>
              <a:rPr lang="ru-RU" sz="1600" dirty="0" smtClean="0"/>
              <a:t>  Благодаря </a:t>
            </a:r>
            <a:r>
              <a:rPr lang="ru-RU" sz="1600" dirty="0"/>
              <a:t>своевременной грамотной консультации есть возможность избежать дальнейших проблем, возникающих при некомпетентном уходе за ребенком. 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   Следует </a:t>
            </a:r>
            <a:r>
              <a:rPr lang="ru-RU" sz="1600" dirty="0"/>
              <a:t>эту возможность использовать, не стеснятся задавать вопросы, следовать рекомендациям и советам опытных специалистов.</a:t>
            </a:r>
          </a:p>
          <a:p>
            <a:r>
              <a:rPr lang="ru-RU" sz="1600" dirty="0" smtClean="0"/>
              <a:t>    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121297"/>
            <a:ext cx="19543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Заключение </a:t>
            </a:r>
            <a:endParaRPr lang="ru-RU" sz="2000" dirty="0"/>
          </a:p>
        </p:txBody>
      </p:sp>
      <p:pic>
        <p:nvPicPr>
          <p:cNvPr id="10242" name="Picture 2" descr="http://www.kinderhouse.ru/uploads/posts/2015-02/thumbs/1424256635_81907f64eccdf02945fc008af227d6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164634"/>
            <a:ext cx="3270087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nafanka.ru/sites/default/files/field/image/novorozhdennyy_rebeno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4" y="2430745"/>
            <a:ext cx="2655975" cy="1991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www.kuzbass-zags.ru/uploads/mod_gallery/28bf2d0fd6cdad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04446"/>
            <a:ext cx="3108959" cy="2152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21610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51520" y="673505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     Как </a:t>
            </a:r>
            <a:r>
              <a:rPr lang="ru-RU" sz="1600" dirty="0"/>
              <a:t>результат, молодые родители чувствуют себя более уверенно в новом для себя качестве.</a:t>
            </a:r>
          </a:p>
          <a:p>
            <a:r>
              <a:rPr lang="ru-RU" sz="1600" dirty="0"/>
              <a:t>    </a:t>
            </a:r>
            <a:r>
              <a:rPr lang="ru-RU" sz="1600" dirty="0" smtClean="0"/>
              <a:t>Большинство </a:t>
            </a:r>
            <a:r>
              <a:rPr lang="ru-RU" sz="1600" dirty="0"/>
              <a:t>нервных срывов и панических атак у матерей в первые дни жизни малыша происходят именно из-за страха допустить ошибку и по незнанию причинить вред здоровью ребенка. </a:t>
            </a:r>
            <a:endParaRPr lang="ru-RU" sz="1600" dirty="0" smtClean="0"/>
          </a:p>
          <a:p>
            <a:r>
              <a:rPr lang="ru-RU" sz="1600" dirty="0"/>
              <a:t> </a:t>
            </a:r>
            <a:r>
              <a:rPr lang="ru-RU" sz="1600" dirty="0" smtClean="0"/>
              <a:t>   Нужно </a:t>
            </a:r>
            <a:r>
              <a:rPr lang="ru-RU" sz="1600" dirty="0"/>
              <a:t>помнить, что самочувствие и гармоничное развитие малыша зависит в первую очередь от состояния мамы. Именно для этого была разработана универсальная система патронажа.</a:t>
            </a:r>
          </a:p>
        </p:txBody>
      </p:sp>
      <p:pic>
        <p:nvPicPr>
          <p:cNvPr id="8" name="Picture 4" descr="http://wellady.ru/wp-content/uploads/2015/06/1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9" y="3736444"/>
            <a:ext cx="3869971" cy="2579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19872" y="260648"/>
            <a:ext cx="18806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/>
              <a:t>Заключение</a:t>
            </a:r>
            <a:endParaRPr lang="ru-RU" sz="2000" dirty="0"/>
          </a:p>
        </p:txBody>
      </p:sp>
      <p:pic>
        <p:nvPicPr>
          <p:cNvPr id="11266" name="Picture 2" descr="http://karapuzpro.ru/wp-content/uploads/2017/08/s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323" y="2744922"/>
            <a:ext cx="4037855" cy="2688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512</TotalTime>
  <Words>580</Words>
  <Application>Microsoft Office PowerPoint</Application>
  <PresentationFormat>Экран (4:3)</PresentationFormat>
  <Paragraphs>114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Катя</dc:creator>
  <cp:lastModifiedBy>Zdormen</cp:lastModifiedBy>
  <cp:revision>41</cp:revision>
  <dcterms:created xsi:type="dcterms:W3CDTF">2016-05-12T17:51:35Z</dcterms:created>
  <dcterms:modified xsi:type="dcterms:W3CDTF">2019-02-09T09:44:24Z</dcterms:modified>
</cp:coreProperties>
</file>