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  <a:solidFill>
            <a:srgbClr val="00B0F0"/>
          </a:soli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Анализ педагогического опыта </a:t>
            </a:r>
          </a:p>
          <a:p>
            <a:pPr algn="ctr">
              <a:buNone/>
            </a:pPr>
            <a:r>
              <a:rPr lang="ru-RU" b="1" dirty="0" smtClean="0"/>
              <a:t>учителя музыки </a:t>
            </a:r>
            <a:r>
              <a:rPr lang="en-US" b="1" dirty="0" smtClean="0"/>
              <a:t> </a:t>
            </a:r>
            <a:r>
              <a:rPr lang="ru-RU" b="1" dirty="0" smtClean="0"/>
              <a:t>1 категории</a:t>
            </a:r>
          </a:p>
          <a:p>
            <a:pPr algn="ctr">
              <a:buNone/>
            </a:pPr>
            <a:r>
              <a:rPr lang="ru-RU" b="1" dirty="0" err="1" smtClean="0"/>
              <a:t>Батенковой</a:t>
            </a:r>
            <a:r>
              <a:rPr lang="ru-RU" b="1" dirty="0" smtClean="0"/>
              <a:t> Екатерины Владимировны</a:t>
            </a:r>
          </a:p>
          <a:p>
            <a:pPr algn="ctr">
              <a:buNone/>
            </a:pPr>
            <a:r>
              <a:rPr lang="ru-RU" b="1" dirty="0" smtClean="0"/>
              <a:t>МБОУ «</a:t>
            </a:r>
            <a:r>
              <a:rPr lang="ru-RU" b="1" dirty="0" err="1" smtClean="0"/>
              <a:t>Фокинская</a:t>
            </a:r>
            <a:r>
              <a:rPr lang="ru-RU" b="1" dirty="0" smtClean="0"/>
              <a:t> СОШ №3»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«Урок музыки = урок творчества»</a:t>
            </a:r>
            <a:endParaRPr lang="en-US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УМК </a:t>
            </a:r>
            <a:r>
              <a:rPr lang="ru-RU" i="1" dirty="0" smtClean="0"/>
              <a:t>«Е.Д. Критская, Г.П. Сергеева, Т.С. </a:t>
            </a:r>
            <a:r>
              <a:rPr lang="ru-RU" i="1" dirty="0" err="1" smtClean="0"/>
              <a:t>Шмагина</a:t>
            </a:r>
            <a:r>
              <a:rPr lang="ru-RU" i="1" dirty="0" smtClean="0"/>
              <a:t>»</a:t>
            </a:r>
            <a:endParaRPr lang="ru-RU" i="1" dirty="0"/>
          </a:p>
        </p:txBody>
      </p:sp>
      <p:pic>
        <p:nvPicPr>
          <p:cNvPr id="5" name="Содержимое 4" descr="IMG_20170123_0920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1" y="1412776"/>
            <a:ext cx="8424936" cy="518457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ru-RU" sz="3200" dirty="0" err="1" smtClean="0"/>
              <a:t>Системно-деятельностный</a:t>
            </a:r>
            <a:r>
              <a:rPr lang="ru-RU" sz="3200" dirty="0" smtClean="0"/>
              <a:t> подход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Цель: развитие личности</a:t>
            </a:r>
          </a:p>
          <a:p>
            <a:r>
              <a:rPr lang="ru-RU" dirty="0" smtClean="0"/>
              <a:t>Приоритет – формирование УУД</a:t>
            </a:r>
          </a:p>
          <a:p>
            <a:r>
              <a:rPr lang="ru-RU" dirty="0" smtClean="0"/>
              <a:t>Результат – развитие личности на основе учебной деятельности</a:t>
            </a:r>
          </a:p>
          <a:p>
            <a:r>
              <a:rPr lang="ru-RU" dirty="0" smtClean="0"/>
              <a:t>Задача: создание условий, инициирующих учебное действие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Структура </a:t>
            </a:r>
            <a:r>
              <a:rPr lang="ru-RU" dirty="0" err="1" smtClean="0"/>
              <a:t>системно-деятельностного</a:t>
            </a:r>
            <a:r>
              <a:rPr lang="ru-RU" dirty="0" smtClean="0"/>
              <a:t> подхода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Чему </a:t>
            </a:r>
            <a:r>
              <a:rPr lang="ru-RU" b="1" dirty="0" err="1" smtClean="0"/>
              <a:t>учить?</a:t>
            </a:r>
            <a:r>
              <a:rPr lang="ru-RU" dirty="0" err="1" smtClean="0">
                <a:sym typeface="Symbol"/>
              </a:rPr>
              <a:t></a:t>
            </a:r>
            <a:r>
              <a:rPr lang="ru-RU" i="1" dirty="0" err="1" smtClean="0">
                <a:sym typeface="Symbol"/>
              </a:rPr>
              <a:t>обновление</a:t>
            </a:r>
            <a:r>
              <a:rPr lang="ru-RU" i="1" dirty="0" smtClean="0">
                <a:sym typeface="Symbol"/>
              </a:rPr>
              <a:t> </a:t>
            </a:r>
            <a:r>
              <a:rPr lang="ru-RU" i="1" dirty="0" err="1" smtClean="0">
                <a:sym typeface="Symbol"/>
              </a:rPr>
              <a:t>содержаниятребования</a:t>
            </a:r>
            <a:r>
              <a:rPr lang="ru-RU" i="1" dirty="0" smtClean="0">
                <a:sym typeface="Symbol"/>
              </a:rPr>
              <a:t> к общей структуре</a:t>
            </a:r>
          </a:p>
          <a:p>
            <a:r>
              <a:rPr lang="ru-RU" b="1" dirty="0" smtClean="0">
                <a:sym typeface="Symbol"/>
              </a:rPr>
              <a:t>Ради чего </a:t>
            </a:r>
            <a:r>
              <a:rPr lang="ru-RU" b="1" dirty="0" err="1" smtClean="0">
                <a:sym typeface="Symbol"/>
              </a:rPr>
              <a:t>учить?</a:t>
            </a:r>
            <a:r>
              <a:rPr lang="ru-RU" dirty="0" err="1" smtClean="0">
                <a:sym typeface="Symbol"/>
              </a:rPr>
              <a:t></a:t>
            </a:r>
            <a:r>
              <a:rPr lang="ru-RU" i="1" dirty="0" err="1" smtClean="0">
                <a:sym typeface="Symbol"/>
              </a:rPr>
              <a:t>Ценности</a:t>
            </a:r>
            <a:r>
              <a:rPr lang="ru-RU" i="1" dirty="0" smtClean="0">
                <a:sym typeface="Symbol"/>
              </a:rPr>
              <a:t>(мотивы)требования к результатам освоения </a:t>
            </a:r>
          </a:p>
          <a:p>
            <a:r>
              <a:rPr lang="ru-RU" b="1" dirty="0" smtClean="0">
                <a:sym typeface="Symbol"/>
              </a:rPr>
              <a:t>Как </a:t>
            </a:r>
            <a:r>
              <a:rPr lang="ru-RU" b="1" dirty="0" err="1" smtClean="0">
                <a:sym typeface="Symbol"/>
              </a:rPr>
              <a:t>учить?</a:t>
            </a:r>
            <a:r>
              <a:rPr lang="ru-RU" dirty="0" err="1" smtClean="0">
                <a:sym typeface="Symbol"/>
              </a:rPr>
              <a:t></a:t>
            </a:r>
            <a:r>
              <a:rPr lang="ru-RU" i="1" dirty="0" err="1" smtClean="0">
                <a:sym typeface="Symbol"/>
              </a:rPr>
              <a:t>обновление</a:t>
            </a:r>
            <a:r>
              <a:rPr lang="ru-RU" i="1" dirty="0" smtClean="0">
                <a:sym typeface="Symbol"/>
              </a:rPr>
              <a:t> средств обучения</a:t>
            </a:r>
            <a:endParaRPr lang="ru-RU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Технологии </a:t>
            </a:r>
            <a:r>
              <a:rPr lang="ru-RU" dirty="0" err="1" smtClean="0"/>
              <a:t>деятельностного</a:t>
            </a:r>
            <a:r>
              <a:rPr lang="ru-RU" dirty="0" smtClean="0"/>
              <a:t> типа: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Проблемно-диагностическая</a:t>
            </a:r>
          </a:p>
          <a:p>
            <a:r>
              <a:rPr lang="ru-RU" dirty="0" smtClean="0"/>
              <a:t>Мини исследование</a:t>
            </a:r>
          </a:p>
          <a:p>
            <a:r>
              <a:rPr lang="ru-RU" dirty="0" smtClean="0"/>
              <a:t>Проектная деятельность</a:t>
            </a:r>
          </a:p>
          <a:p>
            <a:r>
              <a:rPr lang="ru-RU" dirty="0" smtClean="0"/>
              <a:t>Оценивание образовательных успехов</a:t>
            </a:r>
          </a:p>
          <a:p>
            <a:r>
              <a:rPr lang="ru-RU" dirty="0" smtClean="0"/>
              <a:t>Сотрудничества</a:t>
            </a:r>
          </a:p>
          <a:p>
            <a:r>
              <a:rPr lang="ru-RU" dirty="0" smtClean="0"/>
              <a:t>ИКТ</a:t>
            </a:r>
          </a:p>
          <a:p>
            <a:r>
              <a:rPr lang="ru-RU" dirty="0" err="1" smtClean="0"/>
              <a:t>Здоровьесберегающие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Педагог-организатор и координатор педагогической деятельности: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sz="2800" dirty="0" smtClean="0"/>
              <a:t>Позиция учителя: демонстрирует, инициирует, консультирует, ищет способы.</a:t>
            </a:r>
          </a:p>
          <a:p>
            <a:r>
              <a:rPr lang="ru-RU" sz="2800" dirty="0" smtClean="0"/>
              <a:t>Позиция воспитателя: создатель условий для приобретения жизненного опыта; соучастник.</a:t>
            </a:r>
          </a:p>
          <a:p>
            <a:r>
              <a:rPr lang="ru-RU" sz="2800" dirty="0" smtClean="0"/>
              <a:t>Позиция педагогической поддержки: оказание адресной помощи ученику.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УУД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Личностные</a:t>
            </a:r>
          </a:p>
          <a:p>
            <a:r>
              <a:rPr lang="ru-RU" dirty="0" smtClean="0"/>
              <a:t>Познавательные</a:t>
            </a:r>
          </a:p>
          <a:p>
            <a:r>
              <a:rPr lang="ru-RU" dirty="0" smtClean="0"/>
              <a:t>Регулятивные</a:t>
            </a:r>
          </a:p>
          <a:p>
            <a:r>
              <a:rPr lang="ru-RU" dirty="0" smtClean="0"/>
              <a:t>Коммуникативные</a:t>
            </a:r>
          </a:p>
          <a:p>
            <a:r>
              <a:rPr lang="ru-RU" dirty="0" smtClean="0"/>
              <a:t>Информационные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/>
              <a:t>Современный урок музыки в школе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Задача</a:t>
            </a:r>
            <a:r>
              <a:rPr lang="ru-RU" dirty="0" smtClean="0"/>
              <a:t>: </a:t>
            </a:r>
            <a:r>
              <a:rPr lang="ru-RU" sz="2800" dirty="0" smtClean="0"/>
              <a:t>становление музыкальной культуры как неотъемлемой части духовной культуры.</a:t>
            </a:r>
          </a:p>
          <a:p>
            <a:r>
              <a:rPr lang="ru-RU" b="1" dirty="0" smtClean="0"/>
              <a:t>Способности</a:t>
            </a:r>
            <a:r>
              <a:rPr lang="ru-RU" dirty="0" smtClean="0"/>
              <a:t>: </a:t>
            </a:r>
            <a:r>
              <a:rPr lang="ru-RU" sz="2800" dirty="0" smtClean="0"/>
              <a:t>музыкальный слух, певческий голос, музыкальная культура, память, сопереживание, образное и ассоциативное мышление, творческое воображение.</a:t>
            </a:r>
          </a:p>
          <a:p>
            <a:r>
              <a:rPr lang="ru-RU" sz="2800" b="1" dirty="0" smtClean="0"/>
              <a:t>Музыкально-творческая деятельность</a:t>
            </a:r>
            <a:r>
              <a:rPr lang="ru-RU" sz="2800" dirty="0" smtClean="0"/>
              <a:t>: слушание музыки, пение, </a:t>
            </a:r>
            <a:r>
              <a:rPr lang="ru-RU" sz="2800" dirty="0" err="1" smtClean="0"/>
              <a:t>музицирование</a:t>
            </a:r>
            <a:r>
              <a:rPr lang="ru-RU" sz="2800" dirty="0" smtClean="0"/>
              <a:t>, музыкально- пластическое движение, импровизация.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  <a:solidFill>
            <a:srgbClr val="FFC000"/>
          </a:solidFill>
        </p:spPr>
        <p:txBody>
          <a:bodyPr/>
          <a:lstStyle/>
          <a:p>
            <a:r>
              <a:rPr lang="ru-RU" b="1" dirty="0" smtClean="0"/>
              <a:t>Воспитание</a:t>
            </a:r>
            <a:r>
              <a:rPr lang="ru-RU" dirty="0" smtClean="0"/>
              <a:t>: эмоционально-ценностное отношение к музыке, интерес к музыке, музыкальный вкус, потребность в самостоятельном общении с музыкой, </a:t>
            </a:r>
            <a:r>
              <a:rPr lang="ru-RU" dirty="0" err="1" smtClean="0"/>
              <a:t>слушательскую</a:t>
            </a:r>
            <a:r>
              <a:rPr lang="ru-RU" dirty="0" smtClean="0"/>
              <a:t> и исполнительскую культуру.</a:t>
            </a:r>
          </a:p>
          <a:p>
            <a:r>
              <a:rPr lang="ru-RU" b="1" dirty="0" smtClean="0"/>
              <a:t>Цель: </a:t>
            </a:r>
            <a:r>
              <a:rPr lang="ru-RU" dirty="0" smtClean="0"/>
              <a:t>через формирование интереса достичь повышения эффективности усвоения учебной программы, культурного уровня учащихся, воспитание эстетического вкуса и высоких нравственных качеств.</a:t>
            </a:r>
            <a:endParaRPr lang="ru-RU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sz="3600" dirty="0" smtClean="0"/>
              <a:t>Современные педагогические технологии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ru-RU" dirty="0" smtClean="0"/>
              <a:t>Метод проектов: доклад, презентация.</a:t>
            </a:r>
          </a:p>
          <a:p>
            <a:r>
              <a:rPr lang="ru-RU" dirty="0" smtClean="0"/>
              <a:t>ИКТ: использование технических средств обучения</a:t>
            </a:r>
          </a:p>
          <a:p>
            <a:r>
              <a:rPr lang="ru-RU" dirty="0" err="1" smtClean="0"/>
              <a:t>Здоровьесберегающие</a:t>
            </a:r>
            <a:r>
              <a:rPr lang="ru-RU" dirty="0" smtClean="0"/>
              <a:t>: музыкотерапия (вокально-хоровая работа, слушание музыки),</a:t>
            </a:r>
            <a:r>
              <a:rPr lang="ru-RU" dirty="0" err="1" smtClean="0"/>
              <a:t>физкульминутки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Личностно-ориентированный подход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pPr algn="just"/>
            <a:r>
              <a:rPr lang="ru-RU" sz="4000" dirty="0" smtClean="0"/>
              <a:t>Оптимистический подход к ребенку, умение максимально включить его в деятельность</a:t>
            </a:r>
          </a:p>
          <a:p>
            <a:pPr algn="just"/>
            <a:r>
              <a:rPr lang="ru-RU" sz="4000" dirty="0" smtClean="0"/>
              <a:t>Опора на познавательный интерес каждого ученика</a:t>
            </a:r>
          </a:p>
          <a:p>
            <a:pPr algn="just"/>
            <a:r>
              <a:rPr lang="ru-RU" sz="4000" dirty="0" smtClean="0"/>
              <a:t>Создание позитивной атмосферы на уроке.</a:t>
            </a:r>
            <a:endParaRPr lang="ru-RU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314</Words>
  <Application>Microsoft Office PowerPoint</Application>
  <PresentationFormat>Экран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УМК «Е.Д. Критская, Г.П. Сергеева, Т.С. Шмагина»</vt:lpstr>
      <vt:lpstr>Системно-деятельностный подход</vt:lpstr>
      <vt:lpstr>Структура системно-деятельностного подхода</vt:lpstr>
      <vt:lpstr>Технологии деятельностного типа:</vt:lpstr>
      <vt:lpstr>Педагог-организатор и координатор педагогической деятельности:</vt:lpstr>
      <vt:lpstr>УУД</vt:lpstr>
      <vt:lpstr>Современный урок музыки в школе</vt:lpstr>
      <vt:lpstr>Слайд 9</vt:lpstr>
      <vt:lpstr>Современные педагогические технологии</vt:lpstr>
      <vt:lpstr>Личностно-ориентированный подход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ASUS</cp:lastModifiedBy>
  <cp:revision>24</cp:revision>
  <dcterms:modified xsi:type="dcterms:W3CDTF">2018-05-16T00:59:00Z</dcterms:modified>
</cp:coreProperties>
</file>