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91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11/18/2018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5099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11/18/2018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31028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3969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11/18/2018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13333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11/18/2018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82183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11/18/2018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692565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11/18/2018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55612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11/18/2018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1953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64966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19685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13666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377717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73386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962907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35743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11/18/2018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385095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06938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pPr/>
              <a:t>11/18/2018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11539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  <p:sldLayoutId id="2147483924" r:id="rId12"/>
    <p:sldLayoutId id="2147483925" r:id="rId13"/>
    <p:sldLayoutId id="2147483926" r:id="rId14"/>
    <p:sldLayoutId id="2147483927" r:id="rId15"/>
    <p:sldLayoutId id="2147483928" r:id="rId16"/>
    <p:sldLayoutId id="2147483929" r:id="rId17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Разбор полетов</a:t>
            </a:r>
            <a:endParaRPr lang="ru-RU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 работы по подготовке к итоговому сочинению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учителя русского языка и литературы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Изотовой О.В.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12877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" name="Объект 11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2352" y="1097280"/>
            <a:ext cx="4102608" cy="47732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Объект 10"/>
          <p:cNvSpPr>
            <a:spLocks noGrp="1"/>
          </p:cNvSpPr>
          <p:nvPr>
            <p:ph sz="half" idx="2"/>
          </p:nvPr>
        </p:nvSpPr>
        <p:spPr>
          <a:xfrm>
            <a:off x="6101542" y="1230284"/>
            <a:ext cx="4798106" cy="464016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b="1" i="1" dirty="0"/>
              <a:t>Чтобы научиться ездить на велосипеде, надо ездить на велосипеде.</a:t>
            </a:r>
            <a:endParaRPr lang="ru-RU" dirty="0"/>
          </a:p>
          <a:p>
            <a:pPr marL="0" indent="0">
              <a:buNone/>
            </a:pPr>
            <a:r>
              <a:rPr lang="ru-RU" b="1" i="1" dirty="0"/>
              <a:t> Чтобы научиться писать, надо писать!</a:t>
            </a:r>
            <a:endParaRPr lang="ru-RU" dirty="0"/>
          </a:p>
          <a:p>
            <a:pPr marL="0" indent="0">
              <a:buNone/>
            </a:pPr>
            <a:r>
              <a:rPr lang="ru-RU" b="1" i="1" dirty="0"/>
              <a:t> Нельзя обставить себя хорошими рекомендациями, как писать,</a:t>
            </a:r>
            <a:endParaRPr lang="ru-RU" dirty="0"/>
          </a:p>
          <a:p>
            <a:pPr marL="0" indent="0">
              <a:buNone/>
            </a:pPr>
            <a:r>
              <a:rPr lang="ru-RU" b="1" i="1" dirty="0"/>
              <a:t> и сразу начать писать правильно и хорошо: ничего не выйдет</a:t>
            </a:r>
            <a:r>
              <a:rPr lang="ru-RU" i="1" dirty="0"/>
              <a:t>. </a:t>
            </a:r>
            <a:endParaRPr lang="ru-RU" dirty="0"/>
          </a:p>
          <a:p>
            <a:pPr marL="0" indent="0" algn="r">
              <a:buNone/>
            </a:pPr>
            <a:r>
              <a:rPr lang="ru-RU" i="1" dirty="0" err="1"/>
              <a:t>Д.С.Лихачев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883253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ЧТО?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Совет </a:t>
            </a:r>
            <a:r>
              <a:rPr lang="ru-RU" dirty="0"/>
              <a:t>по вопросам проведения итогового сочинения в выпускных классах под председательством Н.Д. Солженицыной, президента Русского общественного фонда Александра Солженицына, разработал и утвердил следующие открытые тематические направления для итогового сочинения</a:t>
            </a:r>
            <a:r>
              <a:rPr lang="ru-RU" b="1" dirty="0"/>
              <a:t>: </a:t>
            </a:r>
            <a:r>
              <a:rPr lang="ru-RU" b="1" dirty="0" smtClean="0"/>
              <a:t>«Месть </a:t>
            </a:r>
            <a:r>
              <a:rPr lang="ru-RU" b="1" dirty="0"/>
              <a:t>и </a:t>
            </a:r>
            <a:r>
              <a:rPr lang="ru-RU" b="1" dirty="0" smtClean="0"/>
              <a:t>великодушие», « </a:t>
            </a:r>
            <a:r>
              <a:rPr lang="ru-RU" b="1" dirty="0"/>
              <a:t>Отцы и </a:t>
            </a:r>
            <a:r>
              <a:rPr lang="ru-RU" b="1" dirty="0" smtClean="0"/>
              <a:t>дети», «Доброта </a:t>
            </a:r>
            <a:r>
              <a:rPr lang="ru-RU" b="1" dirty="0"/>
              <a:t>и </a:t>
            </a:r>
            <a:r>
              <a:rPr lang="ru-RU" b="1" dirty="0" smtClean="0"/>
              <a:t>жестокость», «Мечта </a:t>
            </a:r>
            <a:r>
              <a:rPr lang="ru-RU" b="1" dirty="0"/>
              <a:t>и </a:t>
            </a:r>
            <a:r>
              <a:rPr lang="ru-RU" b="1" dirty="0" smtClean="0"/>
              <a:t>реальность», «Искусство </a:t>
            </a:r>
            <a:r>
              <a:rPr lang="ru-RU" b="1" dirty="0"/>
              <a:t>и </a:t>
            </a:r>
            <a:r>
              <a:rPr lang="ru-RU" b="1" dirty="0" smtClean="0"/>
              <a:t>ремесло».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516858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КОГДА?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5 декабря 2018 года</a:t>
            </a:r>
          </a:p>
          <a:p>
            <a:r>
              <a:rPr lang="ru-RU" dirty="0" smtClean="0"/>
              <a:t>6 февраля 2019 года</a:t>
            </a:r>
          </a:p>
          <a:p>
            <a:r>
              <a:rPr lang="ru-RU" dirty="0" smtClean="0"/>
              <a:t>5 мая2019 года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356662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КАК?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b="1" dirty="0" smtClean="0"/>
              <a:t>Требование </a:t>
            </a:r>
            <a:r>
              <a:rPr lang="ru-RU" b="1" dirty="0"/>
              <a:t>№ 1. «Объем итогового сочинения». </a:t>
            </a:r>
            <a:endParaRPr lang="ru-RU" dirty="0"/>
          </a:p>
          <a:p>
            <a:r>
              <a:rPr lang="ru-RU" b="1" dirty="0"/>
              <a:t>Требование № 2. «Самостоятельность написания итогового сочинения».</a:t>
            </a:r>
            <a:r>
              <a:rPr lang="ru-RU" dirty="0"/>
              <a:t> </a:t>
            </a:r>
            <a:endParaRPr lang="ru-RU" dirty="0"/>
          </a:p>
          <a:p>
            <a:r>
              <a:rPr lang="ru-RU" dirty="0" smtClean="0"/>
              <a:t> </a:t>
            </a:r>
            <a:r>
              <a:rPr lang="ru-RU" b="1" dirty="0" smtClean="0"/>
              <a:t>Критерии:</a:t>
            </a:r>
          </a:p>
          <a:p>
            <a:r>
              <a:rPr lang="ru-RU" dirty="0" smtClean="0"/>
              <a:t>1</a:t>
            </a:r>
            <a:r>
              <a:rPr lang="ru-RU" dirty="0"/>
              <a:t>. «Соответствие теме»; </a:t>
            </a:r>
            <a:endParaRPr lang="ru-RU" dirty="0"/>
          </a:p>
          <a:p>
            <a:r>
              <a:rPr lang="ru-RU" dirty="0"/>
              <a:t>2. «Аргументация. Привлечение литературного материала»; </a:t>
            </a:r>
            <a:endParaRPr lang="ru-RU" dirty="0"/>
          </a:p>
          <a:p>
            <a:r>
              <a:rPr lang="ru-RU" dirty="0"/>
              <a:t>3. «Композиция и логика рассуждения»; </a:t>
            </a:r>
            <a:endParaRPr lang="ru-RU" dirty="0"/>
          </a:p>
          <a:p>
            <a:r>
              <a:rPr lang="ru-RU" dirty="0"/>
              <a:t>4. «Качество письменной речи»; </a:t>
            </a:r>
            <a:endParaRPr lang="ru-RU" dirty="0"/>
          </a:p>
          <a:p>
            <a:r>
              <a:rPr lang="ru-RU" dirty="0"/>
              <a:t>5. «Грамотность». 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33799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ПРОБЛЕМА -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ТЕЗИС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b="1" dirty="0"/>
              <a:t> </a:t>
            </a:r>
            <a:r>
              <a:rPr lang="ru-RU" b="1" u="dbl" dirty="0"/>
              <a:t>Тема</a:t>
            </a:r>
            <a:r>
              <a:rPr lang="ru-RU" b="1" dirty="0"/>
              <a:t> </a:t>
            </a:r>
            <a:r>
              <a:rPr lang="ru-RU" dirty="0"/>
              <a:t>- круг событий и явлений, лежащий в основе художественного произведений, предмет художественного изображения (область отражения реальности).</a:t>
            </a:r>
            <a:endParaRPr lang="ru-RU" dirty="0"/>
          </a:p>
          <a:p>
            <a:r>
              <a:rPr lang="ru-RU" b="1" u="dbl" dirty="0" smtClean="0"/>
              <a:t>Тема</a:t>
            </a:r>
            <a:r>
              <a:rPr lang="ru-RU" u="dbl" dirty="0" smtClean="0"/>
              <a:t> </a:t>
            </a:r>
            <a:r>
              <a:rPr lang="ru-RU" dirty="0"/>
              <a:t>(греч.) буквально означает нечто, положенное в основу. Это предмет изображения, т.е. о чем говорится в данном тексте. В художественном произведении преломляются и бытие в его целостности, и феномены природы и человеческой жизни.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ТЕЗИС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b="1" u="dbl" dirty="0" err="1"/>
              <a:t>Те́зис</a:t>
            </a:r>
            <a:r>
              <a:rPr lang="ru-RU" dirty="0"/>
              <a:t> (греч. </a:t>
            </a:r>
            <a:r>
              <a:rPr lang="ru-RU" dirty="0" err="1"/>
              <a:t>thesis</a:t>
            </a:r>
            <a:r>
              <a:rPr lang="ru-RU" dirty="0"/>
              <a:t> — положение, утверждение) </a:t>
            </a:r>
            <a:r>
              <a:rPr lang="ru-RU" b="1" dirty="0"/>
              <a:t>— кратко сформулированные основные мысли в одном предложении.</a:t>
            </a:r>
            <a:endParaRPr lang="ru-RU" dirty="0"/>
          </a:p>
          <a:p>
            <a:r>
              <a:rPr lang="ru-RU" dirty="0"/>
              <a:t>— 1) в логике Т. называется утверждение, подлежащее доказательству;</a:t>
            </a:r>
            <a:endParaRPr lang="ru-RU" dirty="0"/>
          </a:p>
          <a:p>
            <a:r>
              <a:rPr lang="ru-RU" dirty="0"/>
              <a:t>— 2) в теории аргументации Т. — положение, которое доказывающая сторона находит нужным внушить аудитории, сделать составной частью ее убеждений;</a:t>
            </a:r>
            <a:endParaRPr lang="ru-RU" dirty="0"/>
          </a:p>
          <a:p>
            <a:r>
              <a:rPr lang="ru-RU" dirty="0"/>
              <a:t>— 3) одно из центральных положений некоторой концепции или </a:t>
            </a:r>
            <a:r>
              <a:rPr lang="ru-RU" dirty="0" smtClean="0"/>
              <a:t>теории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025314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ТЕМА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1.  </a:t>
            </a:r>
            <a:r>
              <a:rPr lang="ru-RU" b="1" dirty="0"/>
              <a:t>Актуальная</a:t>
            </a:r>
            <a:r>
              <a:rPr lang="ru-RU" dirty="0"/>
              <a:t> (т.е. созвучная основным проблемам времени) или </a:t>
            </a:r>
            <a:r>
              <a:rPr lang="ru-RU" b="1" dirty="0" err="1"/>
              <a:t>малоактуальная</a:t>
            </a:r>
            <a:r>
              <a:rPr lang="ru-RU" b="1" dirty="0"/>
              <a:t>;</a:t>
            </a:r>
            <a:endParaRPr lang="ru-RU" dirty="0"/>
          </a:p>
          <a:p>
            <a:r>
              <a:rPr lang="ru-RU" dirty="0"/>
              <a:t>  2.  </a:t>
            </a:r>
            <a:r>
              <a:rPr lang="ru-RU" b="1" dirty="0"/>
              <a:t>Общественно значимая</a:t>
            </a:r>
            <a:r>
              <a:rPr lang="ru-RU" dirty="0"/>
              <a:t> (широкая) или </a:t>
            </a:r>
            <a:r>
              <a:rPr lang="ru-RU" b="1" dirty="0"/>
              <a:t>частная</a:t>
            </a:r>
            <a:r>
              <a:rPr lang="ru-RU" dirty="0"/>
              <a:t> (локальная);</a:t>
            </a:r>
            <a:endParaRPr lang="ru-RU" dirty="0"/>
          </a:p>
          <a:p>
            <a:r>
              <a:rPr lang="ru-RU" dirty="0"/>
              <a:t>  3.  </a:t>
            </a:r>
            <a:r>
              <a:rPr lang="ru-RU" b="1" dirty="0" err="1"/>
              <a:t>Внехудожественная</a:t>
            </a:r>
            <a:r>
              <a:rPr lang="ru-RU" dirty="0"/>
              <a:t> (явления жизни, относящиеся к </a:t>
            </a:r>
            <a:r>
              <a:rPr lang="ru-RU" dirty="0" err="1"/>
              <a:t>внехудожественной</a:t>
            </a:r>
            <a:r>
              <a:rPr lang="ru-RU" dirty="0"/>
              <a:t> реальности) или </a:t>
            </a:r>
            <a:r>
              <a:rPr lang="ru-RU" b="1" dirty="0" err="1"/>
              <a:t>внутрихудожественная</a:t>
            </a:r>
            <a:r>
              <a:rPr lang="ru-RU" dirty="0"/>
              <a:t> (тема замкнутого на себе творчества);</a:t>
            </a:r>
            <a:endParaRPr lang="ru-RU" dirty="0"/>
          </a:p>
          <a:p>
            <a:r>
              <a:rPr lang="ru-RU" dirty="0"/>
              <a:t>  4.  </a:t>
            </a:r>
            <a:r>
              <a:rPr lang="ru-RU" b="1" dirty="0"/>
              <a:t>Декларируемая</a:t>
            </a:r>
            <a:r>
              <a:rPr lang="ru-RU" dirty="0"/>
              <a:t> (т.е. представленная открыто, непосредственно) или </a:t>
            </a:r>
            <a:r>
              <a:rPr lang="ru-RU" b="1" dirty="0"/>
              <a:t>существующая в</a:t>
            </a:r>
            <a:r>
              <a:rPr lang="ru-RU" dirty="0"/>
              <a:t> </a:t>
            </a:r>
            <a:r>
              <a:rPr lang="ru-RU" b="1" dirty="0"/>
              <a:t>подтексте </a:t>
            </a:r>
            <a:r>
              <a:rPr lang="ru-RU" dirty="0"/>
              <a:t>(опосредованно). 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69406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Виды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1</a:t>
            </a:r>
            <a:r>
              <a:rPr lang="ru-RU" dirty="0"/>
              <a:t>. </a:t>
            </a:r>
            <a:r>
              <a:rPr lang="ru-RU" b="1" dirty="0"/>
              <a:t>Вечные</a:t>
            </a:r>
            <a:r>
              <a:rPr lang="ru-RU" dirty="0"/>
              <a:t>, т.е. общие для всех времен и народов, </a:t>
            </a:r>
            <a:r>
              <a:rPr lang="ru-RU" dirty="0" err="1"/>
              <a:t>равноинтересные</a:t>
            </a:r>
            <a:r>
              <a:rPr lang="ru-RU" dirty="0"/>
              <a:t> и актуальные на протяжении веков.</a:t>
            </a:r>
            <a:endParaRPr lang="ru-RU" dirty="0"/>
          </a:p>
          <a:p>
            <a:r>
              <a:rPr lang="ru-RU" dirty="0"/>
              <a:t>Например, темы отцов и детей, человеческого возраста, нравственности, греха и святости, любви и ненависти, войны и мира и т.д.</a:t>
            </a:r>
            <a:endParaRPr lang="ru-RU" dirty="0"/>
          </a:p>
          <a:p>
            <a:r>
              <a:rPr lang="ru-RU" dirty="0"/>
              <a:t>2. </a:t>
            </a:r>
            <a:r>
              <a:rPr lang="ru-RU" b="1" dirty="0"/>
              <a:t>Национальные</a:t>
            </a:r>
            <a:r>
              <a:rPr lang="ru-RU" dirty="0"/>
              <a:t>, характерные для определенного этноса и воспринимаемые посторонним читателем как национальная экзотика.</a:t>
            </a:r>
            <a:endParaRPr lang="ru-RU" dirty="0"/>
          </a:p>
          <a:p>
            <a:r>
              <a:rPr lang="ru-RU" dirty="0"/>
              <a:t>Например, «Хождение за три моря» </a:t>
            </a:r>
            <a:r>
              <a:rPr lang="ru-RU" dirty="0" err="1"/>
              <a:t>А.Никитина</a:t>
            </a:r>
            <a:r>
              <a:rPr lang="ru-RU" dirty="0"/>
              <a:t>, «Письма русского путешественника» </a:t>
            </a:r>
            <a:r>
              <a:rPr lang="ru-RU" dirty="0" err="1"/>
              <a:t>Н.Карамзина</a:t>
            </a:r>
            <a:r>
              <a:rPr lang="ru-RU" dirty="0"/>
              <a:t>.</a:t>
            </a:r>
            <a:endParaRPr lang="ru-RU" dirty="0"/>
          </a:p>
          <a:p>
            <a:r>
              <a:rPr lang="ru-RU" dirty="0"/>
              <a:t>3. </a:t>
            </a:r>
            <a:r>
              <a:rPr lang="ru-RU" b="1" dirty="0"/>
              <a:t>Исторические</a:t>
            </a:r>
            <a:r>
              <a:rPr lang="ru-RU" dirty="0"/>
              <a:t> - в них </a:t>
            </a:r>
            <a:r>
              <a:rPr lang="ru-RU" i="1" dirty="0"/>
              <a:t>« </a:t>
            </a:r>
            <a:r>
              <a:rPr lang="ru-RU" dirty="0"/>
              <a:t>фактор времени» является </a:t>
            </a:r>
            <a:r>
              <a:rPr lang="ru-RU" dirty="0" err="1"/>
              <a:t>сверхтемой</a:t>
            </a:r>
            <a:r>
              <a:rPr lang="ru-RU" dirty="0"/>
              <a:t>, «все прочие явления жизни» рассматриваются через призму истории.</a:t>
            </a:r>
            <a:endParaRPr lang="ru-RU" dirty="0"/>
          </a:p>
          <a:p>
            <a:r>
              <a:rPr lang="ru-RU" dirty="0"/>
              <a:t>Например, тема гражданской войны, тема коллективизации, тема крепостного права.</a:t>
            </a:r>
            <a:endParaRPr lang="ru-RU" dirty="0"/>
          </a:p>
          <a:p>
            <a:r>
              <a:rPr lang="ru-RU" dirty="0"/>
              <a:t>4</a:t>
            </a:r>
            <a:r>
              <a:rPr lang="ru-RU" b="1" dirty="0"/>
              <a:t>. Внелитературные</a:t>
            </a:r>
            <a:r>
              <a:rPr lang="ru-RU" dirty="0"/>
              <a:t>, т.е. самопознание художника, процесс творчества, творческие искания.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292850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какой форме могут быть сформулированы темы сочинения?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92656243"/>
              </p:ext>
            </p:extLst>
          </p:nvPr>
        </p:nvGraphicFramePr>
        <p:xfrm>
          <a:off x="1295402" y="2443942"/>
          <a:ext cx="9436329" cy="215299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32477">
                  <a:extLst>
                    <a:ext uri="{9D8B030D-6E8A-4147-A177-3AD203B41FA5}">
                      <a16:colId xmlns:a16="http://schemas.microsoft.com/office/drawing/2014/main" val="243500171"/>
                    </a:ext>
                  </a:extLst>
                </a:gridCol>
                <a:gridCol w="2704954">
                  <a:extLst>
                    <a:ext uri="{9D8B030D-6E8A-4147-A177-3AD203B41FA5}">
                      <a16:colId xmlns:a16="http://schemas.microsoft.com/office/drawing/2014/main" val="4264382285"/>
                    </a:ext>
                  </a:extLst>
                </a:gridCol>
                <a:gridCol w="2216440">
                  <a:extLst>
                    <a:ext uri="{9D8B030D-6E8A-4147-A177-3AD203B41FA5}">
                      <a16:colId xmlns:a16="http://schemas.microsoft.com/office/drawing/2014/main" val="2583051994"/>
                    </a:ext>
                  </a:extLst>
                </a:gridCol>
                <a:gridCol w="2382458">
                  <a:extLst>
                    <a:ext uri="{9D8B030D-6E8A-4147-A177-3AD203B41FA5}">
                      <a16:colId xmlns:a16="http://schemas.microsoft.com/office/drawing/2014/main" val="3387069762"/>
                    </a:ext>
                  </a:extLst>
                </a:gridCol>
              </a:tblGrid>
              <a:tr h="215299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chemeClr val="tx1"/>
                          </a:solidFill>
                          <a:effectLst/>
                        </a:rPr>
                        <a:t>в форме вопроса</a:t>
                      </a:r>
                      <a:endParaRPr lang="ru-RU" sz="3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tx1"/>
                          </a:solidFill>
                          <a:effectLst/>
                        </a:rPr>
                        <a:t>в форме высказывания (афоризма, пословицы)</a:t>
                      </a:r>
                      <a:endParaRPr lang="ru-RU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в форме назывного (номинативного) предложения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</a:rPr>
                        <a:t>в форме утверждения</a:t>
                      </a:r>
                      <a:endParaRPr lang="ru-RU" sz="2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170219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23140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выбрать тему сочинения?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ru-RU" b="1" dirty="0"/>
              <a:t>Алгоритм рассуждения</a:t>
            </a:r>
            <a:endParaRPr lang="ru-RU" dirty="0"/>
          </a:p>
          <a:p>
            <a:r>
              <a:rPr lang="ru-RU" dirty="0"/>
              <a:t>1. Внимательно прочитать пять тем. </a:t>
            </a:r>
          </a:p>
          <a:p>
            <a:r>
              <a:rPr lang="ru-RU" dirty="0"/>
              <a:t>2.Определите, какая из предложенных тем кажется вам наиболее конкретной и понятной.</a:t>
            </a:r>
          </a:p>
          <a:p>
            <a:r>
              <a:rPr lang="ru-RU" dirty="0"/>
              <a:t>3. Ещё раз внимательно прочитайте выбранную тему, выделив ключевые слова (слова-подсказки, в которых заложен главный смысл)</a:t>
            </a:r>
          </a:p>
          <a:p>
            <a:r>
              <a:rPr lang="ru-RU" dirty="0"/>
              <a:t>4. Подумайте, сможете ли вы раскрыть понравившуюся тему на конкретных литературных примерах. </a:t>
            </a:r>
          </a:p>
          <a:p>
            <a:r>
              <a:rPr lang="ru-RU" b="1" dirty="0"/>
              <a:t> 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450769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Алгоритм работы над сочинением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dirty="0" smtClean="0"/>
              <a:t>1</a:t>
            </a:r>
            <a:r>
              <a:rPr lang="ru-RU" dirty="0"/>
              <a:t>. Определите проблему, то есть вопросы, которые содержатся в теме сочинения.</a:t>
            </a:r>
          </a:p>
          <a:p>
            <a:r>
              <a:rPr lang="ru-RU" dirty="0"/>
              <a:t>2. Сформулируйте тезисы, которые раскрывают эту проблему, являются ответами на поставленный вопрос.</a:t>
            </a:r>
          </a:p>
          <a:p>
            <a:r>
              <a:rPr lang="ru-RU" dirty="0"/>
              <a:t>3. Подумайте над вопросами: «Что </a:t>
            </a:r>
            <a:r>
              <a:rPr lang="ru-RU" b="1" dirty="0"/>
              <a:t>я хочу</a:t>
            </a:r>
            <a:r>
              <a:rPr lang="ru-RU" dirty="0"/>
              <a:t> сказать по этому поводу?», «Что </a:t>
            </a:r>
            <a:r>
              <a:rPr lang="ru-RU" b="1" dirty="0"/>
              <a:t>я могу</a:t>
            </a:r>
            <a:r>
              <a:rPr lang="ru-RU" dirty="0"/>
              <a:t> сказать по этому поводу?», то есть установите связь между собой, своим опытом и предметом, о котором идёт речь.</a:t>
            </a:r>
          </a:p>
          <a:p>
            <a:r>
              <a:rPr lang="ru-RU" dirty="0"/>
              <a:t>4. Запишите свои мысли на черновик. Эти предложения могут стать вступлением вашего сочинения.</a:t>
            </a:r>
          </a:p>
          <a:p>
            <a:r>
              <a:rPr lang="ru-RU" dirty="0"/>
              <a:t>5. Подберите произведение (-</a:t>
            </a:r>
            <a:r>
              <a:rPr lang="ru-RU" dirty="0" err="1"/>
              <a:t>ия</a:t>
            </a:r>
            <a:r>
              <a:rPr lang="ru-RU" dirty="0"/>
              <a:t>), на материале которого (-ых) сможете доказать свою точку зрения.</a:t>
            </a:r>
          </a:p>
          <a:p>
            <a:r>
              <a:rPr lang="ru-RU" dirty="0"/>
              <a:t>4. Продумайте композицию (построение) работы.</a:t>
            </a:r>
          </a:p>
          <a:p>
            <a:r>
              <a:rPr lang="ru-RU" dirty="0"/>
              <a:t>5. Напишите план сочинения.</a:t>
            </a:r>
          </a:p>
          <a:p>
            <a:r>
              <a:rPr lang="ru-RU" dirty="0"/>
              <a:t>6. Напишите черновой вариант.</a:t>
            </a:r>
          </a:p>
          <a:p>
            <a:r>
              <a:rPr lang="ru-RU" dirty="0"/>
              <a:t>7. Перечитайте написанное. </a:t>
            </a:r>
          </a:p>
          <a:p>
            <a:r>
              <a:rPr lang="ru-RU" dirty="0"/>
              <a:t>8. Внесите необходимую правку в построение, сбалансировав части сочинения. а также в речевое оформление теста.</a:t>
            </a:r>
          </a:p>
          <a:p>
            <a:r>
              <a:rPr lang="ru-RU" dirty="0"/>
              <a:t>9. Проверьте написанное, перепишите в чистовик.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27787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начать сочинение?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Сколько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тезисов может быть в итоговом сочинении?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249579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чём писать в аргументации?</a:t>
            </a:r>
            <a:r>
              <a:rPr lang="ru-RU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В качестве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аргументов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можно брать примеры из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художественной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или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публицистической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как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отечественной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так и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зарубежно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й литературы.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Необходимо не просто назвать произведение, нужно проанализировать его с какой-либо стороны: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можно проанализировать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сюжетную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линию (не увлекайтесь пересказом!),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можно остановиться на образе одного или нескольких героев, 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можете сопоставить героев, противопоставить их,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можно проанализировать тему (тематику), раскрываемую в произведении, сопоставив ее с темой сочинения,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можно остановиться на композиционных особенностях произведения, которые помогают раскрыть тему.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Если вы берете в качестве одного из аргументов стихотворение или поэму, то произведение обязательно надо процитировать (не увлекайтесь большими цитатами!)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Если вы берёте два аргумента, то интересно их сопоставить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79480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Какова соотнесённость частей сочинения?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Основная часть должна составлять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2/3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всего сочинения, вступление + заключение =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1/3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сочинения. Не забывайте об этом.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Например,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ступление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=60 слов,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64 слова,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основная часть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248 слов,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итого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–372 слова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453475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Как закончить </a:t>
            </a:r>
            <a:r>
              <a:rPr lang="ru-RU" b="1" dirty="0" smtClean="0"/>
              <a:t>сочинение?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b="1" dirty="0"/>
              <a:t>Во-первых</a:t>
            </a:r>
            <a:r>
              <a:rPr lang="ru-RU" dirty="0"/>
              <a:t>,  чтобы знать, что писать в заключительной части, перечитайте своё сочинение.</a:t>
            </a:r>
          </a:p>
          <a:p>
            <a:r>
              <a:rPr lang="ru-RU" b="1" dirty="0"/>
              <a:t>Во-вторых</a:t>
            </a:r>
            <a:r>
              <a:rPr lang="ru-RU" dirty="0"/>
              <a:t>, помните, что заключение должно быть логически связано со вступлением и основной частью, поэтому обратите внимание на тезис, проверьте, связана ли с ним  основная часть, и обобщите сказанное в нескольких предложениях. </a:t>
            </a:r>
          </a:p>
          <a:p>
            <a:r>
              <a:rPr lang="ru-RU" b="1" dirty="0"/>
              <a:t>В-третьих, </a:t>
            </a:r>
            <a:r>
              <a:rPr lang="ru-RU" dirty="0"/>
              <a:t>хорошее, осмысленное заключение не должно быть большим (не более 5-6 предложений, оптимально – 3-4 предложения. </a:t>
            </a:r>
            <a:r>
              <a:rPr lang="ru-RU" b="1" dirty="0"/>
              <a:t>Не забывайте о соотнесённости частей сочинения!</a:t>
            </a:r>
            <a:r>
              <a:rPr lang="ru-RU" dirty="0"/>
              <a:t>)</a:t>
            </a:r>
          </a:p>
          <a:p>
            <a:r>
              <a:rPr lang="ru-RU" b="1" dirty="0"/>
              <a:t>В-четвёртых, </a:t>
            </a:r>
            <a:r>
              <a:rPr lang="ru-RU" dirty="0"/>
              <a:t>не нужно в заключении повторять высказанные ранее мысли.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978486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52904124"/>
              </p:ext>
            </p:extLst>
          </p:nvPr>
        </p:nvGraphicFramePr>
        <p:xfrm>
          <a:off x="1097280" y="982132"/>
          <a:ext cx="9576262" cy="489496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576262">
                  <a:extLst>
                    <a:ext uri="{9D8B030D-6E8A-4147-A177-3AD203B41FA5}">
                      <a16:colId xmlns:a16="http://schemas.microsoft.com/office/drawing/2014/main" val="3466922848"/>
                    </a:ext>
                  </a:extLst>
                </a:gridCol>
              </a:tblGrid>
              <a:tr h="342860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Варианты </a:t>
                      </a: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заключения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4285825"/>
                  </a:ext>
                </a:extLst>
              </a:tr>
              <a:tr h="342860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Афоризм, пословица, «умные мысли» известных людей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44404271"/>
                  </a:ext>
                </a:extLst>
              </a:tr>
              <a:tr h="31357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2</a:t>
                      </a: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Иллюстрация, облегчающая понимание высказанного (-ых) положения (-</a:t>
                      </a:r>
                      <a:r>
                        <a:rPr lang="ru-RU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ий</a:t>
                      </a: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49381240"/>
                  </a:ext>
                </a:extLst>
              </a:tr>
              <a:tr h="1785282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 Призыв</a:t>
                      </a: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Совет: при такой концовке используйте слова «давайте», «давайте задумаемся...», «давайте помнить...»,</a:t>
                      </a: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«Давайте сделаем так, чтобы...»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32284892"/>
                  </a:ext>
                </a:extLst>
              </a:tr>
              <a:tr h="342860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Зарисовка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3169551"/>
                  </a:ext>
                </a:extLst>
              </a:tr>
              <a:tr h="1064070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 Выражение надежды</a:t>
                      </a: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Совет: выражать надежду нужно на что-нибудь позитивное.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6267972"/>
                  </a:ext>
                </a:extLst>
              </a:tr>
              <a:tr h="703465"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 Взгляд вперёд, то есть можно пофилософствовать о том, что будет, если… </a:t>
                      </a: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399356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494236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Как соединить все части сочинения?</a:t>
            </a:r>
            <a:endParaRPr lang="ru-RU" dirty="0"/>
          </a:p>
        </p:txBody>
      </p:sp>
      <p:graphicFrame>
        <p:nvGraphicFramePr>
          <p:cNvPr id="9" name="Объект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48974209"/>
              </p:ext>
            </p:extLst>
          </p:nvPr>
        </p:nvGraphicFramePr>
        <p:xfrm>
          <a:off x="1295401" y="2557464"/>
          <a:ext cx="9486206" cy="40518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743103">
                  <a:extLst>
                    <a:ext uri="{9D8B030D-6E8A-4147-A177-3AD203B41FA5}">
                      <a16:colId xmlns:a16="http://schemas.microsoft.com/office/drawing/2014/main" val="3827656652"/>
                    </a:ext>
                  </a:extLst>
                </a:gridCol>
                <a:gridCol w="4743103">
                  <a:extLst>
                    <a:ext uri="{9D8B030D-6E8A-4147-A177-3AD203B41FA5}">
                      <a16:colId xmlns:a16="http://schemas.microsoft.com/office/drawing/2014/main" val="4175190414"/>
                    </a:ext>
                  </a:extLst>
                </a:gridCol>
              </a:tblGrid>
              <a:tr h="12288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Композиционная часть сочинения</a:t>
                      </a:r>
                    </a:p>
                  </a:txBody>
                  <a:tcPr marL="46082" marR="4608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Примеры речевых клише и скрепы</a:t>
                      </a:r>
                    </a:p>
                  </a:txBody>
                  <a:tcPr marL="46082" marR="46082" marT="0" marB="0"/>
                </a:tc>
                <a:extLst>
                  <a:ext uri="{0D108BD9-81ED-4DB2-BD59-A6C34878D82A}">
                    <a16:rowId xmlns:a16="http://schemas.microsoft.com/office/drawing/2014/main" val="3954711038"/>
                  </a:ext>
                </a:extLst>
              </a:tr>
              <a:tr h="368653">
                <a:tc rowSpan="9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Скрепа, соединяющая </a:t>
                      </a:r>
                      <a:r>
                        <a:rPr lang="ru-RU" sz="1200" u="sng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вступление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200" u="sng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котором высказан тезис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и основную часть</a:t>
                      </a:r>
                    </a:p>
                  </a:txBody>
                  <a:tcPr marL="46082" marR="46082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правильности такой точки зрения меня убеждает художественная  литература (9 слов).</a:t>
                      </a:r>
                    </a:p>
                  </a:txBody>
                  <a:tcPr marL="46082" marR="46082" marT="0" marB="0"/>
                </a:tc>
                <a:extLst>
                  <a:ext uri="{0D108BD9-81ED-4DB2-BD59-A6C34878D82A}">
                    <a16:rowId xmlns:a16="http://schemas.microsoft.com/office/drawing/2014/main" val="3552533086"/>
                  </a:ext>
                </a:extLst>
              </a:tr>
              <a:tr h="61442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Давайте вспомним произведения художественной литературы, в которых раскрывается тема сочинения и доказывается высказанный мною тезис </a:t>
                      </a: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(15 слов).</a:t>
                      </a:r>
                    </a:p>
                  </a:txBody>
                  <a:tcPr marL="46082" marR="46082" marT="0" marB="0"/>
                </a:tc>
                <a:extLst>
                  <a:ext uri="{0D108BD9-81ED-4DB2-BD59-A6C34878D82A}">
                    <a16:rowId xmlns:a16="http://schemas.microsoft.com/office/drawing/2014/main" val="1229927959"/>
                  </a:ext>
                </a:extLst>
              </a:tr>
              <a:tr h="49153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Могу доказать свою точку зрения, обратившись к произведениям (произведению) художественной (публицистической) литературы.</a:t>
                      </a:r>
                    </a:p>
                  </a:txBody>
                  <a:tcPr marL="46082" marR="46082" marT="0" marB="0"/>
                </a:tc>
                <a:extLst>
                  <a:ext uri="{0D108BD9-81ED-4DB2-BD59-A6C34878D82A}">
                    <a16:rowId xmlns:a16="http://schemas.microsoft.com/office/drawing/2014/main" val="3945803929"/>
                  </a:ext>
                </a:extLst>
              </a:tr>
              <a:tr h="24576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доказательствами обратимся  (обращусь) к произведениям художественной литературы</a:t>
                      </a:r>
                    </a:p>
                  </a:txBody>
                  <a:tcPr marL="46082" marR="46082" marT="0" marB="0"/>
                </a:tc>
                <a:extLst>
                  <a:ext uri="{0D108BD9-81ED-4DB2-BD59-A6C34878D82A}">
                    <a16:rowId xmlns:a16="http://schemas.microsoft.com/office/drawing/2014/main" val="1398886109"/>
                  </a:ext>
                </a:extLst>
              </a:tr>
              <a:tr h="36865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Размышляя над тем, что … (например, дружба и вражда), не могу не обратиться к произведению ФИО, в котором…</a:t>
                      </a:r>
                    </a:p>
                  </a:txBody>
                  <a:tcPr marL="46082" marR="46082" marT="0" marB="0"/>
                </a:tc>
                <a:extLst>
                  <a:ext uri="{0D108BD9-81ED-4DB2-BD59-A6C34878D82A}">
                    <a16:rowId xmlns:a16="http://schemas.microsoft.com/office/drawing/2014/main" val="1595197823"/>
                  </a:ext>
                </a:extLst>
              </a:tr>
              <a:tr h="36865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Чтобы убедиться в правильности высказанного тезиса, достаточно привести пример из художественной литературы. </a:t>
                      </a:r>
                    </a:p>
                  </a:txBody>
                  <a:tcPr marL="46082" marR="46082" marT="0" marB="0"/>
                </a:tc>
                <a:extLst>
                  <a:ext uri="{0D108BD9-81ED-4DB2-BD59-A6C34878D82A}">
                    <a16:rowId xmlns:a16="http://schemas.microsoft.com/office/drawing/2014/main" val="2177468176"/>
                  </a:ext>
                </a:extLst>
              </a:tr>
              <a:tr h="24576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этом легко убедиться, обратившись к художественной литературе</a:t>
                      </a:r>
                    </a:p>
                  </a:txBody>
                  <a:tcPr marL="46082" marR="46082" marT="0" marB="0"/>
                </a:tc>
                <a:extLst>
                  <a:ext uri="{0D108BD9-81ED-4DB2-BD59-A6C34878D82A}">
                    <a16:rowId xmlns:a16="http://schemas.microsoft.com/office/drawing/2014/main" val="3043835775"/>
                  </a:ext>
                </a:extLst>
              </a:tr>
              <a:tr h="56265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произведении (назвать) я нашла (нашёл) отражение (подтверждение) своим мыслям...</a:t>
                      </a:r>
                    </a:p>
                  </a:txBody>
                  <a:tcPr marL="46082" marR="46082" marT="0" marB="0"/>
                </a:tc>
                <a:extLst>
                  <a:ext uri="{0D108BD9-81ED-4DB2-BD59-A6C34878D82A}">
                    <a16:rowId xmlns:a16="http://schemas.microsoft.com/office/drawing/2014/main" val="187056493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правильности такой точки зрения меня убеждает художественная  литература</a:t>
                      </a:r>
                    </a:p>
                  </a:txBody>
                  <a:tcPr marL="46082" marR="46082" marT="0" marB="0"/>
                </a:tc>
                <a:extLst>
                  <a:ext uri="{0D108BD9-81ED-4DB2-BD59-A6C34878D82A}">
                    <a16:rowId xmlns:a16="http://schemas.microsoft.com/office/drawing/2014/main" val="25197036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374803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8159381"/>
              </p:ext>
            </p:extLst>
          </p:nvPr>
        </p:nvGraphicFramePr>
        <p:xfrm>
          <a:off x="931023" y="648393"/>
          <a:ext cx="10357660" cy="582801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178830">
                  <a:extLst>
                    <a:ext uri="{9D8B030D-6E8A-4147-A177-3AD203B41FA5}">
                      <a16:colId xmlns:a16="http://schemas.microsoft.com/office/drawing/2014/main" val="3437354194"/>
                    </a:ext>
                  </a:extLst>
                </a:gridCol>
                <a:gridCol w="5178830">
                  <a:extLst>
                    <a:ext uri="{9D8B030D-6E8A-4147-A177-3AD203B41FA5}">
                      <a16:colId xmlns:a16="http://schemas.microsoft.com/office/drawing/2014/main" val="2036266155"/>
                    </a:ext>
                  </a:extLst>
                </a:gridCol>
              </a:tblGrid>
              <a:tr h="1032422"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Если тезис  формулируется </a:t>
                      </a:r>
                      <a:r>
                        <a:rPr lang="ru-RU" sz="1200" u="sng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основной части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то «мостики» должны быть другими.</a:t>
                      </a:r>
                    </a:p>
                  </a:txBody>
                  <a:tcPr marL="27375" marR="27375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Пишется в первом абзаце, то есть во вступлении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Чтобы убедиться в правильности высказанного тезиса, достаточно привести пример (примеры) из художественной литературы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Каждый тезис начинается: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Во-первых, (тезис + аргумент)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Во-вторых, (тезис + аргумент)</a:t>
                      </a:r>
                    </a:p>
                  </a:txBody>
                  <a:tcPr marL="27375" marR="27375" marT="0" marB="0"/>
                </a:tc>
                <a:extLst>
                  <a:ext uri="{0D108BD9-81ED-4DB2-BD59-A6C34878D82A}">
                    <a16:rowId xmlns:a16="http://schemas.microsoft.com/office/drawing/2014/main" val="3214563474"/>
                  </a:ext>
                </a:extLst>
              </a:tr>
              <a:tr h="91770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Пишется в первом абзаце, то есть во вступлении: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этом легко убедиться, обратившись к художественной  (публицистической) литературе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Каждый тезис начинается: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Например, (тезис + аргумент)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Кроме того, (тезис + аргумент)</a:t>
                      </a:r>
                    </a:p>
                  </a:txBody>
                  <a:tcPr marL="27375" marR="27375" marT="0" marB="0"/>
                </a:tc>
                <a:extLst>
                  <a:ext uri="{0D108BD9-81ED-4DB2-BD59-A6C34878D82A}">
                    <a16:rowId xmlns:a16="http://schemas.microsoft.com/office/drawing/2014/main" val="149844332"/>
                  </a:ext>
                </a:extLst>
              </a:tr>
              <a:tr h="344140">
                <a:tc rowSpan="5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Внутри основной части, если тезис был заявлен </a:t>
                      </a:r>
                      <a:r>
                        <a:rPr lang="ru-RU" sz="1200" u="sng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 вступлении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(переход от одного аргумента к другому)</a:t>
                      </a:r>
                    </a:p>
                  </a:txBody>
                  <a:tcPr marL="27375" marR="2737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Давайте вспомним  и другое произведение, в котором тоже говорится (поднимается вопрос) о том, что…</a:t>
                      </a:r>
                    </a:p>
                  </a:txBody>
                  <a:tcPr marL="27375" marR="27375" marT="0" marB="0"/>
                </a:tc>
                <a:extLst>
                  <a:ext uri="{0D108BD9-81ED-4DB2-BD59-A6C34878D82A}">
                    <a16:rowId xmlns:a16="http://schemas.microsoft.com/office/drawing/2014/main" val="2606040696"/>
                  </a:ext>
                </a:extLst>
              </a:tr>
              <a:tr h="11471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Можно привести и другой пример.</a:t>
                      </a:r>
                    </a:p>
                  </a:txBody>
                  <a:tcPr marL="27375" marR="27375" marT="0" marB="0"/>
                </a:tc>
                <a:extLst>
                  <a:ext uri="{0D108BD9-81ED-4DB2-BD59-A6C34878D82A}">
                    <a16:rowId xmlns:a16="http://schemas.microsoft.com/office/drawing/2014/main" val="1322433055"/>
                  </a:ext>
                </a:extLst>
              </a:tr>
              <a:tr h="22942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Приведу еще один пример, доказывающий мою точку зрения, - ...</a:t>
                      </a:r>
                    </a:p>
                  </a:txBody>
                  <a:tcPr marL="27375" marR="27375" marT="0" marB="0"/>
                </a:tc>
                <a:extLst>
                  <a:ext uri="{0D108BD9-81ED-4DB2-BD59-A6C34878D82A}">
                    <a16:rowId xmlns:a16="http://schemas.microsoft.com/office/drawing/2014/main" val="2792565176"/>
                  </a:ext>
                </a:extLst>
              </a:tr>
              <a:tr h="68828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201295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качестве первого аргумента, подтверждающего мою мысль о..., возьму произведение...</a:t>
                      </a:r>
                    </a:p>
                    <a:p>
                      <a:pPr indent="201295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качестве второго аргумента, доказывающего выдвинутый мною тезис, приведу рассказ...</a:t>
                      </a:r>
                    </a:p>
                  </a:txBody>
                  <a:tcPr marL="27375" marR="27375" marT="0" marB="0"/>
                </a:tc>
                <a:extLst>
                  <a:ext uri="{0D108BD9-81ED-4DB2-BD59-A6C34878D82A}">
                    <a16:rowId xmlns:a16="http://schemas.microsoft.com/office/drawing/2014/main" val="621633080"/>
                  </a:ext>
                </a:extLst>
              </a:tr>
              <a:tr h="22942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Эта же тема рассматривается и в произведении…</a:t>
                      </a:r>
                    </a:p>
                  </a:txBody>
                  <a:tcPr marL="27375" marR="27375" marT="0" marB="0"/>
                </a:tc>
                <a:extLst>
                  <a:ext uri="{0D108BD9-81ED-4DB2-BD59-A6C34878D82A}">
                    <a16:rowId xmlns:a16="http://schemas.microsoft.com/office/drawing/2014/main" val="917070108"/>
                  </a:ext>
                </a:extLst>
              </a:tr>
              <a:tr h="521182">
                <a:tc rowSpan="6"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Скрепа, соединяющая основную часть и заключение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375" marR="27375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 какому же выводу я пришёл (пришла), размышляя над темой «…»? Думаю, надо…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375" marR="27375" marT="0" marB="0"/>
                </a:tc>
                <a:extLst>
                  <a:ext uri="{0D108BD9-81ED-4DB2-BD59-A6C34878D82A}">
                    <a16:rowId xmlns:a16="http://schemas.microsoft.com/office/drawing/2014/main" val="1761134165"/>
                  </a:ext>
                </a:extLst>
              </a:tr>
              <a:tr h="22942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в заключение мне бы хотелось сказать, что...</a:t>
                      </a:r>
                    </a:p>
                  </a:txBody>
                  <a:tcPr marL="27375" marR="27375" marT="0" marB="0"/>
                </a:tc>
                <a:extLst>
                  <a:ext uri="{0D108BD9-81ED-4DB2-BD59-A6C34878D82A}">
                    <a16:rowId xmlns:a16="http://schemas.microsoft.com/office/drawing/2014/main" val="2065591409"/>
                  </a:ext>
                </a:extLst>
              </a:tr>
              <a:tr h="3441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Завершая своё сочинение, хочу обратиться к словам известного русского писателя, который сказал: «...»</a:t>
                      </a:r>
                    </a:p>
                  </a:txBody>
                  <a:tcPr marL="27375" marR="27375" marT="0" marB="0"/>
                </a:tc>
                <a:extLst>
                  <a:ext uri="{0D108BD9-81ED-4DB2-BD59-A6C34878D82A}">
                    <a16:rowId xmlns:a16="http://schemas.microsoft.com/office/drawing/2014/main" val="2095607813"/>
                  </a:ext>
                </a:extLst>
              </a:tr>
              <a:tr h="3441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заключение нельзя не сказать об актуальности поднятой темы, которая до сих пор звучит современно, потому что ...</a:t>
                      </a:r>
                    </a:p>
                  </a:txBody>
                  <a:tcPr marL="27375" marR="27375" marT="0" marB="0"/>
                </a:tc>
                <a:extLst>
                  <a:ext uri="{0D108BD9-81ED-4DB2-BD59-A6C34878D82A}">
                    <a16:rowId xmlns:a16="http://schemas.microsoft.com/office/drawing/2014/main" val="2852947375"/>
                  </a:ext>
                </a:extLst>
              </a:tr>
              <a:tr h="11471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заключение хочется призвать людей ...</a:t>
                      </a:r>
                    </a:p>
                  </a:txBody>
                  <a:tcPr marL="27375" marR="27375" marT="0" marB="0"/>
                </a:tc>
                <a:extLst>
                  <a:ext uri="{0D108BD9-81ED-4DB2-BD59-A6C34878D82A}">
                    <a16:rowId xmlns:a16="http://schemas.microsoft.com/office/drawing/2014/main" val="3661503015"/>
                  </a:ext>
                </a:extLst>
              </a:tr>
              <a:tr h="22942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Подводя итоги сказанному, хочется выразить надежду на то, что</a:t>
                      </a:r>
                    </a:p>
                  </a:txBody>
                  <a:tcPr marL="27375" marR="27375" marT="0" marB="0"/>
                </a:tc>
                <a:extLst>
                  <a:ext uri="{0D108BD9-81ED-4DB2-BD59-A6C34878D82A}">
                    <a16:rowId xmlns:a16="http://schemas.microsoft.com/office/drawing/2014/main" val="40337860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585045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Типичные ошибки в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содержании итогового сочинения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Неумение выявить ключевые слова темы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Непонимание терминов и понятий в формулировке темы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Неумение определить главную мысль сочинения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Ошибки в подборе литературного материала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Неумение определить основные смысловые части сочинения и их содержание (составление плана)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Непродуманность структуры и композиции работы при написании сочинения на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черновике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Ошибки в процессе редактирования, переписывания и проверки сочинения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698661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НАПИСАННОГО СОЧИНЕНИЯ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Оценка качества вступления к сочинению: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• Поставлены ли во вступлении проблемы, которые будут раскрываться в главной части? Соответствуют ли эти проблемы теме сочинения? </a:t>
            </a:r>
          </a:p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 ли круг произведений, которые будут анализироваться в главной части? (Это возможно сделать и в начале главной части сочинения.)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Оценка 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качества заключения: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Есть ли в заключении связь со вступлением?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• Содержит ли заключение краткий и точный ответ на вопрос темы или сжатый итог всего рассуждения?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Объект 7"/>
          <p:cNvSpPr>
            <a:spLocks noGrp="1"/>
          </p:cNvSpPr>
          <p:nvPr>
            <p:ph sz="half" idx="2"/>
          </p:nvPr>
        </p:nvSpPr>
        <p:spPr/>
        <p:txBody>
          <a:bodyPr>
            <a:normAutofit fontScale="25000" lnSpcReduction="20000"/>
          </a:bodyPr>
          <a:lstStyle/>
          <a:p>
            <a:r>
              <a:rPr lang="ru-RU" sz="5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Оценка качества главной части сочинения:</a:t>
            </a:r>
            <a:endParaRPr lang="ru-RU" sz="56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5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Решаются ли в главной части сочинения проблемы, поставленные во вступлении? </a:t>
            </a:r>
          </a:p>
          <a:p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Сформулирована ли в главной части сочинения его главная мысль? </a:t>
            </a:r>
          </a:p>
          <a:p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Является ли главная часть сочинения доказательством его главной мысли? </a:t>
            </a:r>
          </a:p>
          <a:p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Можно ли выделить в главной части сочинения смысловые фрагменты, отражающие разные аспекты доказательства его главной мысли? </a:t>
            </a:r>
          </a:p>
          <a:p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Логично ли расположение этих смысловых фрагментов в главной части? Логичен ли переход от одной мысли к другой? </a:t>
            </a:r>
          </a:p>
          <a:p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Логичны ли рассуждения внутри смысловых фрагментов: тезис, доказательство, примеры, вывод? </a:t>
            </a:r>
          </a:p>
          <a:p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Соразмерен ли объем главной части вступлению и заключению?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89881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AB946B"/>
      </a:accent1>
      <a:accent2>
        <a:srgbClr val="C04F32"/>
      </a:accent2>
      <a:accent3>
        <a:srgbClr val="DD8C3C"/>
      </a:accent3>
      <a:accent4>
        <a:srgbClr val="8E684C"/>
      </a:accent4>
      <a:accent5>
        <a:srgbClr val="CBAF62"/>
      </a:accent5>
      <a:accent6>
        <a:srgbClr val="803348"/>
      </a:accent6>
      <a:hlink>
        <a:srgbClr val="86724D"/>
      </a:hlink>
      <a:folHlink>
        <a:srgbClr val="B99E84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A2BEDC8B-F191-493B-BA33-0F4F800A89D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45</TotalTime>
  <Words>1712</Words>
  <Application>Microsoft Office PowerPoint</Application>
  <PresentationFormat>Широкоэкранный</PresentationFormat>
  <Paragraphs>159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5" baseType="lpstr">
      <vt:lpstr>Arial</vt:lpstr>
      <vt:lpstr>Calibri</vt:lpstr>
      <vt:lpstr>Garamond</vt:lpstr>
      <vt:lpstr>Times New Roman</vt:lpstr>
      <vt:lpstr>Натуральные материалы</vt:lpstr>
      <vt:lpstr> Разбор полетов</vt:lpstr>
      <vt:lpstr>Презентация PowerPoint</vt:lpstr>
      <vt:lpstr>ЧТО?</vt:lpstr>
      <vt:lpstr>КОГДА?</vt:lpstr>
      <vt:lpstr>КАК?</vt:lpstr>
      <vt:lpstr>ТЕМА - ПРОБЛЕМА - ТЕЗИС </vt:lpstr>
      <vt:lpstr>ТЕМА</vt:lpstr>
      <vt:lpstr>Виды тем </vt:lpstr>
      <vt:lpstr>В какой форме могут быть сформулированы темы сочинения?</vt:lpstr>
      <vt:lpstr>Как выбрать тему сочинения?</vt:lpstr>
      <vt:lpstr>Алгоритм работы над сочинением </vt:lpstr>
      <vt:lpstr>Как начать сочинение?  </vt:lpstr>
      <vt:lpstr>О чём писать в аргументации? </vt:lpstr>
      <vt:lpstr>Какова соотнесённость частей сочинения?</vt:lpstr>
      <vt:lpstr>Как закончить сочинение?</vt:lpstr>
      <vt:lpstr>Презентация PowerPoint</vt:lpstr>
      <vt:lpstr>Как соединить все части сочинения?</vt:lpstr>
      <vt:lpstr>Презентация PowerPoint</vt:lpstr>
      <vt:lpstr>Типичные ошибки в содержании итогового сочинения </vt:lpstr>
      <vt:lpstr>АНАЛИЗ НАПИСАННОГО СОЧИНЕНИЯ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Разбор полетов</dc:title>
  <dc:creator>Пользователь</dc:creator>
  <cp:lastModifiedBy>Пользователь</cp:lastModifiedBy>
  <cp:revision>8</cp:revision>
  <dcterms:created xsi:type="dcterms:W3CDTF">2018-11-18T16:08:59Z</dcterms:created>
  <dcterms:modified xsi:type="dcterms:W3CDTF">2018-11-18T16:54:47Z</dcterms:modified>
</cp:coreProperties>
</file>