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9" r:id="rId2"/>
    <p:sldId id="257" r:id="rId3"/>
    <p:sldId id="258" r:id="rId4"/>
    <p:sldId id="266" r:id="rId5"/>
    <p:sldId id="268" r:id="rId6"/>
    <p:sldId id="273" r:id="rId7"/>
    <p:sldId id="272" r:id="rId8"/>
    <p:sldId id="271" r:id="rId9"/>
    <p:sldId id="270" r:id="rId10"/>
    <p:sldId id="269" r:id="rId11"/>
    <p:sldId id="280" r:id="rId12"/>
    <p:sldId id="276" r:id="rId13"/>
    <p:sldId id="277" r:id="rId14"/>
    <p:sldId id="278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684" autoAdjust="0"/>
  </p:normalViewPr>
  <p:slideViewPr>
    <p:cSldViewPr>
      <p:cViewPr>
        <p:scale>
          <a:sx n="100" d="100"/>
          <a:sy n="100" d="100"/>
        </p:scale>
        <p:origin x="-294" y="-1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diamond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diamond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23.04.2020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diamond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 rot="10800000" flipV="1">
            <a:off x="1857356" y="5357826"/>
            <a:ext cx="3714776" cy="402884"/>
          </a:xfrm>
          <a:solidFill>
            <a:schemeClr val="accent5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71538" y="928670"/>
            <a:ext cx="7215238" cy="5143536"/>
          </a:xfrm>
          <a:solidFill>
            <a:schemeClr val="bg1"/>
          </a:solidFill>
        </p:spPr>
        <p:txBody>
          <a:bodyPr>
            <a:normAutofit/>
          </a:bodyPr>
          <a:lstStyle/>
          <a:p>
            <a:endParaRPr lang="ru-RU" dirty="0" smtClean="0"/>
          </a:p>
          <a:p>
            <a:endParaRPr lang="ru-RU" dirty="0" smtClean="0"/>
          </a:p>
          <a:p>
            <a:endParaRPr lang="ru-RU" sz="2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 </a:t>
            </a:r>
          </a:p>
          <a:p>
            <a:r>
              <a:rPr lang="ru-RU" sz="2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тему: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«Развитие у детей представлений и понятий о числе и счете»</a:t>
            </a: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Выполнила воспитатель:</a:t>
            </a:r>
          </a:p>
          <a:p>
            <a:pPr algn="r"/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Осинцева Ирина Ивановна</a:t>
            </a:r>
          </a:p>
          <a:p>
            <a:endParaRPr lang="ru-RU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275104" y="6286520"/>
            <a:ext cx="21981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spcBef>
                <a:spcPct val="20000"/>
              </a:spcBef>
            </a:pPr>
            <a:r>
              <a:rPr lang="ru-RU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Серпухов-15, </a:t>
            </a:r>
            <a:r>
              <a:rPr lang="ru-RU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2020 г.</a:t>
            </a:r>
            <a:endParaRPr lang="ru-RU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785794"/>
            <a:ext cx="8143932" cy="785818"/>
          </a:xfrm>
          <a:solidFill>
            <a:schemeClr val="bg1"/>
          </a:solidFill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  <a:cs typeface="Times New Roman" pitchFamily="18" charset="0"/>
              </a:rPr>
              <a:t>Актуальность работы</a:t>
            </a:r>
            <a:endParaRPr lang="ru-RU" sz="2800" b="1" dirty="0">
              <a:solidFill>
                <a:schemeClr val="tx2">
                  <a:lumMod val="75000"/>
                </a:schemeClr>
              </a:solidFill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500174"/>
            <a:ext cx="8143932" cy="4625989"/>
          </a:xfrm>
          <a:solidFill>
            <a:schemeClr val="bg1"/>
          </a:solidFill>
        </p:spPr>
        <p:txBody>
          <a:bodyPr>
            <a:normAutofit fontScale="92500" lnSpcReduction="10000"/>
          </a:bodyPr>
          <a:lstStyle/>
          <a:p>
            <a:pPr algn="just">
              <a:buNone/>
            </a:pP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ru-RU" sz="2500" i="1" dirty="0" smtClean="0">
                <a:latin typeface="+mj-lt"/>
              </a:rPr>
              <a:t>Основным понятием элементарной математики в детском саду является </a:t>
            </a:r>
            <a:r>
              <a:rPr lang="ru-RU" sz="2500" i="1" dirty="0" smtClean="0">
                <a:solidFill>
                  <a:srgbClr val="C00000"/>
                </a:solidFill>
                <a:latin typeface="+mj-lt"/>
              </a:rPr>
              <a:t>понятие числа</a:t>
            </a:r>
            <a:r>
              <a:rPr lang="ru-RU" sz="2500" i="1" dirty="0" smtClean="0">
                <a:latin typeface="+mj-lt"/>
              </a:rPr>
              <a:t>. Натуральные числа – это числа, возникшие в процессе счета отдельных предметов или измерения. Работа по формированию у детей этого понятия ведется на протяжении трех лет (в средней, старшей и подготовительной группах детского сада) и далее продолжается в начальных классах школы.</a:t>
            </a:r>
            <a:r>
              <a:rPr lang="ru-RU" sz="2500" dirty="0" smtClean="0"/>
              <a:t> </a:t>
            </a:r>
            <a:r>
              <a:rPr lang="ru-RU" sz="2500" i="1" dirty="0" smtClean="0"/>
              <a:t>В старшем дошкольном возрасте дети начинают овладевать: элементами вычислительной деятельности, усвоение которой в основном происходит в школе. Счет составляет основу для овладения простейшими приемами вычисления, в процессе которых ребенок оперирует числами и другими математическими категориями.</a:t>
            </a:r>
          </a:p>
          <a:p>
            <a:pPr algn="just">
              <a:buNone/>
            </a:pPr>
            <a:endParaRPr lang="ru-RU" sz="2400" b="1" i="1" dirty="0" smtClean="0">
              <a:latin typeface="+mj-lt"/>
              <a:cs typeface="Times New Roman" pitchFamily="18" charset="0"/>
            </a:endParaRPr>
          </a:p>
          <a:p>
            <a:pPr algn="r">
              <a:buNone/>
            </a:pP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358214" y="6072206"/>
            <a:ext cx="3000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ru-RU" dirty="0"/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>
          <a:xfrm>
            <a:off x="4000496" y="785794"/>
            <a:ext cx="4681542" cy="5357850"/>
          </a:xfrm>
          <a:solidFill>
            <a:schemeClr val="bg1"/>
          </a:solidFill>
        </p:spPr>
        <p:txBody>
          <a:bodyPr>
            <a:normAutofit fontScale="77500" lnSpcReduction="20000"/>
          </a:bodyPr>
          <a:lstStyle/>
          <a:p>
            <a:pPr algn="just">
              <a:lnSpc>
                <a:spcPct val="120000"/>
              </a:lnSpc>
              <a:buNone/>
            </a:pPr>
            <a:r>
              <a:rPr lang="ru-RU" dirty="0" smtClean="0"/>
              <a:t>		</a:t>
            </a:r>
            <a:r>
              <a:rPr lang="ru-RU" sz="2600" i="1" dirty="0" smtClean="0">
                <a:solidFill>
                  <a:srgbClr val="C00000"/>
                </a:solidFill>
                <a:latin typeface="+mj-lt"/>
              </a:rPr>
              <a:t>Задачи и содержание работы</a:t>
            </a:r>
            <a:r>
              <a:rPr lang="ru-RU" sz="2600" i="1" dirty="0" smtClean="0">
                <a:latin typeface="+mj-lt"/>
              </a:rPr>
              <a:t>, направленной на развитие количественных представлений в старшей группе, определяются с учетом знаний и умений, усвоенных детьми в средней группе. К ним относятся умения считать предметы, звуки, движения в пределах 5, сравнивать их, определять и практически устанавливать равенство и неравенство. </a:t>
            </a:r>
            <a:r>
              <a:rPr lang="ru-RU" sz="2600" i="1" dirty="0" smtClean="0">
                <a:solidFill>
                  <a:srgbClr val="C00000"/>
                </a:solidFill>
                <a:latin typeface="+mj-lt"/>
              </a:rPr>
              <a:t>Число</a:t>
            </a:r>
            <a:r>
              <a:rPr lang="ru-RU" sz="2600" i="1" dirty="0" smtClean="0">
                <a:latin typeface="+mj-lt"/>
              </a:rPr>
              <a:t> воспринимается детьми при этом как итог счета, показатель определенного количества предметов, опознавательный и различительный признак ряда совокупностей.</a:t>
            </a:r>
          </a:p>
          <a:p>
            <a:pPr algn="just">
              <a:buNone/>
            </a:pPr>
            <a:endParaRPr lang="ru-RU" sz="2400" b="1" i="1" dirty="0">
              <a:solidFill>
                <a:srgbClr val="002060"/>
              </a:solidFill>
              <a:latin typeface="+mj-lt"/>
              <a:cs typeface="Times New Roman" pitchFamily="18" charset="0"/>
            </a:endParaRPr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8215338" y="5929330"/>
            <a:ext cx="614338" cy="511156"/>
          </a:xfrm>
        </p:spPr>
        <p:txBody>
          <a:bodyPr>
            <a:norm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3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Documents and Settings\User\Рабочий стол\з.Фрейд\нш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785794"/>
            <a:ext cx="3686172" cy="5357850"/>
          </a:xfrm>
          <a:prstGeom prst="rect">
            <a:avLst/>
          </a:prstGeom>
          <a:noFill/>
        </p:spPr>
      </p:pic>
      <p:pic>
        <p:nvPicPr>
          <p:cNvPr id="2" name="Picture 2" descr="C:\Documents and Settings\User\Рабочий стол\Новая папка (6)\1323121849_magia_cisel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785794"/>
            <a:ext cx="3929090" cy="53578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500034" y="642918"/>
            <a:ext cx="4429156" cy="5500726"/>
          </a:xfrm>
          <a:solidFill>
            <a:schemeClr val="bg1"/>
          </a:solidFill>
        </p:spPr>
        <p:txBody>
          <a:bodyPr>
            <a:normAutofit fontScale="25000" lnSpcReduction="20000"/>
          </a:bodyPr>
          <a:lstStyle/>
          <a:p>
            <a:pPr>
              <a:lnSpc>
                <a:spcPct val="120000"/>
              </a:lnSpc>
              <a:buNone/>
            </a:pPr>
            <a:r>
              <a:rPr lang="ru-RU" sz="5600" dirty="0" smtClean="0"/>
              <a:t>	</a:t>
            </a:r>
            <a:r>
              <a:rPr lang="ru-RU" sz="7600" i="1" dirty="0" smtClean="0">
                <a:latin typeface="+mj-lt"/>
              </a:rPr>
              <a:t>В содержании работы по формированию количественных представлений в подготовительной к школе группе можно выделить следующие </a:t>
            </a:r>
            <a:r>
              <a:rPr lang="ru-RU" sz="7600" i="1" dirty="0" smtClean="0">
                <a:solidFill>
                  <a:srgbClr val="C00000"/>
                </a:solidFill>
                <a:latin typeface="+mj-lt"/>
              </a:rPr>
              <a:t>направления</a:t>
            </a:r>
            <a:r>
              <a:rPr lang="ru-RU" sz="7600" i="1" dirty="0" smtClean="0">
                <a:latin typeface="+mj-lt"/>
              </a:rPr>
              <a:t>:</a:t>
            </a:r>
          </a:p>
          <a:p>
            <a:pPr>
              <a:lnSpc>
                <a:spcPct val="120000"/>
              </a:lnSpc>
              <a:buNone/>
            </a:pPr>
            <a:r>
              <a:rPr lang="ru-RU" sz="7600" i="1" dirty="0" smtClean="0">
                <a:latin typeface="+mj-lt"/>
              </a:rPr>
              <a:t>	1. Развитие счетной, измерительной деятельности.</a:t>
            </a:r>
          </a:p>
          <a:p>
            <a:pPr>
              <a:lnSpc>
                <a:spcPct val="120000"/>
              </a:lnSpc>
              <a:buNone/>
            </a:pPr>
            <a:r>
              <a:rPr lang="ru-RU" sz="7600" i="1" dirty="0" smtClean="0">
                <a:latin typeface="+mj-lt"/>
              </a:rPr>
              <a:t>	2. Совершенствование умений сравнивать числа, понимание относительности числа. </a:t>
            </a:r>
          </a:p>
          <a:p>
            <a:pPr>
              <a:lnSpc>
                <a:spcPct val="120000"/>
              </a:lnSpc>
              <a:buNone/>
            </a:pPr>
            <a:r>
              <a:rPr lang="ru-RU" sz="7600" i="1" dirty="0" smtClean="0">
                <a:latin typeface="+mj-lt"/>
              </a:rPr>
              <a:t>	3. Формирование представлений об отношениях «целое - часть» на совокупностях.</a:t>
            </a:r>
          </a:p>
          <a:p>
            <a:pPr>
              <a:lnSpc>
                <a:spcPct val="120000"/>
              </a:lnSpc>
              <a:buNone/>
            </a:pPr>
            <a:r>
              <a:rPr lang="ru-RU" sz="7600" i="1" dirty="0" smtClean="0">
                <a:latin typeface="+mj-lt"/>
              </a:rPr>
              <a:t>	4. Увеличение и уменьшение чисел в пределах 10 на единицу, подготовка к усвоению арифметических действий сложения и вычитания. </a:t>
            </a:r>
          </a:p>
          <a:p>
            <a:pPr algn="just">
              <a:lnSpc>
                <a:spcPct val="120000"/>
              </a:lnSpc>
              <a:buNone/>
            </a:pPr>
            <a:endParaRPr lang="ru-RU" sz="9600" b="1" i="1" dirty="0" smtClean="0">
              <a:latin typeface="+mj-lt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8001024" y="6143644"/>
            <a:ext cx="3000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4</a:t>
            </a:r>
            <a:endParaRPr lang="ru-RU" dirty="0"/>
          </a:p>
        </p:txBody>
      </p:sp>
      <p:pic>
        <p:nvPicPr>
          <p:cNvPr id="2053" name="Picture 5" descr="C:\Documents and Settings\User\Рабочий стол\Новая папка (6)\kartinka_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801744" y="642918"/>
            <a:ext cx="3842222" cy="548324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>
          <a:xfrm>
            <a:off x="4429124" y="642918"/>
            <a:ext cx="4181476" cy="5429288"/>
          </a:xfrm>
          <a:solidFill>
            <a:schemeClr val="bg1"/>
          </a:solidFill>
        </p:spPr>
        <p:txBody>
          <a:bodyPr>
            <a:normAutofit fontScale="25000" lnSpcReduction="20000"/>
          </a:bodyPr>
          <a:lstStyle/>
          <a:p>
            <a:pPr algn="just">
              <a:lnSpc>
                <a:spcPct val="120000"/>
              </a:lnSpc>
              <a:buNone/>
            </a:pPr>
            <a:r>
              <a:rPr lang="ru-RU" sz="2000" i="1" dirty="0" smtClean="0">
                <a:latin typeface="+mj-lt"/>
              </a:rPr>
              <a:t>	</a:t>
            </a:r>
          </a:p>
          <a:p>
            <a:pPr algn="just">
              <a:lnSpc>
                <a:spcPct val="120000"/>
              </a:lnSpc>
              <a:buNone/>
            </a:pPr>
            <a:r>
              <a:rPr lang="ru-RU" sz="2000" b="1" i="1" dirty="0" smtClean="0">
                <a:latin typeface="+mj-lt"/>
              </a:rPr>
              <a:t>	</a:t>
            </a:r>
            <a:r>
              <a:rPr lang="ru-RU" sz="9600" b="1" i="1" dirty="0" smtClean="0">
                <a:latin typeface="+mj-lt"/>
              </a:rPr>
              <a:t>В процессе формирования элементарных математических представлений у дошкольников педагог использует разнообразные </a:t>
            </a:r>
            <a:r>
              <a:rPr lang="ru-RU" sz="9600" b="1" i="1" dirty="0" smtClean="0">
                <a:solidFill>
                  <a:srgbClr val="C00000"/>
                </a:solidFill>
                <a:latin typeface="+mj-lt"/>
              </a:rPr>
              <a:t>методы обучения и умственного воспитания</a:t>
            </a:r>
            <a:r>
              <a:rPr lang="ru-RU" sz="9600" b="1" i="1" dirty="0" smtClean="0">
                <a:latin typeface="+mj-lt"/>
              </a:rPr>
              <a:t>:</a:t>
            </a:r>
          </a:p>
          <a:p>
            <a:pPr algn="just">
              <a:lnSpc>
                <a:spcPct val="120000"/>
              </a:lnSpc>
              <a:buNone/>
            </a:pPr>
            <a:r>
              <a:rPr lang="ru-RU" sz="9600" b="1" i="1" dirty="0" smtClean="0">
                <a:latin typeface="+mj-lt"/>
              </a:rPr>
              <a:t> 	- практические,</a:t>
            </a:r>
          </a:p>
          <a:p>
            <a:pPr algn="just">
              <a:lnSpc>
                <a:spcPct val="120000"/>
              </a:lnSpc>
              <a:buNone/>
            </a:pPr>
            <a:r>
              <a:rPr lang="ru-RU" sz="9600" b="1" i="1" dirty="0" smtClean="0">
                <a:latin typeface="+mj-lt"/>
              </a:rPr>
              <a:t>	- наглядные,</a:t>
            </a:r>
          </a:p>
          <a:p>
            <a:pPr algn="just">
              <a:lnSpc>
                <a:spcPct val="120000"/>
              </a:lnSpc>
              <a:buNone/>
            </a:pPr>
            <a:r>
              <a:rPr lang="ru-RU" sz="9600" b="1" i="1" dirty="0" smtClean="0">
                <a:latin typeface="+mj-lt"/>
              </a:rPr>
              <a:t>	- словесные, </a:t>
            </a:r>
          </a:p>
          <a:p>
            <a:pPr algn="just">
              <a:lnSpc>
                <a:spcPct val="120000"/>
              </a:lnSpc>
              <a:buNone/>
            </a:pPr>
            <a:r>
              <a:rPr lang="ru-RU" sz="9600" b="1" i="1" dirty="0" smtClean="0">
                <a:latin typeface="+mj-lt"/>
              </a:rPr>
              <a:t>	- игровые. </a:t>
            </a:r>
          </a:p>
          <a:p>
            <a:pPr algn="just">
              <a:buNone/>
            </a:pPr>
            <a:endParaRPr lang="ru-RU" sz="2400" b="1" i="1" dirty="0" smtClean="0">
              <a:latin typeface="+mj-lt"/>
            </a:endParaRPr>
          </a:p>
          <a:p>
            <a:pPr algn="just">
              <a:buNone/>
            </a:pPr>
            <a:endParaRPr lang="ru-RU" sz="2400" b="1" i="1" dirty="0">
              <a:latin typeface="+mj-lt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429652" y="6143644"/>
            <a:ext cx="3000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5</a:t>
            </a:r>
            <a:endParaRPr lang="ru-RU" dirty="0"/>
          </a:p>
        </p:txBody>
      </p:sp>
      <p:pic>
        <p:nvPicPr>
          <p:cNvPr id="1026" name="Picture 2" descr="C:\Documents and Settings\User\Рабочий стол\Новая папка (6)\02_02_01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71472" y="642918"/>
            <a:ext cx="4038600" cy="542928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>
          <a:xfrm>
            <a:off x="571472" y="785794"/>
            <a:ext cx="4500594" cy="5357850"/>
          </a:xfrm>
          <a:solidFill>
            <a:schemeClr val="bg1"/>
          </a:solidFill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dirty="0" smtClean="0"/>
              <a:t>	</a:t>
            </a:r>
            <a:r>
              <a:rPr lang="ru-RU" sz="2400" i="1" dirty="0" smtClean="0"/>
              <a:t> </a:t>
            </a:r>
            <a:r>
              <a:rPr lang="ru-RU" sz="2400" b="1" i="1" dirty="0" smtClean="0">
                <a:latin typeface="+mj-lt"/>
              </a:rPr>
              <a:t>При выборе способов и приёмов работы учитывается ряд </a:t>
            </a:r>
            <a:r>
              <a:rPr lang="ru-RU" sz="2400" b="1" i="1" dirty="0" smtClean="0">
                <a:solidFill>
                  <a:srgbClr val="C00000"/>
                </a:solidFill>
                <a:latin typeface="+mj-lt"/>
              </a:rPr>
              <a:t>факторов</a:t>
            </a:r>
            <a:r>
              <a:rPr lang="ru-RU" sz="2400" b="1" i="1" dirty="0" smtClean="0">
                <a:latin typeface="+mj-lt"/>
              </a:rPr>
              <a:t>: цель, задачи, содержание формируемых математических представлений на данном этапе, возрастные и индивидуальные особенности детей, наличие необходимых дидактических средств, личное отношение воспитателя к тем или иным методам, конкретные условия и т. д. </a:t>
            </a:r>
            <a:endParaRPr lang="ru-RU" sz="2200" b="1" dirty="0">
              <a:latin typeface="+mj-lt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358214" y="6215082"/>
            <a:ext cx="3000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6</a:t>
            </a:r>
            <a:endParaRPr lang="ru-RU" dirty="0"/>
          </a:p>
        </p:txBody>
      </p:sp>
      <p:pic>
        <p:nvPicPr>
          <p:cNvPr id="2" name="Picture 4" descr="C:\Documents and Settings\User\Рабочий стол\Новая папка (6)\image_1089_1_large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000628" y="785794"/>
            <a:ext cx="3673671" cy="53578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8358214" y="6286520"/>
            <a:ext cx="357190" cy="571480"/>
          </a:xfrm>
        </p:spPr>
        <p:txBody>
          <a:bodyPr>
            <a:norm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7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type="body" idx="1"/>
          </p:nvPr>
        </p:nvSpPr>
        <p:spPr>
          <a:xfrm>
            <a:off x="571472" y="571480"/>
            <a:ext cx="8001056" cy="3714776"/>
          </a:xfrm>
          <a:solidFill>
            <a:schemeClr val="bg1"/>
          </a:solidFill>
        </p:spPr>
        <p:txBody>
          <a:bodyPr>
            <a:normAutofit fontScale="25000" lnSpcReduction="20000"/>
          </a:bodyPr>
          <a:lstStyle/>
          <a:p>
            <a:pPr algn="just">
              <a:lnSpc>
                <a:spcPct val="120000"/>
              </a:lnSpc>
            </a:pPr>
            <a:r>
              <a:rPr lang="ru-RU" sz="7600" b="1" i="1" dirty="0" smtClean="0">
                <a:solidFill>
                  <a:schemeClr val="tx1"/>
                </a:solidFill>
                <a:latin typeface="+mj-lt"/>
              </a:rPr>
              <a:t>В настоящее время в практике работы детских дошкольных учреждений широко распространены следующие </a:t>
            </a:r>
            <a:r>
              <a:rPr lang="ru-RU" sz="7600" b="1" i="1" dirty="0" smtClean="0">
                <a:solidFill>
                  <a:srgbClr val="C00000"/>
                </a:solidFill>
                <a:latin typeface="+mj-lt"/>
              </a:rPr>
              <a:t>средства формирования элементарных математических представлений</a:t>
            </a:r>
            <a:r>
              <a:rPr lang="ru-RU" sz="7600" b="1" i="1" dirty="0" smtClean="0">
                <a:solidFill>
                  <a:schemeClr val="tx1"/>
                </a:solidFill>
                <a:latin typeface="+mj-lt"/>
              </a:rPr>
              <a:t>:</a:t>
            </a:r>
          </a:p>
          <a:p>
            <a:pPr algn="just">
              <a:lnSpc>
                <a:spcPct val="120000"/>
              </a:lnSpc>
            </a:pPr>
            <a:r>
              <a:rPr lang="ru-RU" sz="7600" b="1" i="1" dirty="0" smtClean="0">
                <a:solidFill>
                  <a:schemeClr val="tx1"/>
                </a:solidFill>
                <a:latin typeface="+mj-lt"/>
              </a:rPr>
              <a:t>1) Комплекты наглядного дидактического материала для занятий;</a:t>
            </a:r>
          </a:p>
          <a:p>
            <a:pPr algn="just">
              <a:lnSpc>
                <a:spcPct val="120000"/>
              </a:lnSpc>
            </a:pPr>
            <a:r>
              <a:rPr lang="ru-RU" sz="7600" b="1" i="1" dirty="0" smtClean="0">
                <a:solidFill>
                  <a:schemeClr val="tx1"/>
                </a:solidFill>
                <a:latin typeface="+mj-lt"/>
              </a:rPr>
              <a:t>2) Оборудование для самостоятельных игр и занятий детей;</a:t>
            </a:r>
          </a:p>
          <a:p>
            <a:pPr algn="just">
              <a:lnSpc>
                <a:spcPct val="120000"/>
              </a:lnSpc>
            </a:pPr>
            <a:r>
              <a:rPr lang="ru-RU" sz="7600" b="1" i="1" dirty="0" smtClean="0">
                <a:solidFill>
                  <a:schemeClr val="tx1"/>
                </a:solidFill>
                <a:latin typeface="+mj-lt"/>
              </a:rPr>
              <a:t>3) Методические пособия для воспитателя детского сада;</a:t>
            </a:r>
          </a:p>
          <a:p>
            <a:pPr algn="just">
              <a:lnSpc>
                <a:spcPct val="120000"/>
              </a:lnSpc>
            </a:pPr>
            <a:r>
              <a:rPr lang="ru-RU" sz="7600" b="1" i="1" dirty="0" smtClean="0">
                <a:solidFill>
                  <a:schemeClr val="tx1"/>
                </a:solidFill>
                <a:latin typeface="+mj-lt"/>
              </a:rPr>
              <a:t>4) Сборной дидактических игр и упражнений для формирования количественных, пространственных и временных представлений у дошкольников;</a:t>
            </a:r>
          </a:p>
          <a:p>
            <a:pPr algn="just">
              <a:lnSpc>
                <a:spcPct val="120000"/>
              </a:lnSpc>
            </a:pPr>
            <a:r>
              <a:rPr lang="ru-RU" sz="7600" b="1" i="1" dirty="0" smtClean="0">
                <a:solidFill>
                  <a:schemeClr val="tx1"/>
                </a:solidFill>
                <a:latin typeface="+mj-lt"/>
              </a:rPr>
              <a:t>5) Учебно-познавательные книги для подготовки детей к усвоению математики в школе в условиях семьи.</a:t>
            </a:r>
            <a:r>
              <a:rPr lang="ru-RU" sz="9600" b="1" i="1" dirty="0" smtClean="0">
                <a:solidFill>
                  <a:schemeClr val="tx1"/>
                </a:solidFill>
                <a:latin typeface="+mj-lt"/>
              </a:rPr>
              <a:t> </a:t>
            </a:r>
            <a:endParaRPr lang="ru-RU" dirty="0"/>
          </a:p>
        </p:txBody>
      </p:sp>
      <p:pic>
        <p:nvPicPr>
          <p:cNvPr id="11272" name="Picture 8" descr="C:\Documents and Settings\User\Рабочий стол\Новая папка (6)\W-90325b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4429132"/>
            <a:ext cx="2786082" cy="2000264"/>
          </a:xfrm>
          <a:prstGeom prst="rect">
            <a:avLst/>
          </a:prstGeom>
          <a:noFill/>
        </p:spPr>
      </p:pic>
      <p:pic>
        <p:nvPicPr>
          <p:cNvPr id="11275" name="Picture 11" descr="C:\Documents and Settings\User\Рабочий стол\Новая папка (6)\chislo_1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72132" y="4429132"/>
            <a:ext cx="2571768" cy="2000264"/>
          </a:xfrm>
          <a:prstGeom prst="rect">
            <a:avLst/>
          </a:prstGeom>
          <a:noFill/>
        </p:spPr>
      </p:pic>
      <p:pic>
        <p:nvPicPr>
          <p:cNvPr id="11266" name="Picture 2" descr="C:\Documents and Settings\User\Рабочий стол\Новая папка (6)\1363868856_37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14744" y="4214818"/>
            <a:ext cx="2000264" cy="206057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>
          <a:xfrm>
            <a:off x="642910" y="642918"/>
            <a:ext cx="7858180" cy="3071834"/>
          </a:xfrm>
          <a:solidFill>
            <a:schemeClr val="bg1"/>
          </a:solidFill>
        </p:spPr>
        <p:txBody>
          <a:bodyPr>
            <a:normAutofit fontScale="25000" lnSpcReduction="20000"/>
          </a:bodyPr>
          <a:lstStyle/>
          <a:p>
            <a:pPr algn="just">
              <a:lnSpc>
                <a:spcPct val="120000"/>
              </a:lnSpc>
              <a:buNone/>
            </a:pPr>
            <a:r>
              <a:rPr lang="ru-RU" dirty="0" smtClean="0"/>
              <a:t>	</a:t>
            </a:r>
            <a:r>
              <a:rPr lang="ru-RU" sz="8400" b="1" i="1" dirty="0" smtClean="0">
                <a:solidFill>
                  <a:srgbClr val="C00000"/>
                </a:solidFill>
                <a:latin typeface="+mj-lt"/>
              </a:rPr>
              <a:t>Занятия</a:t>
            </a:r>
            <a:r>
              <a:rPr lang="ru-RU" sz="8400" b="1" i="1" dirty="0" smtClean="0">
                <a:latin typeface="+mj-lt"/>
              </a:rPr>
              <a:t> являются основной формой развития элементарных математических представлений в детском саду. На них возлагается ведущая роль в решении задач общего умственного и математического развития ребенка и подготовки его к школе. С помощью занятий удается вооружить детей знаниями второй категории (по определению А. П. Усовой), повышенной трудности, достаточно обобщенными, лежащими в «зоне ближайшего развития».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8215338" y="6286520"/>
            <a:ext cx="3000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8</a:t>
            </a:r>
            <a:endParaRPr lang="ru-RU" dirty="0"/>
          </a:p>
        </p:txBody>
      </p:sp>
      <p:pic>
        <p:nvPicPr>
          <p:cNvPr id="10241" name="Picture 1" descr="C:\Documents and Settings\User\Рабочий стол\Новая папка (6)\112373251_4376358_ad25609ba90fc598cbd86420273c611d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500298" y="3286124"/>
            <a:ext cx="4643470" cy="307183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C:\Documents and Settings\User\Рабочий стол\Новая папка (6)\1329243955_matematicheskoe-razvitie-rebenka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4286256"/>
            <a:ext cx="2786082" cy="2043880"/>
          </a:xfrm>
          <a:prstGeom prst="rect">
            <a:avLst/>
          </a:prstGeom>
          <a:noFill/>
        </p:spPr>
      </p:pic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>
          <a:xfrm>
            <a:off x="4071934" y="642918"/>
            <a:ext cx="4429156" cy="5500726"/>
          </a:xfrm>
          <a:solidFill>
            <a:schemeClr val="bg1"/>
          </a:solidFill>
        </p:spPr>
        <p:txBody>
          <a:bodyPr>
            <a:normAutofit fontScale="77500" lnSpcReduction="20000"/>
          </a:bodyPr>
          <a:lstStyle/>
          <a:p>
            <a:pPr>
              <a:lnSpc>
                <a:spcPct val="120000"/>
              </a:lnSpc>
              <a:buNone/>
            </a:pPr>
            <a:r>
              <a:rPr lang="ru-RU" b="1" i="1" dirty="0" smtClean="0">
                <a:solidFill>
                  <a:srgbClr val="C00000"/>
                </a:solidFill>
                <a:latin typeface="+mj-lt"/>
              </a:rPr>
              <a:t>	</a:t>
            </a:r>
            <a:r>
              <a:rPr lang="ru-RU" sz="3100" b="1" i="1" dirty="0" smtClean="0">
                <a:latin typeface="+mj-lt"/>
              </a:rPr>
              <a:t>В практике работы по формированию элементарных математических представлений сложились следующие </a:t>
            </a:r>
            <a:r>
              <a:rPr lang="ru-RU" sz="3100" b="1" i="1" dirty="0" smtClean="0">
                <a:solidFill>
                  <a:srgbClr val="C00000"/>
                </a:solidFill>
                <a:latin typeface="+mj-lt"/>
              </a:rPr>
              <a:t>типы занятий</a:t>
            </a:r>
            <a:r>
              <a:rPr lang="ru-RU" sz="3100" b="1" i="1" dirty="0" smtClean="0">
                <a:latin typeface="+mj-lt"/>
              </a:rPr>
              <a:t>:</a:t>
            </a:r>
          </a:p>
          <a:p>
            <a:pPr>
              <a:lnSpc>
                <a:spcPct val="120000"/>
              </a:lnSpc>
            </a:pPr>
            <a:r>
              <a:rPr lang="ru-RU" sz="3100" b="1" i="1" dirty="0" smtClean="0">
                <a:latin typeface="+mj-lt"/>
              </a:rPr>
              <a:t>1) занятия в форме дидактических игр;</a:t>
            </a:r>
          </a:p>
          <a:p>
            <a:pPr>
              <a:lnSpc>
                <a:spcPct val="120000"/>
              </a:lnSpc>
            </a:pPr>
            <a:r>
              <a:rPr lang="ru-RU" sz="3100" b="1" i="1" dirty="0" smtClean="0">
                <a:latin typeface="+mj-lt"/>
              </a:rPr>
              <a:t> 2) занятия в форме дидактических упражнений;</a:t>
            </a:r>
          </a:p>
          <a:p>
            <a:pPr>
              <a:lnSpc>
                <a:spcPct val="120000"/>
              </a:lnSpc>
            </a:pPr>
            <a:r>
              <a:rPr lang="ru-RU" sz="3100" b="1" i="1" dirty="0" smtClean="0">
                <a:latin typeface="+mj-lt"/>
              </a:rPr>
              <a:t> 3) занятия в форме дидактических упражнений и игр.</a:t>
            </a:r>
          </a:p>
          <a:p>
            <a:pPr algn="just">
              <a:lnSpc>
                <a:spcPct val="120000"/>
              </a:lnSpc>
              <a:buNone/>
            </a:pPr>
            <a:endParaRPr lang="ru-RU" b="1" i="1" dirty="0" smtClean="0">
              <a:latin typeface="+mj-lt"/>
            </a:endParaRPr>
          </a:p>
          <a:p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8429652" y="6143644"/>
            <a:ext cx="3000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9</a:t>
            </a:r>
            <a:endParaRPr lang="ru-RU" dirty="0"/>
          </a:p>
        </p:txBody>
      </p:sp>
      <p:pic>
        <p:nvPicPr>
          <p:cNvPr id="9219" name="Picture 3" descr="C:\Documents and Settings\User\Рабочий стол\Новая папка (6)\178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500042"/>
            <a:ext cx="2651483" cy="2071702"/>
          </a:xfrm>
          <a:prstGeom prst="rect">
            <a:avLst/>
          </a:prstGeom>
          <a:noFill/>
        </p:spPr>
      </p:pic>
      <p:pic>
        <p:nvPicPr>
          <p:cNvPr id="9221" name="Picture 5" descr="C:\Documents and Settings\User\Рабочий стол\Новая папка (6)\1361_0197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2143108" y="2143116"/>
            <a:ext cx="2040062" cy="2504627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>
          <a:xfrm>
            <a:off x="4214810" y="642918"/>
            <a:ext cx="4395790" cy="5500726"/>
          </a:xfrm>
          <a:solidFill>
            <a:schemeClr val="bg1"/>
          </a:solidFill>
        </p:spPr>
        <p:txBody>
          <a:bodyPr>
            <a:normAutofit fontScale="25000" lnSpcReduction="20000"/>
          </a:bodyPr>
          <a:lstStyle/>
          <a:p>
            <a:pPr algn="just">
              <a:lnSpc>
                <a:spcPct val="120000"/>
              </a:lnSpc>
              <a:buNone/>
            </a:pPr>
            <a:r>
              <a:rPr lang="ru-RU" sz="1800" i="1" dirty="0" smtClean="0">
                <a:latin typeface="+mj-lt"/>
              </a:rPr>
              <a:t>	</a:t>
            </a:r>
            <a:r>
              <a:rPr lang="ru-RU" sz="8800" dirty="0" smtClean="0"/>
              <a:t> </a:t>
            </a:r>
            <a:r>
              <a:rPr lang="ru-RU" sz="8800" b="1" i="1" dirty="0" smtClean="0">
                <a:solidFill>
                  <a:srgbClr val="C00000"/>
                </a:solidFill>
                <a:latin typeface="+mj-lt"/>
              </a:rPr>
              <a:t>Палочки Кюизенера </a:t>
            </a:r>
            <a:r>
              <a:rPr lang="ru-RU" sz="8800" b="1" i="1" dirty="0" smtClean="0">
                <a:latin typeface="+mj-lt"/>
              </a:rPr>
              <a:t>– это счетные палочки, которые еще называют «числа в цвете», цветными палочками, цветными числами, цветными линеечками. В наборе содержатся </a:t>
            </a:r>
            <a:r>
              <a:rPr lang="ru-RU" sz="8800" b="1" i="1" dirty="0" smtClean="0">
                <a:solidFill>
                  <a:srgbClr val="0070C0"/>
                </a:solidFill>
                <a:latin typeface="+mj-lt"/>
              </a:rPr>
              <a:t>палочки-призмы</a:t>
            </a:r>
            <a:r>
              <a:rPr lang="ru-RU" sz="8800" b="1" i="1" dirty="0" smtClean="0">
                <a:latin typeface="+mj-lt"/>
              </a:rPr>
              <a:t> 10 разных цветов и длиной от 1 до 10 см. Палочки одной длины выполнены в одном цвете и обозначают определенное число. Чем больше длина палочки, тем большее значение числа она выражает.</a:t>
            </a:r>
          </a:p>
          <a:p>
            <a:pPr algn="just">
              <a:lnSpc>
                <a:spcPct val="120000"/>
              </a:lnSpc>
              <a:buNone/>
            </a:pPr>
            <a:endParaRPr lang="ru-RU" sz="8800" b="1" i="1" dirty="0">
              <a:latin typeface="+mj-lt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429652" y="6143644"/>
            <a:ext cx="415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10</a:t>
            </a:r>
            <a:endParaRPr lang="ru-RU" dirty="0"/>
          </a:p>
        </p:txBody>
      </p:sp>
      <p:pic>
        <p:nvPicPr>
          <p:cNvPr id="8194" name="Picture 2" descr="C:\Documents and Settings\User\Рабочий стол\Новая папка (6)\0facb97fa355c8165ef5a004abb0209e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00034" y="642918"/>
            <a:ext cx="4038600" cy="550072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>
          <a:xfrm>
            <a:off x="3714744" y="642918"/>
            <a:ext cx="5038732" cy="5500726"/>
          </a:xfrm>
          <a:solidFill>
            <a:schemeClr val="bg1"/>
          </a:solidFill>
        </p:spPr>
        <p:txBody>
          <a:bodyPr>
            <a:normAutofit fontScale="25000" lnSpcReduction="20000"/>
          </a:bodyPr>
          <a:lstStyle/>
          <a:p>
            <a:pPr algn="just">
              <a:lnSpc>
                <a:spcPct val="120000"/>
              </a:lnSpc>
              <a:buNone/>
            </a:pPr>
            <a:r>
              <a:rPr lang="ru-RU" sz="1800" i="1" dirty="0" smtClean="0">
                <a:latin typeface="+mj-lt"/>
              </a:rPr>
              <a:t>	</a:t>
            </a:r>
            <a:r>
              <a:rPr lang="ru-RU" sz="8800" dirty="0" smtClean="0"/>
              <a:t> </a:t>
            </a:r>
            <a:r>
              <a:rPr lang="ru-RU" sz="7600" b="1" i="1" dirty="0" smtClean="0">
                <a:solidFill>
                  <a:srgbClr val="C00000"/>
                </a:solidFill>
                <a:latin typeface="+mj-lt"/>
              </a:rPr>
              <a:t>Основные особенности этого дидактического материала </a:t>
            </a:r>
            <a:r>
              <a:rPr lang="ru-RU" sz="7600" b="1" i="1" dirty="0" smtClean="0">
                <a:latin typeface="+mj-lt"/>
              </a:rPr>
              <a:t>– </a:t>
            </a:r>
            <a:r>
              <a:rPr lang="ru-RU" sz="7600" b="1" i="1" dirty="0" smtClean="0">
                <a:solidFill>
                  <a:srgbClr val="0070C0"/>
                </a:solidFill>
                <a:latin typeface="+mj-lt"/>
              </a:rPr>
              <a:t>абстрактность, универсальность, высокая эффективность</a:t>
            </a:r>
            <a:r>
              <a:rPr lang="ru-RU" sz="7600" b="1" i="1" dirty="0" smtClean="0">
                <a:latin typeface="+mj-lt"/>
              </a:rPr>
              <a:t>. Палочки Кюизенера в наибольшей мере отвечают монографическому методу обучения числу и счету.</a:t>
            </a:r>
            <a:r>
              <a:rPr lang="ru-RU" sz="7600" b="1" i="1" dirty="0" smtClean="0"/>
              <a:t> </a:t>
            </a:r>
            <a:r>
              <a:rPr lang="ru-RU" sz="7600" b="1" i="1" dirty="0" smtClean="0">
                <a:solidFill>
                  <a:srgbClr val="C00000"/>
                </a:solidFill>
              </a:rPr>
              <a:t>Эффективное применение</a:t>
            </a:r>
            <a:r>
              <a:rPr lang="ru-RU" sz="7600" b="1" i="1" dirty="0" smtClean="0"/>
              <a:t> </a:t>
            </a:r>
            <a:r>
              <a:rPr lang="ru-RU" sz="7600" b="1" i="1" dirty="0" smtClean="0">
                <a:solidFill>
                  <a:srgbClr val="C00000"/>
                </a:solidFill>
              </a:rPr>
              <a:t>палочек Х. Кюизенера </a:t>
            </a:r>
            <a:r>
              <a:rPr lang="ru-RU" sz="7600" b="1" i="1" dirty="0" smtClean="0"/>
              <a:t>возможно в сочетании с другими пособиями, дидактическими материалами, а также и самостоятельно. Палочки, как и другие дидактические средства развития математических представлений у детей, являются одновременно орудиями профессионального труда педагога и инструментами учебно-познавательной деятельности ребенка.</a:t>
            </a:r>
          </a:p>
          <a:p>
            <a:pPr algn="just">
              <a:lnSpc>
                <a:spcPct val="120000"/>
              </a:lnSpc>
              <a:buNone/>
            </a:pPr>
            <a:endParaRPr lang="ru-RU" sz="7400" b="1" i="1" dirty="0" smtClean="0">
              <a:latin typeface="+mj-lt"/>
            </a:endParaRPr>
          </a:p>
          <a:p>
            <a:pPr algn="just">
              <a:lnSpc>
                <a:spcPct val="120000"/>
              </a:lnSpc>
              <a:buNone/>
            </a:pPr>
            <a:endParaRPr lang="ru-RU" sz="8800" b="1" i="1" dirty="0" smtClean="0">
              <a:latin typeface="+mj-lt"/>
            </a:endParaRPr>
          </a:p>
          <a:p>
            <a:pPr algn="just">
              <a:lnSpc>
                <a:spcPct val="120000"/>
              </a:lnSpc>
              <a:buNone/>
            </a:pPr>
            <a:endParaRPr lang="ru-RU" sz="8800" b="1" i="1" dirty="0">
              <a:latin typeface="+mj-lt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429652" y="6143644"/>
            <a:ext cx="4069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11</a:t>
            </a:r>
            <a:endParaRPr lang="ru-RU" dirty="0"/>
          </a:p>
        </p:txBody>
      </p:sp>
      <p:pic>
        <p:nvPicPr>
          <p:cNvPr id="26629" name="Picture 5" descr="C:\Documents and Settings\User\Рабочий стол\Новая папка (6)\342d933a098f203cf37a707c8740e93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500042"/>
            <a:ext cx="2571768" cy="2017073"/>
          </a:xfrm>
          <a:prstGeom prst="rect">
            <a:avLst/>
          </a:prstGeom>
          <a:noFill/>
        </p:spPr>
      </p:pic>
      <p:pic>
        <p:nvPicPr>
          <p:cNvPr id="26630" name="Picture 6" descr="C:\Documents and Settings\User\Рабочий стол\Новая папка (6)\0_6d39b_4f217d75_XL.jpe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714348" y="4203871"/>
            <a:ext cx="2500330" cy="1938958"/>
          </a:xfrm>
          <a:prstGeom prst="rect">
            <a:avLst/>
          </a:prstGeom>
          <a:noFill/>
        </p:spPr>
      </p:pic>
      <p:pic>
        <p:nvPicPr>
          <p:cNvPr id="26628" name="Picture 4" descr="C:\Documents and Settings\User\Рабочий стол\Новая папка (6)\kuizener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71604" y="2500306"/>
            <a:ext cx="2452314" cy="184501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714348" y="500042"/>
            <a:ext cx="7786742" cy="5715040"/>
          </a:xfrm>
          <a:solidFill>
            <a:schemeClr val="bg1"/>
          </a:solidFill>
        </p:spPr>
        <p:txBody>
          <a:bodyPr>
            <a:noAutofit/>
          </a:bodyPr>
          <a:lstStyle/>
          <a:p>
            <a:pPr algn="just"/>
            <a:r>
              <a:rPr lang="ru-RU" sz="2800" b="1" dirty="0" smtClean="0">
                <a:solidFill>
                  <a:srgbClr val="C00000"/>
                </a:solidFill>
              </a:rPr>
              <a:t/>
            </a:r>
            <a:br>
              <a:rPr lang="ru-RU" sz="2800" b="1" dirty="0" smtClean="0">
                <a:solidFill>
                  <a:srgbClr val="C00000"/>
                </a:solidFill>
              </a:rPr>
            </a:br>
            <a:r>
              <a:rPr lang="ru-RU" sz="2800" b="1" dirty="0" smtClean="0">
                <a:solidFill>
                  <a:srgbClr val="C00000"/>
                </a:solidFill>
              </a:rPr>
              <a:t>Вывод</a:t>
            </a:r>
            <a:br>
              <a:rPr lang="ru-RU" sz="2800" b="1" dirty="0" smtClean="0">
                <a:solidFill>
                  <a:srgbClr val="C00000"/>
                </a:solidFill>
              </a:rPr>
            </a:br>
            <a:r>
              <a:rPr lang="ru-RU" sz="2800" b="1" dirty="0" smtClean="0">
                <a:solidFill>
                  <a:srgbClr val="C00000"/>
                </a:solidFill>
              </a:rPr>
              <a:t>	</a:t>
            </a:r>
            <a:r>
              <a:rPr lang="ru-RU" sz="2000" i="1" dirty="0" smtClean="0"/>
              <a:t>В процессе формирования элементарных математических представлений у дошкольников педагог использует разнообразные методы обучения и умственного воспитания: практические, наглядные, словесные, игровые. При выборе способов и приёмов работы учитывается ряд факторов: цель, задачи, содержание формируемых математических представлений на данном этапе, возрастные и индивидуальные особенности детей, наличие необходимых дидактических средств, личное отношение воспитателя к тем или иным методам, конкретные условия и т. д. Одним из средств формирования представлений о числе и счете является методика «палочки Кюизенера». Использование «чисел в цвете» позволяет одновременно развить у детей представление о числе на основе счета и измерения. Палочки как дидактическое средство вполне соответствуют специфике и особенностям математических представлений дошкольников, уровню развития</a:t>
            </a:r>
            <a:br>
              <a:rPr lang="ru-RU" sz="2000" i="1" dirty="0" smtClean="0"/>
            </a:br>
            <a:r>
              <a:rPr lang="ru-RU" sz="2000" i="1" dirty="0" smtClean="0"/>
              <a:t>детского мышления.</a:t>
            </a:r>
            <a:br>
              <a:rPr lang="ru-RU" sz="2000" i="1" dirty="0" smtClean="0"/>
            </a:br>
            <a:r>
              <a:rPr lang="ru-RU" sz="2800" i="1" dirty="0" smtClean="0">
                <a:solidFill>
                  <a:srgbClr val="002060"/>
                </a:solidFill>
              </a:rPr>
              <a:t/>
            </a:r>
            <a:br>
              <a:rPr lang="ru-RU" sz="2800" i="1" dirty="0" smtClean="0">
                <a:solidFill>
                  <a:srgbClr val="002060"/>
                </a:solidFill>
              </a:rPr>
            </a:br>
            <a:endParaRPr lang="ru-RU" sz="2400" b="1" i="1" dirty="0">
              <a:solidFill>
                <a:srgbClr val="00206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358214" y="6286520"/>
            <a:ext cx="415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12</a:t>
            </a:r>
            <a:endParaRPr lang="ru-RU" dirty="0"/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8072462" y="6143644"/>
            <a:ext cx="957242" cy="369881"/>
          </a:xfrm>
        </p:spPr>
        <p:txBody>
          <a:bodyPr>
            <a:norm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13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642910" y="571480"/>
            <a:ext cx="7858180" cy="5429288"/>
          </a:xfrm>
          <a:solidFill>
            <a:schemeClr val="bg1"/>
          </a:solidFill>
        </p:spPr>
        <p:txBody>
          <a:bodyPr>
            <a:normAutofit fontScale="85000" lnSpcReduction="20000"/>
          </a:bodyPr>
          <a:lstStyle/>
          <a:p>
            <a:pPr>
              <a:lnSpc>
                <a:spcPct val="120000"/>
              </a:lnSpc>
            </a:pPr>
            <a:r>
              <a:rPr lang="ru-RU" sz="2800" b="1" i="1" dirty="0" smtClean="0">
                <a:solidFill>
                  <a:schemeClr val="tx1"/>
                </a:solidFill>
                <a:latin typeface="+mj-lt"/>
                <a:cs typeface="Times New Roman" pitchFamily="18" charset="0"/>
              </a:rPr>
              <a:t>ЛИТЕРАТУРА</a:t>
            </a:r>
            <a:endParaRPr lang="ru-RU" sz="2800" i="1" dirty="0" smtClean="0">
              <a:solidFill>
                <a:schemeClr val="tx1"/>
              </a:solidFill>
              <a:latin typeface="+mj-lt"/>
              <a:cs typeface="Times New Roman" pitchFamily="18" charset="0"/>
            </a:endParaRPr>
          </a:p>
          <a:p>
            <a:pPr algn="just">
              <a:lnSpc>
                <a:spcPct val="120000"/>
              </a:lnSpc>
            </a:pPr>
            <a:r>
              <a:rPr lang="ru-RU" sz="2000" i="1" dirty="0" smtClean="0">
                <a:solidFill>
                  <a:schemeClr val="tx1"/>
                </a:solidFill>
                <a:latin typeface="+mj-lt"/>
              </a:rPr>
              <a:t>     </a:t>
            </a:r>
            <a:r>
              <a:rPr lang="ru-RU" sz="2200" i="1" dirty="0" smtClean="0">
                <a:solidFill>
                  <a:schemeClr val="tx1"/>
                </a:solidFill>
                <a:latin typeface="+mj-lt"/>
              </a:rPr>
              <a:t>1. Белошистая, А. В. Обучение математики в ДОУ: Методическое пособие. [Текст] / А.В. Белошистая. М.: Айрис-Пресс, 2005 г.</a:t>
            </a:r>
          </a:p>
          <a:p>
            <a:pPr algn="just">
              <a:lnSpc>
                <a:spcPct val="120000"/>
              </a:lnSpc>
            </a:pPr>
            <a:r>
              <a:rPr lang="ru-RU" sz="2200" i="1" dirty="0" smtClean="0">
                <a:solidFill>
                  <a:schemeClr val="tx1"/>
                </a:solidFill>
                <a:latin typeface="+mj-lt"/>
              </a:rPr>
              <a:t>     2. Владимирова, Н. Арифметика для малышей. [Текст] / Н. Владимирова. М.: АСТ-ПРЕСС, 2000 г.</a:t>
            </a:r>
          </a:p>
          <a:p>
            <a:pPr algn="just">
              <a:lnSpc>
                <a:spcPct val="120000"/>
              </a:lnSpc>
            </a:pPr>
            <a:r>
              <a:rPr lang="ru-RU" sz="2200" i="1" dirty="0" smtClean="0">
                <a:solidFill>
                  <a:schemeClr val="tx1"/>
                </a:solidFill>
                <a:latin typeface="+mj-lt"/>
              </a:rPr>
              <a:t>     3. Ерофеева, Т. Н., Павлова, Л. Н., Новикова, В. П. Математика для дошкольников. [Текст] / Т.Н. Ерофеева, Л.Н. Павлова, В.П. Новикова. М.: Мозаика-Синтез, 2006 г.</a:t>
            </a:r>
          </a:p>
          <a:p>
            <a:pPr algn="just">
              <a:lnSpc>
                <a:spcPct val="120000"/>
              </a:lnSpc>
            </a:pPr>
            <a:r>
              <a:rPr lang="ru-RU" sz="2200" i="1" dirty="0" smtClean="0">
                <a:solidFill>
                  <a:schemeClr val="tx1"/>
                </a:solidFill>
                <a:latin typeface="+mj-lt"/>
              </a:rPr>
              <a:t>     4. Комарова, Л. Д. Как работать с палочками Кюизенера? Игры и упражнения по обучению математике детей 5-7 лет. [Текст] / Л.Д. Комарова. М., 2008 г. </a:t>
            </a:r>
          </a:p>
          <a:p>
            <a:pPr algn="just">
              <a:lnSpc>
                <a:spcPct val="120000"/>
              </a:lnSpc>
            </a:pPr>
            <a:r>
              <a:rPr lang="ru-RU" sz="2200" i="1" dirty="0" smtClean="0">
                <a:solidFill>
                  <a:schemeClr val="tx1"/>
                </a:solidFill>
                <a:latin typeface="+mj-lt"/>
              </a:rPr>
              <a:t>     5. Кузнецова, Е. В. Учимся, играя. Занимательная математика для малышей, в стихах. [Текст] / Е.В. Кузнецова. М.: ИРИАС, 2006 г. </a:t>
            </a:r>
          </a:p>
          <a:p>
            <a:pPr algn="just">
              <a:lnSpc>
                <a:spcPct val="120000"/>
              </a:lnSpc>
            </a:pPr>
            <a:r>
              <a:rPr lang="ru-RU" sz="2200" i="1" dirty="0" smtClean="0">
                <a:solidFill>
                  <a:schemeClr val="tx1"/>
                </a:solidFill>
              </a:rPr>
              <a:t>     6. Михайлова, З. А., Полякова, М. Н., Непомнящая, Р. Л., Вербенец, А. М. Математическое развитие дошкольников. [Текст] / З.А. Михайлова, М.Н. Полякова, Р.Л. Непомнящая, А.М. Вербенец. СПб.: Питер, 1998 г. </a:t>
            </a: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 rot="10800000" flipV="1">
            <a:off x="1857356" y="5357826"/>
            <a:ext cx="3714776" cy="402884"/>
          </a:xfrm>
          <a:solidFill>
            <a:schemeClr val="accent5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71538" y="928670"/>
            <a:ext cx="7215238" cy="5143536"/>
          </a:xfrm>
          <a:solidFill>
            <a:schemeClr val="bg1"/>
          </a:solidFill>
        </p:spPr>
        <p:txBody>
          <a:bodyPr>
            <a:normAutofit/>
          </a:bodyPr>
          <a:lstStyle/>
          <a:p>
            <a:endParaRPr lang="ru-RU" dirty="0" smtClean="0"/>
          </a:p>
          <a:p>
            <a:endParaRPr lang="ru-RU" dirty="0" smtClean="0"/>
          </a:p>
          <a:p>
            <a:endParaRPr lang="ru-RU" sz="2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 </a:t>
            </a:r>
          </a:p>
          <a:p>
            <a:r>
              <a:rPr lang="ru-RU" sz="2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тему: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«Развитие у детей представлений и понятий о числе и счете»</a:t>
            </a: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Выполнила воспитатель:</a:t>
            </a:r>
          </a:p>
          <a:p>
            <a:pPr algn="r"/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Осинцева Ирина Ивановна</a:t>
            </a:r>
          </a:p>
          <a:p>
            <a:pPr algn="r"/>
            <a:endParaRPr lang="ru-RU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500166" y="0"/>
            <a:ext cx="61436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275104" y="6286520"/>
            <a:ext cx="21981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spcBef>
                <a:spcPct val="20000"/>
              </a:spcBef>
            </a:pPr>
            <a:r>
              <a:rPr lang="ru-RU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Серпухов-15, 2020 </a:t>
            </a:r>
            <a:r>
              <a:rPr lang="ru-RU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г.</a:t>
            </a:r>
            <a:endParaRPr lang="ru-RU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396</TotalTime>
  <Words>387</Words>
  <Application>Microsoft Office PowerPoint</Application>
  <PresentationFormat>Экран (4:3)</PresentationFormat>
  <Paragraphs>73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Презентация PowerPoint</vt:lpstr>
      <vt:lpstr>Актуальность работы</vt:lpstr>
      <vt:lpstr>3</vt:lpstr>
      <vt:lpstr>Презентация PowerPoint</vt:lpstr>
      <vt:lpstr>Презентация PowerPoint</vt:lpstr>
      <vt:lpstr>Презентация PowerPoint</vt:lpstr>
      <vt:lpstr>7</vt:lpstr>
      <vt:lpstr>Презентация PowerPoint</vt:lpstr>
      <vt:lpstr>Презентация PowerPoint</vt:lpstr>
      <vt:lpstr>Презентация PowerPoint</vt:lpstr>
      <vt:lpstr>Презентация PowerPoint</vt:lpstr>
      <vt:lpstr> Вывод  В процессе формирования элементарных математических представлений у дошкольников педагог использует разнообразные методы обучения и умственного воспитания: практические, наглядные, словесные, игровые. При выборе способов и приёмов работы учитывается ряд факторов: цель, задачи, содержание формируемых математических представлений на данном этапе, возрастные и индивидуальные особенности детей, наличие необходимых дидактических средств, личное отношение воспитателя к тем или иным методам, конкретные условия и т. д. Одним из средств формирования представлений о числе и счете является методика «палочки Кюизенера». Использование «чисел в цвете» позволяет одновременно развить у детей представление о числе на основе счета и измерения. Палочки как дидактическое средство вполне соответствуют специфике и особенностям математических представлений дошкольников, уровню развития детского мышления.  </vt:lpstr>
      <vt:lpstr>13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Министерство образования Московской области  Региональная система повышения квалификации    ГАОУ СПО МО “ГПК”</dc:title>
  <cp:lastModifiedBy>ПК</cp:lastModifiedBy>
  <cp:revision>53</cp:revision>
  <dcterms:modified xsi:type="dcterms:W3CDTF">2020-04-23T15:49:59Z</dcterms:modified>
</cp:coreProperties>
</file>