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6" r:id="rId3"/>
    <p:sldId id="258" r:id="rId4"/>
    <p:sldId id="264" r:id="rId5"/>
    <p:sldId id="262" r:id="rId6"/>
    <p:sldId id="265" r:id="rId7"/>
    <p:sldId id="266" r:id="rId8"/>
    <p:sldId id="269" r:id="rId9"/>
    <p:sldId id="270" r:id="rId10"/>
    <p:sldId id="271" r:id="rId11"/>
    <p:sldId id="272" r:id="rId12"/>
    <p:sldId id="274" r:id="rId13"/>
    <p:sldId id="284" r:id="rId14"/>
    <p:sldId id="277" r:id="rId15"/>
    <p:sldId id="278" r:id="rId16"/>
    <p:sldId id="281" r:id="rId17"/>
    <p:sldId id="267" r:id="rId18"/>
    <p:sldId id="268" r:id="rId19"/>
    <p:sldId id="288" r:id="rId20"/>
    <p:sldId id="287" r:id="rId21"/>
    <p:sldId id="291" r:id="rId22"/>
    <p:sldId id="290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4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4.xml"/><Relationship Id="rId1" Type="http://schemas.openxmlformats.org/officeDocument/2006/relationships/video" Target="file:///D:\&#1053;&#1072;&#1085;&#1072;\00&#1058;&#1045;&#1050;&#1059;&#1065;&#1040;&#1071;\10&#1076;&#1080;&#1089;&#1082;\&#1052;&#1072;&#1090;&#1077;&#1088;&#1080;&#1072;&#1083;&#1099;%20&#1082;%20&#1085;&#1086;&#1084;&#1077;&#1088;&#1091;\&#1052;&#1077;&#1097;&#1077;&#1088;&#1103;&#1082;&#1086;&#1074;&#1072;\&#1056;&#1072;&#1073;&#1086;&#1090;&#1072;%20&#1096;&#1083;&#1102;&#1079;&#1072;.avi" TargetMode="Externa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42918"/>
            <a:ext cx="7772400" cy="228601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Сообщающиеся сосуды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и их применение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Урок - исследование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 класс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3214686"/>
            <a:ext cx="7786742" cy="314327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Работу подготовила: учитель физики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МБОУ «</a:t>
            </a:r>
            <a:r>
              <a:rPr lang="ru-RU" dirty="0" err="1" smtClean="0">
                <a:solidFill>
                  <a:schemeClr val="tx1"/>
                </a:solidFill>
              </a:rPr>
              <a:t>Орининская</a:t>
            </a:r>
            <a:r>
              <a:rPr lang="ru-RU" dirty="0" smtClean="0">
                <a:solidFill>
                  <a:schemeClr val="tx1"/>
                </a:solidFill>
              </a:rPr>
              <a:t> СОШ»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Скворцова Ирина Германовна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smtClean="0">
                <a:solidFill>
                  <a:schemeClr val="tx1"/>
                </a:solidFill>
              </a:rPr>
              <a:t>д.Падаккасы-2017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Кроссворд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i="1" dirty="0" smtClean="0"/>
              <a:t>1.Чем создаётся давление в газах? </a:t>
            </a:r>
          </a:p>
          <a:p>
            <a:pPr>
              <a:buNone/>
            </a:pPr>
            <a:r>
              <a:rPr lang="ru-RU" i="1" dirty="0" smtClean="0"/>
              <a:t>2.Физическая величина, измеряемая в паскалях.</a:t>
            </a:r>
            <a:endParaRPr lang="ru-RU" dirty="0" smtClean="0"/>
          </a:p>
          <a:p>
            <a:pPr>
              <a:buNone/>
            </a:pPr>
            <a:r>
              <a:rPr lang="ru-RU" i="1" dirty="0" smtClean="0"/>
              <a:t>3.Учёный, открывший закон передачи давления жидкостями и газами. </a:t>
            </a:r>
          </a:p>
          <a:p>
            <a:pPr>
              <a:buNone/>
            </a:pPr>
            <a:r>
              <a:rPr lang="ru-RU" i="1" dirty="0" smtClean="0"/>
              <a:t>4.Ученый, открывший атмосферное давление? </a:t>
            </a:r>
          </a:p>
          <a:p>
            <a:pPr>
              <a:buNone/>
            </a:pPr>
            <a:r>
              <a:rPr lang="ru-RU" i="1" dirty="0" smtClean="0"/>
              <a:t>5.Аппарат, для исследования морских глубин</a:t>
            </a:r>
            <a:endParaRPr lang="ru-RU" dirty="0"/>
          </a:p>
        </p:txBody>
      </p:sp>
      <p:pic>
        <p:nvPicPr>
          <p:cNvPr id="5" name="Рисунок 5" descr="C:\Documents and Settings\школа\Рабочий стол\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27695" t="28059" r="27695" b="31566"/>
          <a:stretch>
            <a:fillRect/>
          </a:stretch>
        </p:blipFill>
        <p:spPr bwMode="auto">
          <a:xfrm>
            <a:off x="363932" y="1714488"/>
            <a:ext cx="4302915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24288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Два кофейника. Ширина их одинакова, а высота разная. В какой кофейник можно налить больше жидкости? Почему?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kofe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357430"/>
            <a:ext cx="8215370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8"/>
            <a:ext cx="7772400" cy="142876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Сосуды, в которые можно налить воду. </a:t>
            </a:r>
            <a:br>
              <a:rPr lang="ru-RU" sz="3200" dirty="0" smtClean="0"/>
            </a:br>
            <a:r>
              <a:rPr lang="ru-RU" sz="3200" dirty="0" smtClean="0"/>
              <a:t>Что общего у всех этих предметов?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1643050"/>
            <a:ext cx="8286808" cy="471490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" descr="Чайники"/>
          <p:cNvPicPr>
            <a:picLocks noChangeAspect="1" noChangeArrowheads="1"/>
          </p:cNvPicPr>
          <p:nvPr/>
        </p:nvPicPr>
        <p:blipFill>
          <a:blip r:embed="rId2"/>
          <a:srcRect l="3937" t="24147" r="42913" b="47244"/>
          <a:stretch>
            <a:fillRect/>
          </a:stretch>
        </p:blipFill>
        <p:spPr bwMode="auto">
          <a:xfrm>
            <a:off x="571472" y="1714488"/>
            <a:ext cx="4714908" cy="2176244"/>
          </a:xfrm>
          <a:prstGeom prst="rect">
            <a:avLst/>
          </a:prstGeom>
          <a:noFill/>
        </p:spPr>
      </p:pic>
      <p:pic>
        <p:nvPicPr>
          <p:cNvPr id="5" name="Picture 2" descr="Чайники"/>
          <p:cNvPicPr>
            <a:picLocks noChangeAspect="1" noChangeArrowheads="1"/>
          </p:cNvPicPr>
          <p:nvPr/>
        </p:nvPicPr>
        <p:blipFill>
          <a:blip r:embed="rId2"/>
          <a:srcRect l="11811" t="56693" r="55906" b="11024"/>
          <a:stretch>
            <a:fillRect/>
          </a:stretch>
        </p:blipFill>
        <p:spPr bwMode="auto">
          <a:xfrm>
            <a:off x="714348" y="4071942"/>
            <a:ext cx="2809035" cy="2106789"/>
          </a:xfrm>
          <a:prstGeom prst="rect">
            <a:avLst/>
          </a:prstGeom>
          <a:noFill/>
        </p:spPr>
      </p:pic>
      <p:pic>
        <p:nvPicPr>
          <p:cNvPr id="6" name="Picture 2" descr="Чайники"/>
          <p:cNvPicPr>
            <a:picLocks noChangeAspect="1" noChangeArrowheads="1"/>
          </p:cNvPicPr>
          <p:nvPr/>
        </p:nvPicPr>
        <p:blipFill>
          <a:blip r:embed="rId2"/>
          <a:srcRect l="62598" t="23097" r="9843" b="8399"/>
          <a:stretch>
            <a:fillRect/>
          </a:stretch>
        </p:blipFill>
        <p:spPr bwMode="auto">
          <a:xfrm>
            <a:off x="5643570" y="1500174"/>
            <a:ext cx="2786082" cy="5047344"/>
          </a:xfrm>
          <a:prstGeom prst="rect">
            <a:avLst/>
          </a:prstGeom>
          <a:noFill/>
        </p:spPr>
      </p:pic>
      <p:pic>
        <p:nvPicPr>
          <p:cNvPr id="7" name="Picture 2" descr="http://www.hoz-tovary.ru/products_pictures/b1291351.jpg"/>
          <p:cNvPicPr>
            <a:picLocks noChangeAspect="1" noChangeArrowheads="1"/>
          </p:cNvPicPr>
          <p:nvPr/>
        </p:nvPicPr>
        <p:blipFill>
          <a:blip r:embed="rId3"/>
          <a:srcRect l="10959" t="5978" r="12329" b="4358"/>
          <a:stretch>
            <a:fillRect/>
          </a:stretch>
        </p:blipFill>
        <p:spPr bwMode="auto">
          <a:xfrm>
            <a:off x="3428992" y="4071942"/>
            <a:ext cx="233362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Что общего у всех этих предметов?</a:t>
            </a:r>
            <a:endParaRPr lang="ru-RU" sz="32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43636" y="1600200"/>
            <a:ext cx="2543164" cy="4525963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latin typeface="Calibri" pitchFamily="34" charset="0"/>
              </a:rPr>
              <a:t>отдельные части</a:t>
            </a:r>
          </a:p>
          <a:p>
            <a:pPr algn="ctr">
              <a:buNone/>
            </a:pPr>
            <a:r>
              <a:rPr lang="ru-RU" dirty="0" smtClean="0">
                <a:latin typeface="Calibri" pitchFamily="34" charset="0"/>
              </a:rPr>
              <a:t>этих предметов</a:t>
            </a:r>
          </a:p>
          <a:p>
            <a:pPr algn="ctr">
              <a:buNone/>
            </a:pPr>
            <a:r>
              <a:rPr lang="ru-RU" dirty="0" smtClean="0">
                <a:latin typeface="Calibri" pitchFamily="34" charset="0"/>
              </a:rPr>
              <a:t>соединены</a:t>
            </a:r>
          </a:p>
          <a:p>
            <a:pPr algn="ctr">
              <a:buNone/>
            </a:pPr>
            <a:r>
              <a:rPr lang="ru-RU" dirty="0" smtClean="0">
                <a:latin typeface="Calibri" pitchFamily="34" charset="0"/>
              </a:rPr>
              <a:t>между</a:t>
            </a:r>
          </a:p>
          <a:p>
            <a:pPr algn="ctr">
              <a:buNone/>
            </a:pPr>
            <a:r>
              <a:rPr lang="ru-RU" dirty="0" smtClean="0">
                <a:latin typeface="Calibri" pitchFamily="34" charset="0"/>
              </a:rPr>
              <a:t>собой</a:t>
            </a:r>
          </a:p>
          <a:p>
            <a:endParaRPr lang="ru-RU" dirty="0"/>
          </a:p>
        </p:txBody>
      </p:sp>
      <p:pic>
        <p:nvPicPr>
          <p:cNvPr id="5" name="Picture 2" descr="Чайники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3937" t="24147" r="42913" b="47244"/>
          <a:stretch>
            <a:fillRect/>
          </a:stretch>
        </p:blipFill>
        <p:spPr bwMode="auto">
          <a:xfrm>
            <a:off x="0" y="1214422"/>
            <a:ext cx="3824286" cy="1543871"/>
          </a:xfrm>
          <a:prstGeom prst="rect">
            <a:avLst/>
          </a:prstGeom>
          <a:noFill/>
        </p:spPr>
      </p:pic>
      <p:pic>
        <p:nvPicPr>
          <p:cNvPr id="6" name="Picture 2" descr="Чайники"/>
          <p:cNvPicPr>
            <a:picLocks noChangeAspect="1" noChangeArrowheads="1"/>
          </p:cNvPicPr>
          <p:nvPr/>
        </p:nvPicPr>
        <p:blipFill>
          <a:blip r:embed="rId2"/>
          <a:srcRect l="11811" t="56693" r="55906" b="11024"/>
          <a:stretch>
            <a:fillRect/>
          </a:stretch>
        </p:blipFill>
        <p:spPr bwMode="auto">
          <a:xfrm>
            <a:off x="214282" y="2714620"/>
            <a:ext cx="2332785" cy="1749599"/>
          </a:xfrm>
          <a:prstGeom prst="rect">
            <a:avLst/>
          </a:prstGeom>
          <a:noFill/>
        </p:spPr>
      </p:pic>
      <p:pic>
        <p:nvPicPr>
          <p:cNvPr id="7" name="Picture 2" descr="http://www.hoz-tovary.ru/products_pictures/b1291351.jpg"/>
          <p:cNvPicPr>
            <a:picLocks noChangeAspect="1" noChangeArrowheads="1"/>
          </p:cNvPicPr>
          <p:nvPr/>
        </p:nvPicPr>
        <p:blipFill>
          <a:blip r:embed="rId3"/>
          <a:srcRect l="10959" t="5978" r="12329" b="4358"/>
          <a:stretch>
            <a:fillRect/>
          </a:stretch>
        </p:blipFill>
        <p:spPr bwMode="auto">
          <a:xfrm>
            <a:off x="2786050" y="2857496"/>
            <a:ext cx="2000248" cy="1714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Чайники"/>
          <p:cNvPicPr>
            <a:picLocks noChangeAspect="1" noChangeArrowheads="1"/>
          </p:cNvPicPr>
          <p:nvPr/>
        </p:nvPicPr>
        <p:blipFill>
          <a:blip r:embed="rId2"/>
          <a:srcRect l="62598" t="55643" r="9843" b="8399"/>
          <a:stretch>
            <a:fillRect/>
          </a:stretch>
        </p:blipFill>
        <p:spPr bwMode="auto">
          <a:xfrm>
            <a:off x="3929058" y="1214422"/>
            <a:ext cx="2060628" cy="1959391"/>
          </a:xfrm>
          <a:prstGeom prst="rect">
            <a:avLst/>
          </a:prstGeom>
          <a:noFill/>
        </p:spPr>
      </p:pic>
      <p:pic>
        <p:nvPicPr>
          <p:cNvPr id="9" name="Picture 2" descr="Чайники"/>
          <p:cNvPicPr>
            <a:picLocks noChangeAspect="1" noChangeArrowheads="1"/>
          </p:cNvPicPr>
          <p:nvPr/>
        </p:nvPicPr>
        <p:blipFill>
          <a:blip r:embed="rId2"/>
          <a:srcRect l="62598" t="22572" r="9843" b="45669"/>
          <a:stretch>
            <a:fillRect/>
          </a:stretch>
        </p:blipFill>
        <p:spPr bwMode="auto">
          <a:xfrm>
            <a:off x="142844" y="4518112"/>
            <a:ext cx="2571768" cy="2159898"/>
          </a:xfrm>
          <a:prstGeom prst="rect">
            <a:avLst/>
          </a:prstGeom>
          <a:noFill/>
        </p:spPr>
      </p:pic>
      <p:pic>
        <p:nvPicPr>
          <p:cNvPr id="11" name="Picture 2" descr="sosuds"/>
          <p:cNvPicPr>
            <a:picLocks noChangeAspect="1" noChangeArrowheads="1"/>
          </p:cNvPicPr>
          <p:nvPr/>
        </p:nvPicPr>
        <p:blipFill>
          <a:blip r:embed="rId4"/>
          <a:srcRect r="44279"/>
          <a:stretch>
            <a:fillRect/>
          </a:stretch>
        </p:blipFill>
        <p:spPr bwMode="auto">
          <a:xfrm>
            <a:off x="3143240" y="4572008"/>
            <a:ext cx="1571636" cy="2124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/>
          <a:srcRect l="37532" t="34375" r="31465" b="21532"/>
          <a:stretch>
            <a:fillRect/>
          </a:stretch>
        </p:blipFill>
        <p:spPr bwMode="auto">
          <a:xfrm>
            <a:off x="4429124" y="4643446"/>
            <a:ext cx="2339574" cy="1871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Сообщающиеся сосуды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00694" y="1600200"/>
            <a:ext cx="318610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/>
              <a:t>         сосуды, соединенные между собой ниже уровня жидкости             называются</a:t>
            </a:r>
          </a:p>
          <a:p>
            <a:pPr>
              <a:buNone/>
            </a:pPr>
            <a:r>
              <a:rPr lang="ru-RU" b="1" i="1" dirty="0" smtClean="0"/>
              <a:t>сообщающимися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37532" t="34375" r="31465" b="21532"/>
          <a:stretch>
            <a:fillRect/>
          </a:stretch>
        </p:blipFill>
        <p:spPr bwMode="auto">
          <a:xfrm>
            <a:off x="0" y="3643314"/>
            <a:ext cx="3779886" cy="3023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sosuds"/>
          <p:cNvPicPr>
            <a:picLocks noChangeAspect="1" noChangeArrowheads="1"/>
          </p:cNvPicPr>
          <p:nvPr/>
        </p:nvPicPr>
        <p:blipFill>
          <a:blip r:embed="rId3"/>
          <a:srcRect r="44279"/>
          <a:stretch>
            <a:fillRect/>
          </a:stretch>
        </p:blipFill>
        <p:spPr bwMode="auto">
          <a:xfrm>
            <a:off x="3643306" y="4429132"/>
            <a:ext cx="1571636" cy="2124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2" descr="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1285860"/>
            <a:ext cx="3019425" cy="2362200"/>
          </a:xfrm>
          <a:prstGeom prst="rect">
            <a:avLst/>
          </a:prstGeom>
          <a:noFill/>
        </p:spPr>
      </p:pic>
      <p:pic>
        <p:nvPicPr>
          <p:cNvPr id="29700" name="Picture 4" descr="http://player.myshared.ru/7/806174/data/images/img1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142844" y="1571612"/>
            <a:ext cx="2398642" cy="17192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Демонстрация №1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Если налить жидкость в одно колено сообщающихся сосудов, то, как только</a:t>
            </a:r>
          </a:p>
          <a:p>
            <a:pPr>
              <a:buNone/>
            </a:pPr>
            <a:r>
              <a:rPr lang="ru-RU" dirty="0" smtClean="0"/>
              <a:t>     жидкость успокоится, ее уровни во всех коленах будут одинаковы</a:t>
            </a:r>
            <a:endParaRPr lang="ru-RU" dirty="0"/>
          </a:p>
        </p:txBody>
      </p:sp>
      <p:pic>
        <p:nvPicPr>
          <p:cNvPr id="5" name="Picture 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27734" t="39583" r="49274" b="10416"/>
          <a:stretch>
            <a:fillRect/>
          </a:stretch>
        </p:blipFill>
        <p:spPr bwMode="auto">
          <a:xfrm>
            <a:off x="285720" y="1142984"/>
            <a:ext cx="1806422" cy="2209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3"/>
          <a:srcRect l="39453" t="33333" r="35938" b="13541"/>
          <a:stretch>
            <a:fillRect/>
          </a:stretch>
        </p:blipFill>
        <p:spPr bwMode="auto">
          <a:xfrm>
            <a:off x="2357422" y="2071678"/>
            <a:ext cx="2058988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Группа 11"/>
          <p:cNvGrpSpPr>
            <a:grpSpLocks/>
          </p:cNvGrpSpPr>
          <p:nvPr/>
        </p:nvGrpSpPr>
        <p:grpSpPr bwMode="auto">
          <a:xfrm>
            <a:off x="428596" y="4500570"/>
            <a:ext cx="3489325" cy="2071687"/>
            <a:chOff x="5857884" y="5000636"/>
            <a:chExt cx="3131517" cy="1714512"/>
          </a:xfrm>
        </p:grpSpPr>
        <p:pic>
          <p:nvPicPr>
            <p:cNvPr id="8" name="Picture 6"/>
            <p:cNvPicPr>
              <a:picLocks noChangeAspect="1" noChangeArrowheads="1"/>
            </p:cNvPicPr>
            <p:nvPr/>
          </p:nvPicPr>
          <p:blipFill>
            <a:blip r:embed="rId4"/>
            <a:srcRect l="27734" t="26041" r="37842" b="25000"/>
            <a:stretch>
              <a:fillRect/>
            </a:stretch>
          </p:blipFill>
          <p:spPr bwMode="auto">
            <a:xfrm>
              <a:off x="5857884" y="5000636"/>
              <a:ext cx="2143140" cy="1714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/>
            <p:cNvPicPr>
              <a:picLocks noChangeAspect="1" noChangeArrowheads="1"/>
            </p:cNvPicPr>
            <p:nvPr/>
          </p:nvPicPr>
          <p:blipFill>
            <a:blip r:embed="rId4"/>
            <a:srcRect l="78070" t="26041" r="6055" b="25000"/>
            <a:stretch>
              <a:fillRect/>
            </a:stretch>
          </p:blipFill>
          <p:spPr bwMode="auto">
            <a:xfrm>
              <a:off x="8001024" y="5000636"/>
              <a:ext cx="988377" cy="1714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Эксперимент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900634"/>
          </a:xfrm>
        </p:spPr>
        <p:txBody>
          <a:bodyPr>
            <a:normAutofit/>
          </a:bodyPr>
          <a:lstStyle/>
          <a:p>
            <a:r>
              <a:rPr lang="ru-RU" dirty="0" smtClean="0"/>
              <a:t>если сообщающиеся сосуды наклонить, жидкость будет находится на одном уровне</a:t>
            </a:r>
          </a:p>
          <a:p>
            <a:r>
              <a:rPr lang="ru-RU" dirty="0" smtClean="0"/>
              <a:t>если одно колено сообщающегося сосуда поднять выше другого, уровень жидкости не изменится</a:t>
            </a:r>
          </a:p>
          <a:p>
            <a:endParaRPr lang="ru-RU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30469" t="34375" r="44922" b="11458"/>
          <a:stretch>
            <a:fillRect/>
          </a:stretch>
        </p:blipFill>
        <p:spPr bwMode="auto">
          <a:xfrm>
            <a:off x="285720" y="214290"/>
            <a:ext cx="2000197" cy="24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 l="12891" t="29167" r="60156" b="18750"/>
          <a:stretch>
            <a:fillRect/>
          </a:stretch>
        </p:blipFill>
        <p:spPr bwMode="auto">
          <a:xfrm>
            <a:off x="2214546" y="1428736"/>
            <a:ext cx="1905945" cy="2071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3929066"/>
            <a:ext cx="1714514" cy="2286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5"/>
          <a:srcRect l="27734" t="26041" r="47244" b="25000"/>
          <a:stretch>
            <a:fillRect/>
          </a:stretch>
        </p:blipFill>
        <p:spPr bwMode="auto">
          <a:xfrm>
            <a:off x="214282" y="3429000"/>
            <a:ext cx="1557669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Вывод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latin typeface="Calibri" pitchFamily="34" charset="0"/>
              </a:rPr>
              <a:t>       В сообщающихся сосудах любой формы и ширины поверхности однородной жидкости устанавливаются на одном уровне</a:t>
            </a:r>
            <a:endParaRPr lang="ru-RU" dirty="0">
              <a:latin typeface="Calibri" pitchFamily="34" charset="0"/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37532" t="34375" r="31465" b="21532"/>
          <a:stretch>
            <a:fillRect/>
          </a:stretch>
        </p:blipFill>
        <p:spPr bwMode="auto">
          <a:xfrm>
            <a:off x="0" y="642918"/>
            <a:ext cx="1896884" cy="1517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/>
          <a:srcRect l="36328" t="43750" r="47852" b="19791"/>
          <a:stretch>
            <a:fillRect/>
          </a:stretch>
        </p:blipFill>
        <p:spPr bwMode="auto">
          <a:xfrm>
            <a:off x="2214546" y="0"/>
            <a:ext cx="1928812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/>
          <a:srcRect l="9117" t="35417" r="37949" b="20667"/>
          <a:stretch>
            <a:fillRect/>
          </a:stretch>
        </p:blipFill>
        <p:spPr bwMode="auto">
          <a:xfrm>
            <a:off x="214282" y="2357430"/>
            <a:ext cx="3979863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Уровень воды в сообщающихся сосудах"/>
          <p:cNvPicPr>
            <a:picLocks noChangeAspect="1" noChangeArrowheads="1"/>
          </p:cNvPicPr>
          <p:nvPr/>
        </p:nvPicPr>
        <p:blipFill>
          <a:blip r:embed="rId5"/>
          <a:srcRect l="4644" t="21421" r="70375" b="37129"/>
          <a:stretch>
            <a:fillRect/>
          </a:stretch>
        </p:blipFill>
        <p:spPr bwMode="auto">
          <a:xfrm>
            <a:off x="214282" y="4357694"/>
            <a:ext cx="1749960" cy="2178558"/>
          </a:xfrm>
          <a:prstGeom prst="rect">
            <a:avLst/>
          </a:prstGeom>
          <a:noFill/>
        </p:spPr>
      </p:pic>
      <p:pic>
        <p:nvPicPr>
          <p:cNvPr id="9" name="Picture 2" descr="Уровень воды в сообщающихся сосудах"/>
          <p:cNvPicPr>
            <a:picLocks noChangeAspect="1" noChangeArrowheads="1"/>
          </p:cNvPicPr>
          <p:nvPr/>
        </p:nvPicPr>
        <p:blipFill>
          <a:blip r:embed="rId5"/>
          <a:srcRect l="5359" t="69498" r="54657" b="9520"/>
          <a:stretch>
            <a:fillRect/>
          </a:stretch>
        </p:blipFill>
        <p:spPr bwMode="auto">
          <a:xfrm>
            <a:off x="2143108" y="4572008"/>
            <a:ext cx="2801108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Демонстрация №2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dirty="0" smtClean="0">
                <a:latin typeface="Calibri" pitchFamily="34" charset="0"/>
              </a:rPr>
              <a:t>Вывод</a:t>
            </a:r>
            <a:r>
              <a:rPr lang="ru-RU" dirty="0" smtClean="0">
                <a:latin typeface="Calibri" pitchFamily="34" charset="0"/>
              </a:rPr>
              <a:t>: жидкости, имеющие разную плотность, в сообщающемся сосуде находятся на разном уровне</a:t>
            </a:r>
            <a:endParaRPr lang="ru-RU" dirty="0">
              <a:latin typeface="Calibri" pitchFamily="34" charset="0"/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38086" t="28125" r="37891" b="17708"/>
          <a:stretch>
            <a:fillRect/>
          </a:stretch>
        </p:blipFill>
        <p:spPr bwMode="auto">
          <a:xfrm>
            <a:off x="428596" y="1142984"/>
            <a:ext cx="1581470" cy="2005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 l="36523" t="41667" r="44727" b="17708"/>
          <a:stretch>
            <a:fillRect/>
          </a:stretch>
        </p:blipFill>
        <p:spPr bwMode="auto">
          <a:xfrm>
            <a:off x="2357422" y="1466519"/>
            <a:ext cx="2000246" cy="243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 l="61719" t="50000" r="28320" b="17708"/>
          <a:stretch>
            <a:fillRect/>
          </a:stretch>
        </p:blipFill>
        <p:spPr bwMode="auto">
          <a:xfrm>
            <a:off x="500034" y="3786190"/>
            <a:ext cx="1214438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 l="77539" t="50000" r="12500" b="17708"/>
          <a:stretch>
            <a:fillRect/>
          </a:stretch>
        </p:blipFill>
        <p:spPr bwMode="auto">
          <a:xfrm>
            <a:off x="2571736" y="3857628"/>
            <a:ext cx="1214438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Задача: </a:t>
            </a:r>
            <a:r>
              <a:rPr lang="ru-RU" sz="2700" dirty="0" smtClean="0">
                <a:latin typeface="Calibri" pitchFamily="34" charset="0"/>
              </a:rPr>
              <a:t>сообщающемся сосуде находится масло и вода (см.рис.). Во сколько раз уровень масла </a:t>
            </a:r>
            <a:r>
              <a:rPr lang="en-US" sz="2700" dirty="0" smtClean="0">
                <a:latin typeface="Calibri" pitchFamily="34" charset="0"/>
              </a:rPr>
              <a:t>h</a:t>
            </a:r>
            <a:r>
              <a:rPr lang="en-US" sz="2700" baseline="-25000" dirty="0" smtClean="0">
                <a:latin typeface="Calibri" pitchFamily="34" charset="0"/>
              </a:rPr>
              <a:t>1</a:t>
            </a:r>
            <a:r>
              <a:rPr lang="ru-RU" sz="2700" dirty="0" smtClean="0">
                <a:latin typeface="Calibri" pitchFamily="34" charset="0"/>
              </a:rPr>
              <a:t> больше</a:t>
            </a:r>
            <a:r>
              <a:rPr lang="en-US" sz="2700" dirty="0" smtClean="0">
                <a:latin typeface="Calibri" pitchFamily="34" charset="0"/>
              </a:rPr>
              <a:t> </a:t>
            </a:r>
            <a:r>
              <a:rPr lang="ru-RU" sz="2700" dirty="0" smtClean="0">
                <a:latin typeface="Calibri" pitchFamily="34" charset="0"/>
              </a:rPr>
              <a:t>уровня воды </a:t>
            </a:r>
            <a:r>
              <a:rPr lang="en-US" sz="2700" dirty="0" smtClean="0">
                <a:latin typeface="Calibri" pitchFamily="34" charset="0"/>
              </a:rPr>
              <a:t>h</a:t>
            </a:r>
            <a:r>
              <a:rPr lang="en-US" sz="2700" baseline="-25000" dirty="0" smtClean="0">
                <a:latin typeface="Calibri" pitchFamily="34" charset="0"/>
              </a:rPr>
              <a:t>2</a:t>
            </a:r>
            <a:r>
              <a:rPr lang="ru-RU" sz="2700" dirty="0" smtClean="0">
                <a:latin typeface="Calibri" pitchFamily="34" charset="0"/>
              </a:rPr>
              <a:t>? </a:t>
            </a:r>
            <a:r>
              <a:rPr lang="ru-RU" dirty="0" smtClean="0">
                <a:latin typeface="Calibri" pitchFamily="34" charset="0"/>
              </a:rPr>
              <a:t/>
            </a:r>
            <a:br>
              <a:rPr lang="ru-RU" dirty="0" smtClean="0">
                <a:latin typeface="Calibri" pitchFamily="34" charset="0"/>
              </a:rPr>
            </a:br>
            <a:endParaRPr lang="ru-RU" dirty="0"/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ph sz="half" idx="1"/>
          </p:nvPr>
        </p:nvGraphicFramePr>
        <p:xfrm>
          <a:off x="571472" y="3929066"/>
          <a:ext cx="3307579" cy="2681821"/>
        </p:xfrm>
        <a:graphic>
          <a:graphicData uri="http://schemas.openxmlformats.org/presentationml/2006/ole">
            <p:oleObj spid="_x0000_s24578" name="Формула" r:id="rId3" imgW="1409400" imgH="1143000" progId="Equation.3">
              <p:embed/>
            </p:oleObj>
          </a:graphicData>
        </a:graphic>
      </p:graphicFrame>
      <p:pic>
        <p:nvPicPr>
          <p:cNvPr id="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 l="54955" t="33333" r="24731" b="22523"/>
          <a:stretch>
            <a:fillRect/>
          </a:stretch>
        </p:blipFill>
        <p:spPr bwMode="auto">
          <a:xfrm>
            <a:off x="857224" y="1357298"/>
            <a:ext cx="2013318" cy="246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4500562" y="1714488"/>
            <a:ext cx="41434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/>
              <a:t>Вывод:</a:t>
            </a:r>
          </a:p>
          <a:p>
            <a:pPr lvl="0"/>
            <a:r>
              <a:rPr lang="ru-RU" sz="2000" dirty="0" smtClean="0"/>
              <a:t>1.В сообщающихся сосудах поверхности жидкостей разной плотности устанавливаются на разном уровне. </a:t>
            </a:r>
          </a:p>
          <a:p>
            <a:pPr lvl="0"/>
            <a:r>
              <a:rPr lang="ru-RU" sz="2000" dirty="0" smtClean="0"/>
              <a:t>2.Давление жидкости в обоих частях сосудах одинаково.</a:t>
            </a:r>
          </a:p>
          <a:p>
            <a:pPr lvl="0"/>
            <a:r>
              <a:rPr lang="ru-RU" sz="2000" dirty="0" smtClean="0"/>
              <a:t>3.Менее плотная жидкость располагается выше, более плотная – ниже.</a:t>
            </a:r>
          </a:p>
          <a:p>
            <a:pPr lvl="0"/>
            <a:r>
              <a:rPr lang="ru-RU" sz="2000" dirty="0" smtClean="0"/>
              <a:t>4.Во сколько раз плотность одной жидкости больше, чем другой, во столько раз её высота меньше, чем высота другой жидкости.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Физкультминутка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/>
              <a:t> Руки вверх буквой Г, </a:t>
            </a:r>
          </a:p>
          <a:p>
            <a:pPr algn="ctr">
              <a:buNone/>
            </a:pPr>
            <a:r>
              <a:rPr lang="ru-RU" dirty="0" smtClean="0"/>
              <a:t>  Опустить одну руку – наберем водички,     </a:t>
            </a:r>
          </a:p>
          <a:p>
            <a:pPr algn="ctr">
              <a:buNone/>
            </a:pPr>
            <a:r>
              <a:rPr lang="ru-RU" dirty="0" smtClean="0"/>
              <a:t> Опустим другую – выльем. </a:t>
            </a:r>
          </a:p>
          <a:p>
            <a:pPr algn="ctr">
              <a:buNone/>
            </a:pPr>
            <a:r>
              <a:rPr lang="ru-RU" dirty="0" smtClean="0"/>
              <a:t>   Присесть- встать насос качает воду. </a:t>
            </a:r>
          </a:p>
          <a:p>
            <a:pPr algn="ctr">
              <a:buNone/>
            </a:pPr>
            <a:r>
              <a:rPr lang="ru-RU" dirty="0" smtClean="0"/>
              <a:t>    Руки вверх –брызгается фонтан.</a:t>
            </a:r>
          </a:p>
          <a:p>
            <a:pPr>
              <a:buNone/>
            </a:pPr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Опыт человечества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            фонтаны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Петергоф - великолепный ансамбль парков, дворцов и фонтанов. Это единственный ансамбль в мире, фонтаны которого работают без насосов и сложных водонапорных сооружений. В этих фонтанах используется принцип сообщающихся сосудов- учтены уровни фонтанов и прудов – хранилищ.</a:t>
            </a:r>
            <a:endParaRPr lang="ru-RU" dirty="0"/>
          </a:p>
        </p:txBody>
      </p:sp>
      <p:pic>
        <p:nvPicPr>
          <p:cNvPr id="5" name="Picture 2" descr="Фонтаны"/>
          <p:cNvPicPr>
            <a:picLocks noChangeAspect="1" noChangeArrowheads="1"/>
          </p:cNvPicPr>
          <p:nvPr/>
        </p:nvPicPr>
        <p:blipFill>
          <a:blip r:embed="rId2" cstate="print"/>
          <a:srcRect l="6131" t="6944" r="26430" b="5556"/>
          <a:stretch>
            <a:fillRect/>
          </a:stretch>
        </p:blipFill>
        <p:spPr bwMode="auto">
          <a:xfrm>
            <a:off x="3000364" y="2214554"/>
            <a:ext cx="1340300" cy="2558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Применение сообщающихся сосудов"/>
          <p:cNvPicPr>
            <a:picLocks noChangeAspect="1" noChangeArrowheads="1"/>
          </p:cNvPicPr>
          <p:nvPr/>
        </p:nvPicPr>
        <p:blipFill>
          <a:blip r:embed="rId3"/>
          <a:srcRect l="58943" t="27133" r="5001" b="7140"/>
          <a:stretch>
            <a:fillRect/>
          </a:stretch>
        </p:blipFill>
        <p:spPr bwMode="auto">
          <a:xfrm>
            <a:off x="285720" y="2214554"/>
            <a:ext cx="2707011" cy="37033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Опыт человечества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72066" y="1600200"/>
            <a:ext cx="3614734" cy="452596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1800" dirty="0" smtClean="0"/>
              <a:t>       Шлюзы и каналов также работают по принципу сообщающихся сосудов. В смежных шлюзовых камерах, отделенных друг от друга шлюзовыми воротами, вода стоит на одном уровне. Под воротами проходит подводный канал, соединяющий обе камеры; его можно открывать и закрывать. При</a:t>
            </a:r>
          </a:p>
          <a:p>
            <a:pPr>
              <a:buNone/>
            </a:pPr>
            <a:r>
              <a:rPr lang="ru-RU" sz="1800" dirty="0" smtClean="0"/>
              <a:t>        открывании подводного канала обе камеры превращаются в сообщающиеся сосуды, и вода, перетекая из камеры с более высоким уровнем в камеру с более низким уровнем устанавливается на одном уровне. Тогда и открывается шлюзовые ворота и судно переводится из одной камеры в другую.</a:t>
            </a:r>
            <a:endParaRPr lang="ru-RU" sz="18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1071546"/>
            <a:ext cx="4038600" cy="5054617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dirty="0" smtClean="0"/>
              <a:t>Работа шлюза</a:t>
            </a:r>
            <a:endParaRPr lang="ru-RU" dirty="0"/>
          </a:p>
        </p:txBody>
      </p:sp>
      <p:pic>
        <p:nvPicPr>
          <p:cNvPr id="55300" name="Picture 4" descr="http://static.panoramio.com/photos/large/5833039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263429"/>
            <a:ext cx="3844921" cy="2594571"/>
          </a:xfrm>
          <a:prstGeom prst="rect">
            <a:avLst/>
          </a:prstGeom>
          <a:noFill/>
        </p:spPr>
      </p:pic>
      <p:pic>
        <p:nvPicPr>
          <p:cNvPr id="7" name="Работа шлюза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rcRect/>
          <a:stretch>
            <a:fillRect/>
          </a:stretch>
        </p:blipFill>
        <p:spPr>
          <a:xfrm>
            <a:off x="2786050" y="3429000"/>
            <a:ext cx="2570448" cy="1619240"/>
          </a:xfrm>
          <a:prstGeom prst="rect">
            <a:avLst/>
          </a:prstGeom>
        </p:spPr>
      </p:pic>
      <p:pic>
        <p:nvPicPr>
          <p:cNvPr id="48130" name="Рисунок 9" descr="C:\Documents and Settings\школа\Рабочий стол\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1428736"/>
            <a:ext cx="2819400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Опыт человечества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28736"/>
            <a:ext cx="4038600" cy="5429264"/>
          </a:xfrm>
        </p:spPr>
        <p:txBody>
          <a:bodyPr>
            <a:noAutofit/>
          </a:bodyPr>
          <a:lstStyle/>
          <a:p>
            <a:r>
              <a:rPr lang="ru-RU" sz="1800" dirty="0" smtClean="0"/>
              <a:t>На принципе сообщающихся сосудов устроены водомерные трубки для баков с водой. Такие трубки, например имеются на баках в железнодорожных вагонах. В открытой стеклянной трубке, присоединенной к баку, вода всегда стоит на том же уровне, что и самом баке. </a:t>
            </a:r>
          </a:p>
          <a:p>
            <a:r>
              <a:rPr lang="ru-RU" sz="1800" dirty="0" smtClean="0"/>
              <a:t>Если водомерная трубка устанавливается на поровом котле, то верхний конец трубки соединяется с верхней частью котла, накопленной паром.</a:t>
            </a:r>
          </a:p>
          <a:p>
            <a:pPr>
              <a:buNone/>
            </a:pPr>
            <a:r>
              <a:rPr lang="ru-RU" sz="1800" dirty="0" smtClean="0"/>
              <a:t>       Это делается для того, чтобы давления над свободной поверхностью воды в котле и в трубке были одинаковыми.</a:t>
            </a:r>
            <a:endParaRPr lang="ru-RU" sz="1800" dirty="0"/>
          </a:p>
        </p:txBody>
      </p:sp>
      <p:pic>
        <p:nvPicPr>
          <p:cNvPr id="6" name="Picture 2" descr="http://900igr.net/datas/fizika/Soobschajuschiesja-sosudy-i-ikh-primenenie/0025-025-Vodomernoe-stek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357298"/>
            <a:ext cx="4186957" cy="2357454"/>
          </a:xfrm>
          <a:prstGeom prst="rect">
            <a:avLst/>
          </a:prstGeom>
          <a:noFill/>
        </p:spPr>
      </p:pic>
      <p:pic>
        <p:nvPicPr>
          <p:cNvPr id="10" name="Picture 2" descr="Водомерная трубка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 l="32151" t="54741" r="30008" b="6664"/>
          <a:stretch>
            <a:fillRect/>
          </a:stretch>
        </p:blipFill>
        <p:spPr bwMode="auto">
          <a:xfrm>
            <a:off x="714348" y="3786190"/>
            <a:ext cx="3813408" cy="29188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Опыт человечества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42984"/>
            <a:ext cx="4038600" cy="498317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    Устройства водопровода</a:t>
            </a:r>
            <a:endParaRPr lang="ru-RU" sz="20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571612"/>
            <a:ext cx="4038600" cy="4525963"/>
          </a:xfrm>
        </p:spPr>
        <p:txBody>
          <a:bodyPr>
            <a:noAutofit/>
          </a:bodyPr>
          <a:lstStyle/>
          <a:p>
            <a:r>
              <a:rPr lang="ru-RU" sz="1600" dirty="0" smtClean="0"/>
              <a:t>На башне устанавливается большой бак с водой (водонапорная башня).От бака идут трубы с целым рядом ответвлений, вводимых в дома. Концы труб закрываются кранами. У крана давление воды, заполняющей трубы, равно давлению столба воды, имеющего высоту, равную разности высот между краном и свободной поверхностью воды в баке. Так как бак устанавливается на высоте десятков метров, то давление у крана может достигать нескольких атмосфер. Очевидно, что давление воды на верхних этажах меньше давления на нижних этажах.</a:t>
            </a:r>
          </a:p>
          <a:p>
            <a:r>
              <a:rPr lang="ru-RU" sz="1600" dirty="0" smtClean="0"/>
              <a:t>Вода в бак водонапорной башни подается насосами. </a:t>
            </a:r>
            <a:endParaRPr lang="ru-RU" sz="1600" dirty="0"/>
          </a:p>
        </p:txBody>
      </p:sp>
      <p:pic>
        <p:nvPicPr>
          <p:cNvPr id="6" name="Рисунок 5" descr="http://fs1.ppt4web.ru/images/95377/147447/640/img11.jpg"/>
          <p:cNvPicPr/>
          <p:nvPr/>
        </p:nvPicPr>
        <p:blipFill>
          <a:blip r:embed="rId2"/>
          <a:srcRect l="7677" r="7677" b="7087"/>
          <a:stretch>
            <a:fillRect/>
          </a:stretch>
        </p:blipFill>
        <p:spPr bwMode="auto">
          <a:xfrm>
            <a:off x="928662" y="4500570"/>
            <a:ext cx="2694169" cy="21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vodoprovo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9635" y="1500174"/>
            <a:ext cx="3848512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Это любопытно</a:t>
            </a:r>
            <a:br>
              <a:rPr lang="ru-RU" sz="3200" dirty="0" smtClean="0"/>
            </a:br>
            <a:r>
              <a:rPr lang="ru-RU" sz="3200" dirty="0" smtClean="0"/>
              <a:t>«Природный сообщающий сосуд»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Мертвое море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/>
              <a:t>          На материках существуют участки, расположенные ниже уровня воды. Моря и находящиеся на одном уровне с ними низменности суши образуют сообщающиеся сосуды. Вода пытается выровнять  уровни в двух сосудах, вот почему в областях, расположенных ниже уровня моря, очень сыро. Мертвое море является самым низким участком суши (392м ниже уровня мирового океана)</a:t>
            </a:r>
          </a:p>
        </p:txBody>
      </p:sp>
      <p:pic>
        <p:nvPicPr>
          <p:cNvPr id="52226" name="Picture 2" descr="http://tyronline71.ru/images/tury/israel/mertvoe_more/mertvoe_more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214554"/>
            <a:ext cx="4377682" cy="28639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Это любопытно</a:t>
            </a:r>
            <a:br>
              <a:rPr lang="ru-RU" dirty="0" smtClean="0"/>
            </a:br>
            <a:r>
              <a:rPr lang="ru-RU" dirty="0" smtClean="0"/>
              <a:t>«Римский акведук»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1800" dirty="0" smtClean="0"/>
              <a:t>          Акведук-это водяной желоб, поддерживаемый мостами. Вода бежит по акведуку над впадинами и холмами под действием собственного веса- от горных </a:t>
            </a:r>
            <a:r>
              <a:rPr lang="ru-RU" sz="1800" dirty="0" err="1" smtClean="0"/>
              <a:t>подоков</a:t>
            </a:r>
            <a:r>
              <a:rPr lang="ru-RU" sz="1800" dirty="0" smtClean="0"/>
              <a:t> к городам, расположенным в долине. Акведуки использовались в древние времена в качестве наземных прообразов современных систем водоснабжения. В те времена люди еще не знали. Что воду можно заставить течь с помощью сообщающихся сосудов. Вода течет к «потребителю», выравнивая уровни в сосудах.</a:t>
            </a:r>
            <a:endParaRPr lang="ru-RU" sz="1800" dirty="0"/>
          </a:p>
        </p:txBody>
      </p:sp>
      <p:pic>
        <p:nvPicPr>
          <p:cNvPr id="5" name="Picture 4" descr="https://im3-tub-ru.yandex.net/i?id=09c3805b21ceb65e7ffb793901c4b4f6&amp;n=2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4158" y="2071678"/>
            <a:ext cx="4618191" cy="3143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Поразмышляем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Водяной затвор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        Зачем в квартирах </a:t>
            </a:r>
          </a:p>
          <a:p>
            <a:pPr algn="ctr">
              <a:buNone/>
            </a:pPr>
            <a:r>
              <a:rPr lang="ru-RU" dirty="0" smtClean="0"/>
              <a:t>     под раковиной, </a:t>
            </a:r>
          </a:p>
          <a:p>
            <a:pPr algn="ctr">
              <a:buNone/>
            </a:pPr>
            <a:r>
              <a:rPr lang="ru-RU" dirty="0" smtClean="0"/>
              <a:t>     под ванной</a:t>
            </a:r>
          </a:p>
          <a:p>
            <a:pPr algn="ctr">
              <a:buNone/>
            </a:pPr>
            <a:r>
              <a:rPr lang="ru-RU" dirty="0" smtClean="0"/>
              <a:t>находится такой </a:t>
            </a:r>
          </a:p>
          <a:p>
            <a:pPr algn="ctr">
              <a:buNone/>
            </a:pPr>
            <a:r>
              <a:rPr lang="ru-RU" dirty="0" smtClean="0"/>
              <a:t>изгиб трубы, </a:t>
            </a:r>
          </a:p>
          <a:p>
            <a:pPr algn="ctr">
              <a:buNone/>
            </a:pPr>
            <a:r>
              <a:rPr lang="ru-RU" dirty="0" smtClean="0"/>
              <a:t>как на рисунке?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19922" t="32291" r="58398" b="14583"/>
          <a:stretch>
            <a:fillRect/>
          </a:stretch>
        </p:blipFill>
        <p:spPr bwMode="auto">
          <a:xfrm>
            <a:off x="1154887" y="2041491"/>
            <a:ext cx="2643226" cy="3643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Где находится ртуть, где вода?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В одном колене находится ртуть, в другом – вода.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Содержимое 4" descr="E:\Мамина папка\Методическая\7 класс\Откр.урок Сообщ.сосуды\2 рис.bmp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72666" y="741756"/>
            <a:ext cx="358063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tu_vo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228600"/>
            <a:ext cx="60706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fs00.infourok.ru/images/doc/174/200258/img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1528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813</TotalTime>
  <Words>800</Words>
  <PresentationFormat>Экран (4:3)</PresentationFormat>
  <Paragraphs>76</Paragraphs>
  <Slides>22</Slides>
  <Notes>0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Тема Office</vt:lpstr>
      <vt:lpstr>Формула</vt:lpstr>
      <vt:lpstr>    Сообщающиеся сосуды       и их применение Урок - исследование 7 класс</vt:lpstr>
      <vt:lpstr>Кроссворд</vt:lpstr>
      <vt:lpstr>Два кофейника. Ширина их одинакова, а высота разная. В какой кофейник можно налить больше жидкости? Почему?</vt:lpstr>
      <vt:lpstr>Сосуды, в которые можно налить воду.  Что общего у всех этих предметов?</vt:lpstr>
      <vt:lpstr>Что общего у всех этих предметов?</vt:lpstr>
      <vt:lpstr>Сообщающиеся сосуды</vt:lpstr>
      <vt:lpstr>Демонстрация №1</vt:lpstr>
      <vt:lpstr>Эксперимент</vt:lpstr>
      <vt:lpstr>        Вывод</vt:lpstr>
      <vt:lpstr>Демонстрация №2</vt:lpstr>
      <vt:lpstr>  Задача: сообщающемся сосуде находится масло и вода (см.рис.). Во сколько раз уровень масла h1 больше уровня воды h2?  </vt:lpstr>
      <vt:lpstr>Физкультминутка</vt:lpstr>
      <vt:lpstr>Опыт человечества</vt:lpstr>
      <vt:lpstr>Опыт человечества</vt:lpstr>
      <vt:lpstr>Опыт человечества</vt:lpstr>
      <vt:lpstr>Опыт человечества</vt:lpstr>
      <vt:lpstr>Это любопытно «Природный сообщающий сосуд»</vt:lpstr>
      <vt:lpstr>Это любопытно «Римский акведук»</vt:lpstr>
      <vt:lpstr>Поразмышляем</vt:lpstr>
      <vt:lpstr>Где находится ртуть, где вода? 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Сообщающиеся сосуды                и их применение</dc:title>
  <cp:lastModifiedBy>User</cp:lastModifiedBy>
  <cp:revision>84</cp:revision>
  <dcterms:modified xsi:type="dcterms:W3CDTF">2016-12-24T10:09:00Z</dcterms:modified>
</cp:coreProperties>
</file>