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71" r:id="rId2"/>
    <p:sldId id="284" r:id="rId3"/>
    <p:sldId id="272" r:id="rId4"/>
    <p:sldId id="256" r:id="rId5"/>
    <p:sldId id="273" r:id="rId6"/>
    <p:sldId id="275" r:id="rId7"/>
    <p:sldId id="276" r:id="rId8"/>
    <p:sldId id="274" r:id="rId9"/>
    <p:sldId id="277" r:id="rId10"/>
    <p:sldId id="278" r:id="rId11"/>
    <p:sldId id="257" r:id="rId12"/>
    <p:sldId id="258" r:id="rId13"/>
    <p:sldId id="259" r:id="rId14"/>
    <p:sldId id="260" r:id="rId15"/>
    <p:sldId id="261" r:id="rId16"/>
    <p:sldId id="262" r:id="rId17"/>
    <p:sldId id="263" r:id="rId18"/>
    <p:sldId id="264" r:id="rId19"/>
    <p:sldId id="265" r:id="rId20"/>
    <p:sldId id="266" r:id="rId21"/>
    <p:sldId id="280" r:id="rId22"/>
    <p:sldId id="283" r:id="rId2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0066"/>
    <a:srgbClr val="FFFF99"/>
    <a:srgbClr val="FF99CC"/>
    <a:srgbClr val="CC66FF"/>
    <a:srgbClr val="FFCC66"/>
    <a:srgbClr val="6699FF"/>
    <a:srgbClr val="00FF99"/>
    <a:srgbClr val="99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08FB837D-C827-4EFA-A057-4D05807E0F7C}" styleName="Стиль из темы 1 - акцент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C2FFA5D-87B4-456A-9821-1D502468CF0F}" styleName="Стиль из темы 1 - акцент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Стиль из темы 1 - акцент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83" d="100"/>
          <a:sy n="83" d="100"/>
        </p:scale>
        <p:origin x="-126" y="50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fld id="{5B106E36-FD25-4E2D-B0AA-010F637433A0}" type="datetimeFigureOut">
              <a:rPr lang="ru-RU" smtClean="0"/>
              <a:pPr/>
              <a:t>09.02.2019</a:t>
            </a:fld>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fld id="{5B106E36-FD25-4E2D-B0AA-010F637433A0}" type="datetimeFigureOut">
              <a:rPr lang="ru-RU" smtClean="0"/>
              <a:pPr/>
              <a:t>09.02.2019</a:t>
            </a:fld>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fld id="{5B106E36-FD25-4E2D-B0AA-010F637433A0}" type="datetimeFigureOut">
              <a:rPr lang="ru-RU" smtClean="0"/>
              <a:pPr/>
              <a:t>09.02.2019</a:t>
            </a:fld>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lvl1pPr>
              <a:defRPr/>
            </a:lvl1pPr>
          </a:lstStyle>
          <a:p>
            <a:fld id="{5B106E36-FD25-4E2D-B0AA-010F637433A0}" type="datetimeFigureOut">
              <a:rPr lang="ru-RU" smtClean="0"/>
              <a:pPr/>
              <a:t>09.02.2019</a:t>
            </a:fld>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lvl1pPr>
              <a:defRPr/>
            </a:lvl1pPr>
          </a:lstStyle>
          <a:p>
            <a:fld id="{5B106E36-FD25-4E2D-B0AA-010F637433A0}" type="datetimeFigureOut">
              <a:rPr lang="ru-RU" smtClean="0"/>
              <a:pPr/>
              <a:t>09.02.2019</a:t>
            </a:fld>
            <a:endParaRPr lang="ru-RU"/>
          </a:p>
        </p:txBody>
      </p:sp>
      <p:sp>
        <p:nvSpPr>
          <p:cNvPr id="8" name="Нижний колонтитул 7"/>
          <p:cNvSpPr>
            <a:spLocks noGrp="1"/>
          </p:cNvSpPr>
          <p:nvPr>
            <p:ph type="ftr" sz="quarter" idx="11"/>
          </p:nvPr>
        </p:nvSpPr>
        <p:spPr/>
        <p:txBody>
          <a:bodyPr/>
          <a:lstStyle>
            <a:lvl1pPr>
              <a:defRPr/>
            </a:lvl1pPr>
          </a:lstStyle>
          <a:p>
            <a:endParaRPr lang="ru-RU"/>
          </a:p>
        </p:txBody>
      </p:sp>
      <p:sp>
        <p:nvSpPr>
          <p:cNvPr id="9" name="Номер слайда 8"/>
          <p:cNvSpPr>
            <a:spLocks noGrp="1"/>
          </p:cNvSpPr>
          <p:nvPr>
            <p:ph type="sldNum" sz="quarter" idx="12"/>
          </p:nvPr>
        </p:nvSpPr>
        <p:spPr/>
        <p:txBody>
          <a:bodyPr/>
          <a:lstStyle>
            <a:lvl1pPr>
              <a:defRPr/>
            </a:lvl1p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lvl1pPr>
              <a:defRPr/>
            </a:lvl1pPr>
          </a:lstStyle>
          <a:p>
            <a:fld id="{5B106E36-FD25-4E2D-B0AA-010F637433A0}" type="datetimeFigureOut">
              <a:rPr lang="ru-RU" smtClean="0"/>
              <a:pPr/>
              <a:t>09.02.2019</a:t>
            </a:fld>
            <a:endParaRPr lang="ru-RU"/>
          </a:p>
        </p:txBody>
      </p:sp>
      <p:sp>
        <p:nvSpPr>
          <p:cNvPr id="4" name="Нижний колонтитул 3"/>
          <p:cNvSpPr>
            <a:spLocks noGrp="1"/>
          </p:cNvSpPr>
          <p:nvPr>
            <p:ph type="ftr" sz="quarter" idx="11"/>
          </p:nvPr>
        </p:nvSpPr>
        <p:spPr/>
        <p:txBody>
          <a:bodyPr/>
          <a:lstStyle>
            <a:lvl1pPr>
              <a:defRPr/>
            </a:lvl1pPr>
          </a:lstStyle>
          <a:p>
            <a:endParaRPr lang="ru-RU"/>
          </a:p>
        </p:txBody>
      </p:sp>
      <p:sp>
        <p:nvSpPr>
          <p:cNvPr id="5" name="Номер слайда 4"/>
          <p:cNvSpPr>
            <a:spLocks noGrp="1"/>
          </p:cNvSpPr>
          <p:nvPr>
            <p:ph type="sldNum" sz="quarter" idx="12"/>
          </p:nvPr>
        </p:nvSpPr>
        <p:spPr/>
        <p:txBody>
          <a:bodyPr/>
          <a:lstStyle>
            <a:lvl1pPr>
              <a:defRPr/>
            </a:lvl1p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lstStyle>
          <a:p>
            <a:fld id="{5B106E36-FD25-4E2D-B0AA-010F637433A0}" type="datetimeFigureOut">
              <a:rPr lang="ru-RU" smtClean="0"/>
              <a:pPr/>
              <a:t>09.02.2019</a:t>
            </a:fld>
            <a:endParaRPr lang="ru-RU"/>
          </a:p>
        </p:txBody>
      </p:sp>
      <p:sp>
        <p:nvSpPr>
          <p:cNvPr id="3" name="Нижний колонтитул 2"/>
          <p:cNvSpPr>
            <a:spLocks noGrp="1"/>
          </p:cNvSpPr>
          <p:nvPr>
            <p:ph type="ftr" sz="quarter" idx="11"/>
          </p:nvPr>
        </p:nvSpPr>
        <p:spPr/>
        <p:txBody>
          <a:bodyPr/>
          <a:lstStyle>
            <a:lvl1pPr>
              <a:defRPr/>
            </a:lvl1pPr>
          </a:lstStyle>
          <a:p>
            <a:endParaRPr lang="ru-RU"/>
          </a:p>
        </p:txBody>
      </p:sp>
      <p:sp>
        <p:nvSpPr>
          <p:cNvPr id="4" name="Номер слайда 3"/>
          <p:cNvSpPr>
            <a:spLocks noGrp="1"/>
          </p:cNvSpPr>
          <p:nvPr>
            <p:ph type="sldNum" sz="quarter" idx="12"/>
          </p:nvPr>
        </p:nvSpPr>
        <p:spPr/>
        <p:txBody>
          <a:bodyPr/>
          <a:lstStyle>
            <a:lvl1pPr>
              <a:defRPr/>
            </a:lvl1p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fld id="{5B106E36-FD25-4E2D-B0AA-010F637433A0}" type="datetimeFigureOut">
              <a:rPr lang="ru-RU" smtClean="0"/>
              <a:pPr/>
              <a:t>09.02.2019</a:t>
            </a:fld>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fld id="{5B106E36-FD25-4E2D-B0AA-010F637433A0}" type="datetimeFigureOut">
              <a:rPr lang="ru-RU" smtClean="0"/>
              <a:pPr/>
              <a:t>09.02.2019</a:t>
            </a:fld>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fld id="{5B106E36-FD25-4E2D-B0AA-010F637433A0}" type="datetimeFigureOut">
              <a:rPr lang="ru-RU" smtClean="0"/>
              <a:pPr/>
              <a:t>09.02.2019</a:t>
            </a:fld>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fld id="{5B106E36-FD25-4E2D-B0AA-010F637433A0}" type="datetimeFigureOut">
              <a:rPr lang="ru-RU" smtClean="0"/>
              <a:pPr/>
              <a:t>09.02.2019</a:t>
            </a:fld>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fld id="{5B106E36-FD25-4E2D-B0AA-010F637433A0}" type="datetimeFigureOut">
              <a:rPr lang="ru-RU" smtClean="0"/>
              <a:pPr/>
              <a:t>09.02.2019</a:t>
            </a:fld>
            <a:endParaRPr lang="ru-RU"/>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ru-RU"/>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 Id="rId4" Type="http://schemas.openxmlformats.org/officeDocument/2006/relationships/image" Target="../media/image25.jpeg"/></Relationships>
</file>

<file path=ppt/slides/_rels/slide1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 Id="rId5" Type="http://schemas.openxmlformats.org/officeDocument/2006/relationships/image" Target="../media/image31.jpeg"/><Relationship Id="rId4" Type="http://schemas.openxmlformats.org/officeDocument/2006/relationships/image" Target="../media/image30.jpeg"/></Relationships>
</file>

<file path=ppt/slides/_rels/slide1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 Id="rId4" Type="http://schemas.openxmlformats.org/officeDocument/2006/relationships/image" Target="../media/image38.jpeg"/></Relationships>
</file>

<file path=ppt/slides/_rels/slide18.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7.xml"/><Relationship Id="rId4" Type="http://schemas.openxmlformats.org/officeDocument/2006/relationships/image" Target="../media/image43.jpeg"/></Relationships>
</file>

<file path=ppt/slides/_rels/slide20.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7.xml"/><Relationship Id="rId4" Type="http://schemas.openxmlformats.org/officeDocument/2006/relationships/image" Target="../media/image46.jpeg"/></Relationships>
</file>

<file path=ppt/slides/_rels/slide21.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7.xml"/><Relationship Id="rId4" Type="http://schemas.openxmlformats.org/officeDocument/2006/relationships/image" Target="../media/image5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51520" y="1500175"/>
            <a:ext cx="8606760" cy="1784809"/>
          </a:xfrm>
        </p:spPr>
        <p:txBody>
          <a:bodyPr>
            <a:scene3d>
              <a:camera prst="orthographicFront"/>
              <a:lightRig rig="flat" dir="tl">
                <a:rot lat="0" lon="0" rev="6600000"/>
              </a:lightRig>
            </a:scene3d>
            <a:sp3d extrusionH="25400" contourW="8890">
              <a:bevelT w="38100" h="31750"/>
              <a:contourClr>
                <a:schemeClr val="accent2">
                  <a:shade val="75000"/>
                </a:schemeClr>
              </a:contourClr>
            </a:sp3d>
          </a:bodyPr>
          <a:lstStyle/>
          <a:p>
            <a:r>
              <a:rPr lang="ru-RU" sz="2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
            </a:r>
            <a:br>
              <a:rPr lang="ru-RU" sz="2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br>
            <a:r>
              <a:rPr lang="ru-RU" sz="2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
            </a:r>
            <a:br>
              <a:rPr lang="ru-RU" sz="2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br>
            <a:r>
              <a:rPr lang="ru-RU" sz="2000" b="1" dirty="0" smtClean="0">
                <a:ln w="11430"/>
                <a:solidFill>
                  <a:schemeClr val="accent2">
                    <a:lumMod val="75000"/>
                  </a:schemeClr>
                </a:solidFill>
                <a:effectLst>
                  <a:outerShdw blurRad="50800" dist="39000" dir="5460000" algn="tl">
                    <a:srgbClr val="000000">
                      <a:alpha val="38000"/>
                    </a:srgbClr>
                  </a:outerShdw>
                </a:effectLst>
                <a:latin typeface="Times New Roman" pitchFamily="18" charset="0"/>
                <a:cs typeface="Times New Roman" pitchFamily="18" charset="0"/>
              </a:rPr>
              <a:t>Мультимедийная презентация</a:t>
            </a:r>
            <a:br>
              <a:rPr lang="ru-RU" sz="2000" b="1" dirty="0" smtClean="0">
                <a:ln w="11430"/>
                <a:solidFill>
                  <a:schemeClr val="accent2">
                    <a:lumMod val="75000"/>
                  </a:schemeClr>
                </a:solidFill>
                <a:effectLst>
                  <a:outerShdw blurRad="50800" dist="39000" dir="5460000" algn="tl">
                    <a:srgbClr val="000000">
                      <a:alpha val="38000"/>
                    </a:srgbClr>
                  </a:outerShdw>
                </a:effectLst>
                <a:latin typeface="Times New Roman" pitchFamily="18" charset="0"/>
                <a:cs typeface="Times New Roman" pitchFamily="18" charset="0"/>
              </a:rPr>
            </a:br>
            <a:r>
              <a:rPr lang="ru-RU" sz="2000" b="1" dirty="0">
                <a:solidFill>
                  <a:srgbClr val="0070C0"/>
                </a:solidFill>
              </a:rPr>
              <a:t>«Правила введения докорма и прикорма</a:t>
            </a:r>
            <a:r>
              <a:rPr lang="ru-RU" sz="2000" b="1" dirty="0" smtClean="0">
                <a:solidFill>
                  <a:srgbClr val="0070C0"/>
                </a:solidFill>
              </a:rPr>
              <a:t>»</a:t>
            </a:r>
            <a:br>
              <a:rPr lang="ru-RU" sz="2000" b="1" dirty="0" smtClean="0">
                <a:solidFill>
                  <a:srgbClr val="0070C0"/>
                </a:solidFill>
              </a:rPr>
            </a:br>
            <a:r>
              <a:rPr lang="ru-RU" sz="1400" b="1" dirty="0" smtClean="0">
                <a:solidFill>
                  <a:schemeClr val="accent2">
                    <a:lumMod val="75000"/>
                  </a:schemeClr>
                </a:solidFill>
              </a:rPr>
              <a:t>ПМ.01 Проведение профилактических мероприятий</a:t>
            </a:r>
            <a:br>
              <a:rPr lang="ru-RU" sz="1400" b="1" dirty="0" smtClean="0">
                <a:solidFill>
                  <a:schemeClr val="accent2">
                    <a:lumMod val="75000"/>
                  </a:schemeClr>
                </a:solidFill>
              </a:rPr>
            </a:br>
            <a:r>
              <a:rPr lang="ru-RU" sz="1400" b="1" dirty="0">
                <a:solidFill>
                  <a:schemeClr val="accent2">
                    <a:lumMod val="75000"/>
                  </a:schemeClr>
                </a:solidFill>
              </a:rPr>
              <a:t>МДК.01.01 Здоровый человек и его </a:t>
            </a:r>
            <a:r>
              <a:rPr lang="ru-RU" sz="1400" b="1" dirty="0" smtClean="0">
                <a:solidFill>
                  <a:schemeClr val="accent2">
                    <a:lumMod val="75000"/>
                  </a:schemeClr>
                </a:solidFill>
              </a:rPr>
              <a:t>окружение</a:t>
            </a:r>
            <a:br>
              <a:rPr lang="ru-RU" sz="1400" b="1" dirty="0" smtClean="0">
                <a:solidFill>
                  <a:schemeClr val="accent2">
                    <a:lumMod val="75000"/>
                  </a:schemeClr>
                </a:solidFill>
              </a:rPr>
            </a:br>
            <a:r>
              <a:rPr lang="ru-RU" sz="1400" b="1" dirty="0">
                <a:solidFill>
                  <a:schemeClr val="accent2">
                    <a:lumMod val="75000"/>
                  </a:schemeClr>
                </a:solidFill>
              </a:rPr>
              <a:t>Раздел 1.</a:t>
            </a:r>
            <a:r>
              <a:rPr lang="ru-RU" sz="1400" dirty="0">
                <a:solidFill>
                  <a:schemeClr val="accent2">
                    <a:lumMod val="75000"/>
                  </a:schemeClr>
                </a:solidFill>
              </a:rPr>
              <a:t> </a:t>
            </a:r>
            <a:r>
              <a:rPr lang="ru-RU" sz="1400" b="1" dirty="0" smtClean="0">
                <a:solidFill>
                  <a:schemeClr val="accent2">
                    <a:lumMod val="75000"/>
                  </a:schemeClr>
                </a:solidFill>
              </a:rPr>
              <a:t>Определение </a:t>
            </a:r>
            <a:r>
              <a:rPr lang="ru-RU" sz="1400" b="1" dirty="0">
                <a:solidFill>
                  <a:schemeClr val="accent2">
                    <a:lumMod val="75000"/>
                  </a:schemeClr>
                </a:solidFill>
              </a:rPr>
              <a:t>здоровья человека </a:t>
            </a:r>
            <a:r>
              <a:rPr lang="ru-RU" sz="1400" b="1" dirty="0" smtClean="0">
                <a:solidFill>
                  <a:schemeClr val="accent2">
                    <a:lumMod val="75000"/>
                  </a:schemeClr>
                </a:solidFill>
              </a:rPr>
              <a:t/>
            </a:r>
            <a:br>
              <a:rPr lang="ru-RU" sz="1400" b="1" dirty="0" smtClean="0">
                <a:solidFill>
                  <a:schemeClr val="accent2">
                    <a:lumMod val="75000"/>
                  </a:schemeClr>
                </a:solidFill>
              </a:rPr>
            </a:br>
            <a:r>
              <a:rPr lang="ru-RU" sz="1400" b="1" dirty="0" smtClean="0">
                <a:solidFill>
                  <a:schemeClr val="accent2">
                    <a:lumMod val="75000"/>
                  </a:schemeClr>
                </a:solidFill>
              </a:rPr>
              <a:t>в </a:t>
            </a:r>
            <a:r>
              <a:rPr lang="ru-RU" sz="1400" b="1" dirty="0">
                <a:solidFill>
                  <a:schemeClr val="accent2">
                    <a:lumMod val="75000"/>
                  </a:schemeClr>
                </a:solidFill>
              </a:rPr>
              <a:t>разные периоды его </a:t>
            </a:r>
            <a:r>
              <a:rPr lang="ru-RU" sz="1400" b="1" dirty="0" smtClean="0">
                <a:solidFill>
                  <a:schemeClr val="accent2">
                    <a:lumMod val="75000"/>
                  </a:schemeClr>
                </a:solidFill>
              </a:rPr>
              <a:t>жизни</a:t>
            </a:r>
            <a:br>
              <a:rPr lang="ru-RU" sz="1400" b="1" dirty="0" smtClean="0">
                <a:solidFill>
                  <a:schemeClr val="accent2">
                    <a:lumMod val="75000"/>
                  </a:schemeClr>
                </a:solidFill>
              </a:rPr>
            </a:br>
            <a:r>
              <a:rPr lang="ru-RU" sz="1400" b="1" dirty="0" smtClean="0">
                <a:solidFill>
                  <a:schemeClr val="accent2">
                    <a:lumMod val="75000"/>
                  </a:schemeClr>
                </a:solidFill>
              </a:rPr>
              <a:t>Тема </a:t>
            </a:r>
            <a:r>
              <a:rPr lang="ru-RU" sz="1400" b="1" dirty="0">
                <a:solidFill>
                  <a:schemeClr val="accent2">
                    <a:lumMod val="75000"/>
                  </a:schemeClr>
                </a:solidFill>
              </a:rPr>
              <a:t>2. Здоровье </a:t>
            </a:r>
            <a:r>
              <a:rPr lang="ru-RU" sz="1400" b="1" dirty="0" smtClean="0">
                <a:solidFill>
                  <a:schemeClr val="accent2">
                    <a:lumMod val="75000"/>
                  </a:schemeClr>
                </a:solidFill>
              </a:rPr>
              <a:t>детей</a:t>
            </a:r>
            <a:br>
              <a:rPr lang="ru-RU" sz="1400" b="1" dirty="0" smtClean="0">
                <a:solidFill>
                  <a:schemeClr val="accent2">
                    <a:lumMod val="75000"/>
                  </a:schemeClr>
                </a:solidFill>
              </a:rPr>
            </a:br>
            <a:r>
              <a:rPr lang="ru-RU" sz="2000" b="1" dirty="0">
                <a:solidFill>
                  <a:schemeClr val="accent2">
                    <a:lumMod val="75000"/>
                  </a:schemeClr>
                </a:solidFill>
              </a:rPr>
              <a:t/>
            </a:r>
            <a:br>
              <a:rPr lang="ru-RU" sz="2000" b="1" dirty="0">
                <a:solidFill>
                  <a:schemeClr val="accent2">
                    <a:lumMod val="75000"/>
                  </a:schemeClr>
                </a:solidFill>
              </a:rPr>
            </a:br>
            <a:r>
              <a:rPr lang="ru-RU" sz="2000" dirty="0">
                <a:solidFill>
                  <a:schemeClr val="accent2">
                    <a:lumMod val="75000"/>
                  </a:schemeClr>
                </a:solidFill>
              </a:rPr>
              <a:t/>
            </a:r>
            <a:br>
              <a:rPr lang="ru-RU" sz="2000" dirty="0">
                <a:solidFill>
                  <a:schemeClr val="accent2">
                    <a:lumMod val="75000"/>
                  </a:schemeClr>
                </a:solidFill>
              </a:rPr>
            </a:br>
            <a:r>
              <a:rPr lang="ru-RU" sz="2000" b="1" dirty="0">
                <a:solidFill>
                  <a:schemeClr val="accent2">
                    <a:lumMod val="75000"/>
                  </a:schemeClr>
                </a:solidFill>
              </a:rPr>
              <a:t/>
            </a:r>
            <a:br>
              <a:rPr lang="ru-RU" sz="2000" b="1" dirty="0">
                <a:solidFill>
                  <a:schemeClr val="accent2">
                    <a:lumMod val="75000"/>
                  </a:schemeClr>
                </a:solidFill>
              </a:rPr>
            </a:br>
            <a:endParaRPr lang="ru-RU" sz="2000" b="1" dirty="0">
              <a:ln w="11430"/>
              <a:solidFill>
                <a:schemeClr val="accent2">
                  <a:lumMod val="75000"/>
                </a:schemeClr>
              </a:solidFill>
              <a:effectLst>
                <a:outerShdw blurRad="50800" dist="39000" dir="5460000" algn="tl">
                  <a:srgbClr val="000000">
                    <a:alpha val="38000"/>
                  </a:srgbClr>
                </a:outerShdw>
              </a:effectLst>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179512" y="4941168"/>
            <a:ext cx="2133450" cy="432048"/>
          </a:xfrm>
        </p:spPr>
        <p:txBody>
          <a:bodyPr/>
          <a:lstStyle/>
          <a:p>
            <a:pPr algn="r"/>
            <a:r>
              <a:rPr lang="ru-RU"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Автор: Титова Ирина Олеговна</a:t>
            </a:r>
          </a:p>
          <a:p>
            <a:pPr algn="r"/>
            <a:r>
              <a:rPr lang="ru-RU"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Преподаватель ГБПОУ ДЗМ «МК №6»</a:t>
            </a:r>
          </a:p>
          <a:p>
            <a:pPr indent="457200" eaLnBrk="0" hangingPunct="0">
              <a:spcBef>
                <a:spcPct val="0"/>
              </a:spcBef>
            </a:pPr>
            <a:r>
              <a:rPr lang="ru-RU" sz="2400" b="1" dirty="0" smtClean="0">
                <a:solidFill>
                  <a:prstClr val="black"/>
                </a:solidFill>
                <a:latin typeface="Times New Roman" pitchFamily="18" charset="0"/>
                <a:ea typeface="Calibri" pitchFamily="34" charset="0"/>
                <a:cs typeface="Times New Roman" pitchFamily="18" charset="0"/>
              </a:rPr>
              <a:t>                         </a:t>
            </a:r>
            <a:endParaRPr lang="ru-RU" sz="2400" dirty="0"/>
          </a:p>
        </p:txBody>
      </p:sp>
      <p:pic>
        <p:nvPicPr>
          <p:cNvPr id="5" name="Рисунок 4" descr="4f07e01b1f87d81b3b8ad9a9ff1fe744.jpg"/>
          <p:cNvPicPr>
            <a:picLocks noChangeAspect="1"/>
          </p:cNvPicPr>
          <p:nvPr/>
        </p:nvPicPr>
        <p:blipFill>
          <a:blip r:embed="rId2" cstate="print"/>
          <a:stretch>
            <a:fillRect/>
          </a:stretch>
        </p:blipFill>
        <p:spPr>
          <a:xfrm>
            <a:off x="323528" y="384934"/>
            <a:ext cx="1347781" cy="132591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6" name="Прямоугольник 5"/>
          <p:cNvSpPr/>
          <p:nvPr/>
        </p:nvSpPr>
        <p:spPr>
          <a:xfrm>
            <a:off x="1500166" y="357166"/>
            <a:ext cx="7286676" cy="738664"/>
          </a:xfrm>
          <a:prstGeom prst="rect">
            <a:avLst/>
          </a:prstGeom>
        </p:spPr>
        <p:txBody>
          <a:bodyPr wrap="square">
            <a:spAutoFit/>
          </a:bodyPr>
          <a:lstStyle/>
          <a:p>
            <a:pPr algn="ctr"/>
            <a:r>
              <a:rPr lang="ru-RU"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Times New Roman" pitchFamily="18" charset="0"/>
                <a:cs typeface="Times New Roman" pitchFamily="18" charset="0"/>
              </a:rPr>
              <a:t>Государственное бюджетное профессиональное образовательное</a:t>
            </a:r>
            <a:br>
              <a:rPr lang="ru-RU"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Times New Roman" pitchFamily="18" charset="0"/>
                <a:cs typeface="Times New Roman" pitchFamily="18" charset="0"/>
              </a:rPr>
            </a:br>
            <a:r>
              <a:rPr lang="ru-RU"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Times New Roman" pitchFamily="18" charset="0"/>
                <a:cs typeface="Times New Roman" pitchFamily="18" charset="0"/>
              </a:rPr>
              <a:t>учреждение Департамента здравоохранения города Москвы</a:t>
            </a:r>
            <a:br>
              <a:rPr lang="ru-RU"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Times New Roman" pitchFamily="18" charset="0"/>
                <a:cs typeface="Times New Roman" pitchFamily="18" charset="0"/>
              </a:rPr>
            </a:br>
            <a:r>
              <a:rPr lang="ru-RU"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Times New Roman" pitchFamily="18" charset="0"/>
                <a:cs typeface="Times New Roman" pitchFamily="18" charset="0"/>
              </a:rPr>
              <a:t> «Медицинский Колледж №6»</a:t>
            </a:r>
            <a:endParaRPr lang="ru-RU" sz="1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Times New Roman" pitchFamily="18" charset="0"/>
              <a:cs typeface="Times New Roman" pitchFamily="18" charset="0"/>
            </a:endParaRPr>
          </a:p>
        </p:txBody>
      </p:sp>
      <p:sp>
        <p:nvSpPr>
          <p:cNvPr id="4" name="Прямоугольник 3"/>
          <p:cNvSpPr/>
          <p:nvPr/>
        </p:nvSpPr>
        <p:spPr>
          <a:xfrm>
            <a:off x="3551600" y="5517232"/>
            <a:ext cx="1972207" cy="369332"/>
          </a:xfrm>
          <a:prstGeom prst="rect">
            <a:avLst/>
          </a:prstGeom>
        </p:spPr>
        <p:txBody>
          <a:bodyPr wrap="none">
            <a:spAutoFit/>
          </a:bodyPr>
          <a:lstStyle/>
          <a:p>
            <a:pPr indent="457200" eaLnBrk="0" hangingPunct="0">
              <a:spcBef>
                <a:spcPct val="0"/>
              </a:spcBef>
            </a:pPr>
            <a:r>
              <a:rPr lang="ru-RU" b="1" dirty="0">
                <a:solidFill>
                  <a:prstClr val="black"/>
                </a:solidFill>
                <a:latin typeface="Times New Roman" pitchFamily="18" charset="0"/>
                <a:ea typeface="Calibri" pitchFamily="34" charset="0"/>
                <a:cs typeface="Times New Roman" pitchFamily="18" charset="0"/>
              </a:rPr>
              <a:t>Москва 2018</a:t>
            </a:r>
            <a:endParaRPr lang="ru-RU" dirty="0"/>
          </a:p>
        </p:txBody>
      </p:sp>
      <p:pic>
        <p:nvPicPr>
          <p:cNvPr id="1026" name="Picture 2" descr="http://resimrehberi.com/files/file/Bebek-Resimleri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71800" y="3284984"/>
            <a:ext cx="3762028" cy="278113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4"/>
          <p:cNvSpPr txBox="1"/>
          <p:nvPr/>
        </p:nvSpPr>
        <p:spPr>
          <a:xfrm>
            <a:off x="4576" y="404664"/>
            <a:ext cx="8892480" cy="584775"/>
          </a:xfrm>
          <a:prstGeom prst="rect">
            <a:avLst/>
          </a:prstGeom>
          <a:noFill/>
        </p:spPr>
        <p:txBody>
          <a:bodyPr wrap="square" rtlCol="0">
            <a:spAutoFit/>
          </a:bodyPr>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ru-RU" sz="3200" b="1" dirty="0" smtClean="0">
                <a:latin typeface="Cambria" panose="02040503050406030204" pitchFamily="18" charset="0"/>
              </a:rPr>
              <a:t>Пояснительная записка</a:t>
            </a:r>
            <a:endParaRPr lang="ru-RU" sz="3200" b="1" dirty="0">
              <a:latin typeface="Cambria" panose="02040503050406030204" pitchFamily="18" charset="0"/>
            </a:endParaRPr>
          </a:p>
        </p:txBody>
      </p:sp>
      <p:sp>
        <p:nvSpPr>
          <p:cNvPr id="11" name="Прямоугольник 10"/>
          <p:cNvSpPr/>
          <p:nvPr/>
        </p:nvSpPr>
        <p:spPr>
          <a:xfrm>
            <a:off x="251520" y="1112550"/>
            <a:ext cx="8645536" cy="2369880"/>
          </a:xfrm>
          <a:prstGeom prst="rect">
            <a:avLst/>
          </a:prstGeom>
        </p:spPr>
        <p:txBody>
          <a:bodyPr wrap="square">
            <a:spAutoFit/>
          </a:bodyPr>
          <a:lstStyle/>
          <a:p>
            <a:pPr algn="ctr"/>
            <a:r>
              <a:rPr lang="ru-RU" sz="2000" dirty="0" smtClean="0"/>
              <a:t>  </a:t>
            </a:r>
            <a:r>
              <a:rPr lang="ru-RU" sz="1600" dirty="0" smtClean="0">
                <a:ln w="1905"/>
                <a:effectLst>
                  <a:innerShdw blurRad="69850" dist="43180" dir="5400000">
                    <a:srgbClr val="000000">
                      <a:alpha val="65000"/>
                    </a:srgbClr>
                  </a:innerShdw>
                </a:effectLst>
              </a:rPr>
              <a:t>Мультимедийная презентация </a:t>
            </a:r>
          </a:p>
          <a:p>
            <a:pPr algn="ctr"/>
            <a:r>
              <a:rPr lang="ru-RU" sz="1600" dirty="0" smtClean="0">
                <a:ln w="1905"/>
                <a:effectLst>
                  <a:innerShdw blurRad="69850" dist="43180" dir="5400000">
                    <a:srgbClr val="000000">
                      <a:alpha val="65000"/>
                    </a:srgbClr>
                  </a:innerShdw>
                </a:effectLst>
              </a:rPr>
              <a:t>«Правила введения докорма и прикорма» является методическим приложением к разработке аналогичной темы для проведения теоретического занятия </a:t>
            </a:r>
          </a:p>
          <a:p>
            <a:pPr algn="ctr"/>
            <a:r>
              <a:rPr lang="ru-RU" sz="1600" dirty="0" smtClean="0">
                <a:ln w="1905"/>
                <a:effectLst>
                  <a:innerShdw blurRad="69850" dist="43180" dir="5400000">
                    <a:srgbClr val="000000">
                      <a:alpha val="65000"/>
                    </a:srgbClr>
                  </a:innerShdw>
                </a:effectLst>
              </a:rPr>
              <a:t>темы 2. Здоровье детей</a:t>
            </a:r>
          </a:p>
          <a:p>
            <a:pPr algn="ctr"/>
            <a:r>
              <a:rPr lang="ru-RU" sz="1600" dirty="0" smtClean="0">
                <a:ln w="1905"/>
                <a:effectLst>
                  <a:innerShdw blurRad="69850" dist="43180" dir="5400000">
                    <a:srgbClr val="000000">
                      <a:alpha val="65000"/>
                    </a:srgbClr>
                  </a:innerShdw>
                </a:effectLst>
              </a:rPr>
              <a:t> МДК.01.01 Здоровый человек и его окружение </a:t>
            </a:r>
          </a:p>
          <a:p>
            <a:pPr algn="ctr"/>
            <a:r>
              <a:rPr lang="ru-RU" sz="1600" dirty="0" smtClean="0">
                <a:ln w="1905"/>
                <a:effectLst>
                  <a:innerShdw blurRad="69850" dist="43180" dir="5400000">
                    <a:srgbClr val="000000">
                      <a:alpha val="65000"/>
                    </a:srgbClr>
                  </a:innerShdw>
                </a:effectLst>
              </a:rPr>
              <a:t> Раздела 1. Определение здоровья человека в разные </a:t>
            </a:r>
          </a:p>
          <a:p>
            <a:pPr algn="ctr"/>
            <a:r>
              <a:rPr lang="ru-RU" sz="1600" dirty="0" smtClean="0">
                <a:ln w="1905"/>
                <a:effectLst>
                  <a:innerShdw blurRad="69850" dist="43180" dir="5400000">
                    <a:srgbClr val="000000">
                      <a:alpha val="65000"/>
                    </a:srgbClr>
                  </a:innerShdw>
                </a:effectLst>
              </a:rPr>
              <a:t>периоды его жизни</a:t>
            </a:r>
          </a:p>
          <a:p>
            <a:pPr algn="ctr"/>
            <a:r>
              <a:rPr lang="ru-RU" sz="1600" dirty="0" smtClean="0">
                <a:ln w="1905"/>
                <a:effectLst>
                  <a:innerShdw blurRad="69850" dist="43180" dir="5400000">
                    <a:srgbClr val="000000">
                      <a:alpha val="65000"/>
                    </a:srgbClr>
                  </a:innerShdw>
                </a:effectLst>
              </a:rPr>
              <a:t> ПМ 01. Проведение профилактических мероприятий </a:t>
            </a:r>
          </a:p>
          <a:p>
            <a:pPr algn="ctr"/>
            <a:r>
              <a:rPr lang="ru-RU" sz="1600" dirty="0" smtClean="0">
                <a:ln w="1905"/>
                <a:effectLst>
                  <a:innerShdw blurRad="69850" dist="43180" dir="5400000">
                    <a:srgbClr val="000000">
                      <a:alpha val="65000"/>
                    </a:srgbClr>
                  </a:innerShdw>
                </a:effectLst>
              </a:rPr>
              <a:t>специальности </a:t>
            </a:r>
            <a:r>
              <a:rPr lang="ru-RU" sz="1600" dirty="0">
                <a:ln w="1905"/>
                <a:effectLst>
                  <a:innerShdw blurRad="69850" dist="43180" dir="5400000">
                    <a:srgbClr val="000000">
                      <a:alpha val="65000"/>
                    </a:srgbClr>
                  </a:innerShdw>
                </a:effectLst>
              </a:rPr>
              <a:t>32.02.01  </a:t>
            </a:r>
            <a:r>
              <a:rPr lang="ru-RU" sz="1600" dirty="0" smtClean="0">
                <a:ln w="1905"/>
                <a:effectLst>
                  <a:innerShdw blurRad="69850" dist="43180" dir="5400000">
                    <a:srgbClr val="000000">
                      <a:alpha val="65000"/>
                    </a:srgbClr>
                  </a:innerShdw>
                </a:effectLst>
              </a:rPr>
              <a:t>сестринское </a:t>
            </a:r>
            <a:r>
              <a:rPr lang="ru-RU" sz="1600" dirty="0">
                <a:ln w="1905"/>
                <a:effectLst>
                  <a:innerShdw blurRad="69850" dist="43180" dir="5400000">
                    <a:srgbClr val="000000">
                      <a:alpha val="65000"/>
                    </a:srgbClr>
                  </a:innerShdw>
                </a:effectLst>
              </a:rPr>
              <a:t>дело базовой подготовки</a:t>
            </a:r>
            <a:r>
              <a:rPr lang="ru-RU" sz="1600" dirty="0" smtClean="0">
                <a:ln w="1905"/>
                <a:effectLst>
                  <a:innerShdw blurRad="69850" dist="43180" dir="5400000">
                    <a:srgbClr val="000000">
                      <a:alpha val="65000"/>
                    </a:srgbClr>
                  </a:innerShdw>
                </a:effectLst>
              </a:rPr>
              <a:t>.</a:t>
            </a:r>
            <a:endParaRPr lang="ru-RU" sz="1600" dirty="0">
              <a:ln w="1905"/>
              <a:effectLst>
                <a:innerShdw blurRad="69850" dist="43180" dir="5400000">
                  <a:srgbClr val="000000">
                    <a:alpha val="65000"/>
                  </a:srgbClr>
                </a:innerShdw>
              </a:effectLst>
            </a:endParaRPr>
          </a:p>
        </p:txBody>
      </p:sp>
    </p:spTree>
    <p:extLst>
      <p:ext uri="{BB962C8B-B14F-4D97-AF65-F5344CB8AC3E}">
        <p14:creationId xmlns:p14="http://schemas.microsoft.com/office/powerpoint/2010/main" val="13986524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51520" y="1500175"/>
            <a:ext cx="8606760" cy="1784809"/>
          </a:xfrm>
        </p:spPr>
        <p:txBody>
          <a:bodyPr>
            <a:scene3d>
              <a:camera prst="orthographicFront"/>
              <a:lightRig rig="flat" dir="tl">
                <a:rot lat="0" lon="0" rev="6600000"/>
              </a:lightRig>
            </a:scene3d>
            <a:sp3d extrusionH="25400" contourW="8890">
              <a:bevelT w="38100" h="31750"/>
              <a:contourClr>
                <a:schemeClr val="accent2">
                  <a:shade val="75000"/>
                </a:schemeClr>
              </a:contourClr>
            </a:sp3d>
          </a:bodyPr>
          <a:lstStyle/>
          <a:p>
            <a:r>
              <a:rPr lang="ru-RU" sz="2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
            </a:r>
            <a:br>
              <a:rPr lang="ru-RU" sz="2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br>
            <a:r>
              <a:rPr lang="ru-RU" sz="2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
            </a:r>
            <a:br>
              <a:rPr lang="ru-RU" sz="2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br>
            <a:r>
              <a:rPr lang="ru-RU" sz="2000" dirty="0">
                <a:solidFill>
                  <a:schemeClr val="accent2">
                    <a:lumMod val="75000"/>
                  </a:schemeClr>
                </a:solidFill>
              </a:rPr>
              <a:t/>
            </a:r>
            <a:br>
              <a:rPr lang="ru-RU" sz="2000" dirty="0">
                <a:solidFill>
                  <a:schemeClr val="accent2">
                    <a:lumMod val="75000"/>
                  </a:schemeClr>
                </a:solidFill>
              </a:rPr>
            </a:br>
            <a:r>
              <a:rPr lang="ru-RU" sz="2000" b="1" dirty="0">
                <a:solidFill>
                  <a:schemeClr val="accent2">
                    <a:lumMod val="75000"/>
                  </a:schemeClr>
                </a:solidFill>
              </a:rPr>
              <a:t/>
            </a:r>
            <a:br>
              <a:rPr lang="ru-RU" sz="2000" b="1" dirty="0">
                <a:solidFill>
                  <a:schemeClr val="accent2">
                    <a:lumMod val="75000"/>
                  </a:schemeClr>
                </a:solidFill>
              </a:rPr>
            </a:br>
            <a:endParaRPr lang="ru-RU" sz="2000" b="1" dirty="0">
              <a:ln w="11430"/>
              <a:solidFill>
                <a:schemeClr val="accent2">
                  <a:lumMod val="75000"/>
                </a:schemeClr>
              </a:solidFill>
              <a:effectLst>
                <a:outerShdw blurRad="50800" dist="39000" dir="5460000" algn="tl">
                  <a:srgbClr val="000000">
                    <a:alpha val="38000"/>
                  </a:srgbClr>
                </a:outerShdw>
              </a:effectLst>
              <a:latin typeface="Times New Roman" pitchFamily="18" charset="0"/>
              <a:cs typeface="Times New Roman" pitchFamily="18" charset="0"/>
            </a:endParaRPr>
          </a:p>
        </p:txBody>
      </p:sp>
      <p:sp>
        <p:nvSpPr>
          <p:cNvPr id="9" name="Прямоугольник 8"/>
          <p:cNvSpPr/>
          <p:nvPr/>
        </p:nvSpPr>
        <p:spPr>
          <a:xfrm>
            <a:off x="358992" y="985707"/>
            <a:ext cx="8496944" cy="954107"/>
          </a:xfrm>
          <a:prstGeom prst="rect">
            <a:avLst/>
          </a:prstGeom>
        </p:spPr>
        <p:txBody>
          <a:bodyPr wrap="square">
            <a:spAutoFit/>
          </a:bodyPr>
          <a:lstStyle/>
          <a:p>
            <a:r>
              <a:rPr lang="ru-RU" sz="1400" dirty="0" smtClean="0"/>
              <a:t>	Первый </a:t>
            </a:r>
            <a:r>
              <a:rPr lang="ru-RU" sz="1400" dirty="0"/>
              <a:t>год жизни большое испытание для организма ребенка, в этот период </a:t>
            </a:r>
            <a:r>
              <a:rPr lang="ru-RU" sz="1400" dirty="0" smtClean="0"/>
              <a:t>его </a:t>
            </a:r>
            <a:r>
              <a:rPr lang="ru-RU" sz="1400" dirty="0"/>
              <a:t>организм адоптируется к внешнему миру. До сих пор он развивался </a:t>
            </a:r>
            <a:r>
              <a:rPr lang="ru-RU" sz="1400" dirty="0" smtClean="0"/>
              <a:t>внутриутробно и </a:t>
            </a:r>
            <a:r>
              <a:rPr lang="ru-RU" sz="1400" dirty="0"/>
              <a:t>получал уже готовые питательные вещества, адоптированные к его пищеварительному тракту. Родившись, природа позаботилась о его дальнейшей судьбе в виде грудного вскармливания.</a:t>
            </a:r>
          </a:p>
        </p:txBody>
      </p:sp>
      <p:sp>
        <p:nvSpPr>
          <p:cNvPr id="11" name="Прямоугольник 10"/>
          <p:cNvSpPr/>
          <p:nvPr/>
        </p:nvSpPr>
        <p:spPr>
          <a:xfrm>
            <a:off x="395536" y="1895411"/>
            <a:ext cx="3420380" cy="2893100"/>
          </a:xfrm>
          <a:prstGeom prst="rect">
            <a:avLst/>
          </a:prstGeom>
        </p:spPr>
        <p:txBody>
          <a:bodyPr wrap="square">
            <a:spAutoFit/>
          </a:bodyPr>
          <a:lstStyle/>
          <a:p>
            <a:r>
              <a:rPr lang="ru-RU" sz="1400" dirty="0" smtClean="0"/>
              <a:t>	Ни </a:t>
            </a:r>
            <a:r>
              <a:rPr lang="ru-RU" sz="1400" dirty="0"/>
              <a:t>один малыш не может питаться всегда только маминым молоком или специальной смесью, рано или поздно необходимо будет научить его есть другую пищу. При введении нового рациона ребенок получит питательные вещества, необходимые для роста и развития. Пища поможет сформировать его навыки жевания и приготовит </a:t>
            </a:r>
            <a:r>
              <a:rPr lang="ru-RU" sz="1400" dirty="0" smtClean="0"/>
              <a:t>десны</a:t>
            </a:r>
          </a:p>
          <a:p>
            <a:r>
              <a:rPr lang="ru-RU" sz="1400" dirty="0" smtClean="0"/>
              <a:t>к </a:t>
            </a:r>
            <a:r>
              <a:rPr lang="ru-RU" sz="1400" dirty="0"/>
              <a:t>прорезыванию зубов, а также повлияет на развитие мелкой моторики.</a:t>
            </a:r>
          </a:p>
        </p:txBody>
      </p:sp>
      <p:pic>
        <p:nvPicPr>
          <p:cNvPr id="16" name="Picture 6" descr="https://nebolet.com/medimg/content/issledovanie-vyjavilo-chto-nepravilnye-oboznachenija-obema-na-detskih-butylochkah-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5916" y="3212976"/>
            <a:ext cx="3053731" cy="189331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p:spPr>
      </p:pic>
      <p:pic>
        <p:nvPicPr>
          <p:cNvPr id="1028" name="Picture 4" descr="http://lechenierebenka.ru/images/7untitled(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072" y="2074849"/>
            <a:ext cx="3480385" cy="208823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p:spPr>
      </p:pic>
      <p:pic>
        <p:nvPicPr>
          <p:cNvPr id="17" name="Picture 2" descr="https://go2.imgsmail.ru/imgpreview?key=6e21ad01d4870767&amp;mb=imgdb_preview_120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19672" y="4725144"/>
            <a:ext cx="2533650" cy="142875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p:spPr>
      </p:pic>
      <p:sp>
        <p:nvSpPr>
          <p:cNvPr id="10" name="TextBox 9"/>
          <p:cNvSpPr txBox="1"/>
          <p:nvPr/>
        </p:nvSpPr>
        <p:spPr>
          <a:xfrm>
            <a:off x="2428860" y="332656"/>
            <a:ext cx="4286280" cy="584775"/>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ru-RU"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cs typeface="Times New Roman" pitchFamily="18" charset="0"/>
              </a:rPr>
              <a:t>ВВЕДЕНИЕ</a:t>
            </a:r>
            <a:endParaRPr lang="ru-RU"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cs typeface="Times New Roman" pitchFamily="18" charset="0"/>
            </a:endParaRPr>
          </a:p>
        </p:txBody>
      </p:sp>
    </p:spTree>
    <p:extLst>
      <p:ext uri="{BB962C8B-B14F-4D97-AF65-F5344CB8AC3E}">
        <p14:creationId xmlns:p14="http://schemas.microsoft.com/office/powerpoint/2010/main" val="11129787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331512" y="4098580"/>
            <a:ext cx="7500990" cy="400110"/>
          </a:xfrm>
          <a:prstGeom prst="rect">
            <a:avLst/>
          </a:prstGeom>
        </p:spPr>
        <p:txBody>
          <a:bodyPr wrap="square">
            <a:spAutoFit/>
          </a:bodyPr>
          <a:lstStyle/>
          <a:p>
            <a:pPr lvl="0" indent="450850" algn="just" eaLnBrk="0" fontAlgn="base" hangingPunct="0">
              <a:spcBef>
                <a:spcPct val="0"/>
              </a:spcBef>
              <a:spcAft>
                <a:spcPct val="0"/>
              </a:spcAft>
            </a:pPr>
            <a:r>
              <a:rPr lang="ru-RU" sz="2000" dirty="0" smtClean="0">
                <a:latin typeface="Times New Roman" pitchFamily="18" charset="0"/>
                <a:ea typeface="Times New Roman" pitchFamily="18" charset="0"/>
                <a:cs typeface="Times New Roman" pitchFamily="18" charset="0"/>
              </a:rPr>
              <a:t>.</a:t>
            </a:r>
          </a:p>
        </p:txBody>
      </p:sp>
      <p:sp>
        <p:nvSpPr>
          <p:cNvPr id="2" name="Прямоугольник 1"/>
          <p:cNvSpPr/>
          <p:nvPr/>
        </p:nvSpPr>
        <p:spPr>
          <a:xfrm>
            <a:off x="251520" y="1082301"/>
            <a:ext cx="4572000" cy="1169551"/>
          </a:xfrm>
          <a:prstGeom prst="rect">
            <a:avLst/>
          </a:prstGeom>
        </p:spPr>
        <p:txBody>
          <a:bodyPr>
            <a:spAutoFit/>
          </a:bodyPr>
          <a:lstStyle/>
          <a:p>
            <a:r>
              <a:rPr lang="ru-RU" sz="1400" dirty="0" smtClean="0"/>
              <a:t>Докорм </a:t>
            </a:r>
            <a:r>
              <a:rPr lang="ru-RU" sz="1400" dirty="0"/>
              <a:t>— дополнительный вид пищи, даваемый ребенку первого года жизни, находящемуся на естественном грудном вскармливании при недостаточном количестве молока, вырабатываемого грудными железами матери.</a:t>
            </a:r>
          </a:p>
        </p:txBody>
      </p:sp>
      <p:sp>
        <p:nvSpPr>
          <p:cNvPr id="5" name="Прямоугольник 4"/>
          <p:cNvSpPr/>
          <p:nvPr/>
        </p:nvSpPr>
        <p:spPr>
          <a:xfrm>
            <a:off x="251520" y="2251852"/>
            <a:ext cx="4572000" cy="1169551"/>
          </a:xfrm>
          <a:prstGeom prst="rect">
            <a:avLst/>
          </a:prstGeom>
        </p:spPr>
        <p:txBody>
          <a:bodyPr>
            <a:spAutoFit/>
          </a:bodyPr>
          <a:lstStyle/>
          <a:p>
            <a:r>
              <a:rPr lang="ru-RU" sz="1400" dirty="0" smtClean="0"/>
              <a:t>Функциональное </a:t>
            </a:r>
            <a:r>
              <a:rPr lang="ru-RU" sz="1400" dirty="0"/>
              <a:t>предназначение докорма при грудном вскармливании </a:t>
            </a:r>
            <a:r>
              <a:rPr lang="ru-RU" sz="1400" dirty="0" smtClean="0"/>
              <a:t>состоит </a:t>
            </a:r>
            <a:r>
              <a:rPr lang="ru-RU" sz="1400" dirty="0"/>
              <a:t>в обеспечении необходимыми питательными веществами организма младенца, которые он недополучает из материнского молока по различным </a:t>
            </a:r>
            <a:r>
              <a:rPr lang="ru-RU" sz="1400" dirty="0" smtClean="0"/>
              <a:t>причинам.</a:t>
            </a:r>
            <a:endParaRPr lang="ru-RU" sz="1400" dirty="0"/>
          </a:p>
        </p:txBody>
      </p:sp>
      <p:sp>
        <p:nvSpPr>
          <p:cNvPr id="6" name="Прямоугольник 5"/>
          <p:cNvSpPr/>
          <p:nvPr/>
        </p:nvSpPr>
        <p:spPr>
          <a:xfrm>
            <a:off x="348576" y="3421403"/>
            <a:ext cx="3930801" cy="738664"/>
          </a:xfrm>
          <a:prstGeom prst="rect">
            <a:avLst/>
          </a:prstGeom>
        </p:spPr>
        <p:txBody>
          <a:bodyPr wrap="square">
            <a:spAutoFit/>
          </a:bodyPr>
          <a:lstStyle/>
          <a:p>
            <a:r>
              <a:rPr lang="ru-RU" sz="1400" dirty="0" smtClean="0"/>
              <a:t>Для </a:t>
            </a:r>
            <a:r>
              <a:rPr lang="ru-RU" sz="1400" dirty="0"/>
              <a:t>докорма используют адаптированные молочные смеси, грудное молоко другой женщины (донорское молоко</a:t>
            </a:r>
            <a:r>
              <a:rPr lang="ru-RU" sz="1400" dirty="0" smtClean="0"/>
              <a:t>).</a:t>
            </a:r>
            <a:endParaRPr lang="ru-RU" sz="1400" dirty="0"/>
          </a:p>
        </p:txBody>
      </p:sp>
      <p:pic>
        <p:nvPicPr>
          <p:cNvPr id="2050" name="Picture 2" descr="ÐÐ¾ÐºÐ¾ÑÐ¼"/>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0878492">
            <a:off x="5015062" y="1099477"/>
            <a:ext cx="3347487" cy="2233687"/>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p:spPr>
      </p:pic>
      <p:pic>
        <p:nvPicPr>
          <p:cNvPr id="15" name="Picture 4" descr="http://zsz.pp.ua/wp-content/uploads/2017/02/d9dfac6ae970f6cae7484c22576dc73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21125">
            <a:off x="772375" y="4422893"/>
            <a:ext cx="3192353" cy="1795699"/>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p:spPr>
      </p:pic>
      <p:sp>
        <p:nvSpPr>
          <p:cNvPr id="9" name="Прямоугольник 8"/>
          <p:cNvSpPr/>
          <p:nvPr/>
        </p:nvSpPr>
        <p:spPr>
          <a:xfrm>
            <a:off x="4571999" y="3789591"/>
            <a:ext cx="4163955" cy="2031325"/>
          </a:xfrm>
          <a:prstGeom prst="rect">
            <a:avLst/>
          </a:prstGeom>
        </p:spPr>
        <p:txBody>
          <a:bodyPr wrap="square">
            <a:spAutoFit/>
          </a:bodyPr>
          <a:lstStyle/>
          <a:p>
            <a:r>
              <a:rPr lang="ru-RU" sz="1400" dirty="0"/>
              <a:t>Режим питания при </a:t>
            </a:r>
            <a:r>
              <a:rPr lang="ru-RU" sz="1400" dirty="0" smtClean="0"/>
              <a:t>введении докорма остается </a:t>
            </a:r>
            <a:r>
              <a:rPr lang="ru-RU" sz="1400" dirty="0"/>
              <a:t>свободным, т. е. не фиксированным по времени, кормить следует по первому требованию малыша. Необходимо только постоянно контролировать количество молока у матери (с помощью контрольных взвешиваний ребенка) и недостающий объем компенсировать за счет специализированных </a:t>
            </a:r>
            <a:r>
              <a:rPr lang="ru-RU" sz="1400" dirty="0" smtClean="0"/>
              <a:t>смесей.</a:t>
            </a:r>
            <a:r>
              <a:rPr lang="ru-RU" sz="1400" dirty="0"/>
              <a:t> </a:t>
            </a:r>
          </a:p>
        </p:txBody>
      </p:sp>
      <p:sp>
        <p:nvSpPr>
          <p:cNvPr id="10" name="TextBox 9"/>
          <p:cNvSpPr txBox="1"/>
          <p:nvPr/>
        </p:nvSpPr>
        <p:spPr>
          <a:xfrm>
            <a:off x="1938868" y="374414"/>
            <a:ext cx="4286280" cy="584775"/>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ru-RU"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cs typeface="Times New Roman" pitchFamily="18" charset="0"/>
              </a:rPr>
              <a:t>ДОКОРМ</a:t>
            </a:r>
            <a:endParaRPr lang="ru-RU"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331512" y="4098580"/>
            <a:ext cx="7500990" cy="400110"/>
          </a:xfrm>
          <a:prstGeom prst="rect">
            <a:avLst/>
          </a:prstGeom>
        </p:spPr>
        <p:txBody>
          <a:bodyPr wrap="square">
            <a:spAutoFit/>
          </a:bodyPr>
          <a:lstStyle/>
          <a:p>
            <a:pPr lvl="0" indent="450850" algn="just" eaLnBrk="0" fontAlgn="base" hangingPunct="0">
              <a:spcBef>
                <a:spcPct val="0"/>
              </a:spcBef>
              <a:spcAft>
                <a:spcPct val="0"/>
              </a:spcAft>
            </a:pPr>
            <a:r>
              <a:rPr lang="ru-RU" sz="2000" dirty="0" smtClean="0">
                <a:latin typeface="Times New Roman" pitchFamily="18" charset="0"/>
                <a:ea typeface="Times New Roman" pitchFamily="18" charset="0"/>
                <a:cs typeface="Times New Roman" pitchFamily="18" charset="0"/>
              </a:rPr>
              <a:t>.</a:t>
            </a:r>
          </a:p>
        </p:txBody>
      </p:sp>
      <p:sp>
        <p:nvSpPr>
          <p:cNvPr id="2" name="Прямоугольник 1"/>
          <p:cNvSpPr/>
          <p:nvPr/>
        </p:nvSpPr>
        <p:spPr>
          <a:xfrm>
            <a:off x="251520" y="904814"/>
            <a:ext cx="8488960" cy="3108543"/>
          </a:xfrm>
          <a:prstGeom prst="rect">
            <a:avLst/>
          </a:prstGeom>
        </p:spPr>
        <p:txBody>
          <a:bodyPr wrap="square">
            <a:spAutoFit/>
          </a:bodyPr>
          <a:lstStyle/>
          <a:p>
            <a:r>
              <a:rPr lang="ru-RU" sz="1400" dirty="0"/>
              <a:t>Понять, нужно ли докармливать малыша, поможет оценка трех критериев: прибавки в весе за месяц, поведения ребенка в интервале между кормлениями и объем съеденного за день молока</a:t>
            </a:r>
            <a:r>
              <a:rPr lang="ru-RU" sz="1400" dirty="0" smtClean="0"/>
              <a:t>.</a:t>
            </a:r>
          </a:p>
          <a:p>
            <a:r>
              <a:rPr lang="ru-RU" sz="1400" dirty="0" smtClean="0"/>
              <a:t>- За </a:t>
            </a:r>
            <a:r>
              <a:rPr lang="ru-RU" sz="1400" dirty="0"/>
              <a:t>месяц ребенок прибавляет в весе в среднем не меньше 600 г (считая от веса при рождении) или не меньше 150 г за неделю.</a:t>
            </a:r>
          </a:p>
          <a:p>
            <a:r>
              <a:rPr lang="ru-RU" sz="1400" dirty="0"/>
              <a:t>- Интервал между кормлениями составляет не меньше 2,5 часов и в этом промежутке он не выглядит голодным.</a:t>
            </a:r>
          </a:p>
          <a:p>
            <a:r>
              <a:rPr lang="ru-RU" sz="1400" dirty="0"/>
              <a:t>- Количество «съеденного» малышом грудного молока соответствует его потребностям: 1/5 от реального веса в возрасте до 1 месяца; 1/6-1/7 - до 5-6 месяцев.</a:t>
            </a:r>
          </a:p>
          <a:p>
            <a:r>
              <a:rPr lang="ru-RU" sz="1400" dirty="0" smtClean="0"/>
              <a:t>Докармливать </a:t>
            </a:r>
            <a:r>
              <a:rPr lang="ru-RU" sz="1400" dirty="0"/>
              <a:t>малыша смесью нужно только в том случае, если эти показатели не соответствуют норме, при том, что малыш здоров.</a:t>
            </a:r>
          </a:p>
          <a:p>
            <a:r>
              <a:rPr lang="ru-RU" sz="1400" dirty="0" smtClean="0"/>
              <a:t>Задача </a:t>
            </a:r>
            <a:r>
              <a:rPr lang="ru-RU" sz="1400" dirty="0"/>
              <a:t>заменителей грудного молока - свести к минимуму вред, который может нанести ребенку его нехватка. Поэтому смесь должна быть максимально приближена к «исходнику» по своему химическому составу.</a:t>
            </a:r>
          </a:p>
          <a:p>
            <a:r>
              <a:rPr lang="ru-RU" sz="1400" dirty="0" smtClean="0"/>
              <a:t>Вводить </a:t>
            </a:r>
            <a:r>
              <a:rPr lang="ru-RU" sz="1400" dirty="0"/>
              <a:t>ее нужно постепенно, в течение 5-7 дней, начиная с небольшого количества (до 30 г). </a:t>
            </a:r>
          </a:p>
        </p:txBody>
      </p:sp>
      <p:pic>
        <p:nvPicPr>
          <p:cNvPr id="5" name="Picture 4" descr="https://legkopolezno.ru/wp-content/uploads/2017/01/rebenok_pet_iz_butylki.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873578">
            <a:off x="773248" y="4292667"/>
            <a:ext cx="2837440" cy="1787588"/>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p:spPr>
      </p:pic>
      <p:pic>
        <p:nvPicPr>
          <p:cNvPr id="6" name="Picture 24" descr="http://www.vladtime.ru/uploads/posts/2017-05/thumbs/1495273966_091_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623619">
            <a:off x="4855739" y="4271037"/>
            <a:ext cx="3002353" cy="1801413"/>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p:spPr>
      </p:pic>
      <p:sp>
        <p:nvSpPr>
          <p:cNvPr id="8" name="TextBox 7"/>
          <p:cNvSpPr txBox="1"/>
          <p:nvPr/>
        </p:nvSpPr>
        <p:spPr>
          <a:xfrm>
            <a:off x="341784" y="332656"/>
            <a:ext cx="8408968" cy="584775"/>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ru-RU"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cs typeface="Times New Roman" pitchFamily="18" charset="0"/>
              </a:rPr>
              <a:t>ПРАВИЛА ВВЕДЕНИЯ ДОКОРМА</a:t>
            </a:r>
            <a:endParaRPr lang="ru-RU"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cs typeface="Times New Roman" pitchFamily="18" charset="0"/>
            </a:endParaRPr>
          </a:p>
        </p:txBody>
      </p:sp>
    </p:spTree>
    <p:extLst>
      <p:ext uri="{BB962C8B-B14F-4D97-AF65-F5344CB8AC3E}">
        <p14:creationId xmlns:p14="http://schemas.microsoft.com/office/powerpoint/2010/main" val="30790478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331512" y="4098580"/>
            <a:ext cx="7500990" cy="400110"/>
          </a:xfrm>
          <a:prstGeom prst="rect">
            <a:avLst/>
          </a:prstGeom>
        </p:spPr>
        <p:txBody>
          <a:bodyPr wrap="square">
            <a:spAutoFit/>
          </a:bodyPr>
          <a:lstStyle/>
          <a:p>
            <a:pPr lvl="0" indent="450850" algn="just" eaLnBrk="0" fontAlgn="base" hangingPunct="0">
              <a:spcBef>
                <a:spcPct val="0"/>
              </a:spcBef>
              <a:spcAft>
                <a:spcPct val="0"/>
              </a:spcAft>
            </a:pPr>
            <a:r>
              <a:rPr lang="ru-RU" sz="2000" dirty="0" smtClean="0">
                <a:latin typeface="Times New Roman" pitchFamily="18" charset="0"/>
                <a:ea typeface="Times New Roman" pitchFamily="18" charset="0"/>
                <a:cs typeface="Times New Roman" pitchFamily="18" charset="0"/>
              </a:rPr>
              <a:t>.</a:t>
            </a:r>
          </a:p>
        </p:txBody>
      </p:sp>
      <p:sp>
        <p:nvSpPr>
          <p:cNvPr id="5" name="Прямоугольник 4"/>
          <p:cNvSpPr/>
          <p:nvPr/>
        </p:nvSpPr>
        <p:spPr>
          <a:xfrm>
            <a:off x="251520" y="925781"/>
            <a:ext cx="4248472" cy="4832092"/>
          </a:xfrm>
          <a:prstGeom prst="rect">
            <a:avLst/>
          </a:prstGeom>
        </p:spPr>
        <p:txBody>
          <a:bodyPr wrap="square">
            <a:spAutoFit/>
          </a:bodyPr>
          <a:lstStyle/>
          <a:p>
            <a:r>
              <a:rPr lang="ru-RU" sz="1400" dirty="0"/>
              <a:t>Любой способ введения докорма обязывает строгое соблюдение следующих условий: </a:t>
            </a:r>
          </a:p>
          <a:p>
            <a:r>
              <a:rPr lang="ru-RU" sz="1400" dirty="0"/>
              <a:t>- Прикладывание ребенка к материнской груди непосредственно перед и сразу после дополнительного кормления. </a:t>
            </a:r>
          </a:p>
          <a:p>
            <a:r>
              <a:rPr lang="ru-RU" sz="1400" dirty="0"/>
              <a:t>- Начало процесса кормления ребенка должно осуществляться только в спокойном состоянии, как матери, так и дитя. </a:t>
            </a:r>
          </a:p>
          <a:p>
            <a:r>
              <a:rPr lang="ru-RU" sz="1400" dirty="0"/>
              <a:t>- Строгое соблюдение дозировки порции. </a:t>
            </a:r>
          </a:p>
          <a:p>
            <a:r>
              <a:rPr lang="ru-RU" sz="1400" dirty="0"/>
              <a:t>- Избегать принудительного кормления. </a:t>
            </a:r>
          </a:p>
          <a:p>
            <a:r>
              <a:rPr lang="ru-RU" sz="1400" dirty="0"/>
              <a:t>При пользовании бутылочкой, соска должна быть достаточно упругой, с маленьким отверстием (или отверстиями) на конце, чтобы смесь не вытекала сама, а малышу приходилось прикладывать определенные усилия (смесь должна выделяться каплями), как при сосании материнской груди (идет имитация процесса</a:t>
            </a:r>
            <a:r>
              <a:rPr lang="ru-RU" sz="1400" dirty="0" smtClean="0"/>
              <a:t>).</a:t>
            </a:r>
            <a:r>
              <a:rPr lang="ru-RU" sz="1400" dirty="0"/>
              <a:t> </a:t>
            </a:r>
            <a:endParaRPr lang="ru-RU" sz="1400" dirty="0" smtClean="0"/>
          </a:p>
          <a:p>
            <a:r>
              <a:rPr lang="ru-RU" sz="1400" dirty="0" smtClean="0"/>
              <a:t>Докорм </a:t>
            </a:r>
            <a:r>
              <a:rPr lang="ru-RU" sz="1400" dirty="0"/>
              <a:t>следует давать только после предварительного прикладывания ребенка к груди, даже при минимальном количестве молока у </a:t>
            </a:r>
            <a:r>
              <a:rPr lang="ru-RU" sz="1400" dirty="0" smtClean="0"/>
              <a:t>матери.</a:t>
            </a:r>
            <a:r>
              <a:rPr lang="ru-RU" sz="1400" dirty="0"/>
              <a:t> </a:t>
            </a:r>
          </a:p>
        </p:txBody>
      </p:sp>
      <p:pic>
        <p:nvPicPr>
          <p:cNvPr id="9" name="Picture 2" descr="http://novorozhdennyjrebenok.ru/images/mozhno-li-kormit-novorozhdennogo_6_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469485">
            <a:off x="4860032" y="1196752"/>
            <a:ext cx="3395631" cy="237694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p:spPr>
      </p:pic>
      <p:pic>
        <p:nvPicPr>
          <p:cNvPr id="11" name="Picture 6" descr="http://www.uaua.info/pictures_ckfinder/images/Depositphotos_6842798_s(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414183">
            <a:off x="5008504" y="3933056"/>
            <a:ext cx="3098683" cy="2064596"/>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p:spPr>
      </p:pic>
      <p:sp>
        <p:nvSpPr>
          <p:cNvPr id="12" name="TextBox 11"/>
          <p:cNvSpPr txBox="1"/>
          <p:nvPr/>
        </p:nvSpPr>
        <p:spPr>
          <a:xfrm>
            <a:off x="341784" y="332656"/>
            <a:ext cx="8408968" cy="584775"/>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ru-RU"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cs typeface="Times New Roman" pitchFamily="18" charset="0"/>
              </a:rPr>
              <a:t>ПРАВИЛА ВВЕДЕНИЯ ДОКОРМА</a:t>
            </a:r>
            <a:endParaRPr lang="ru-RU"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cs typeface="Times New Roman" pitchFamily="18" charset="0"/>
            </a:endParaRPr>
          </a:p>
        </p:txBody>
      </p:sp>
    </p:spTree>
    <p:extLst>
      <p:ext uri="{BB962C8B-B14F-4D97-AF65-F5344CB8AC3E}">
        <p14:creationId xmlns:p14="http://schemas.microsoft.com/office/powerpoint/2010/main" val="26513282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6" name="Picture 22" descr="https://materinstvo.ru/content/article_images/articles_1191/agusha-8.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19672" y="1552292"/>
            <a:ext cx="2707060" cy="1546891"/>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4660482" y="4667549"/>
            <a:ext cx="4130508" cy="1384995"/>
          </a:xfrm>
          <a:prstGeom prst="rect">
            <a:avLst/>
          </a:prstGeom>
        </p:spPr>
        <p:txBody>
          <a:bodyPr wrap="square">
            <a:spAutoFit/>
          </a:bodyPr>
          <a:lstStyle/>
          <a:p>
            <a:r>
              <a:rPr lang="ru-RU" sz="1400" dirty="0" smtClean="0"/>
              <a:t>Наиболее </a:t>
            </a:r>
            <a:r>
              <a:rPr lang="ru-RU" sz="1400" dirty="0"/>
              <a:t>распространенные из адаптированных молочных смесей: «</a:t>
            </a:r>
            <a:r>
              <a:rPr lang="ru-RU" sz="1400" dirty="0" err="1"/>
              <a:t>Фрисолак</a:t>
            </a:r>
            <a:r>
              <a:rPr lang="ru-RU" sz="1400" dirty="0"/>
              <a:t>» (</a:t>
            </a:r>
            <a:r>
              <a:rPr lang="ru-RU" sz="1400" dirty="0" err="1"/>
              <a:t>Фризланд</a:t>
            </a:r>
            <a:r>
              <a:rPr lang="ru-RU" sz="1400" dirty="0"/>
              <a:t>), «Нан» (Нестле), «</a:t>
            </a:r>
            <a:r>
              <a:rPr lang="ru-RU" sz="1400" dirty="0" err="1"/>
              <a:t>Нутрилон</a:t>
            </a:r>
            <a:r>
              <a:rPr lang="ru-RU" sz="1400" dirty="0"/>
              <a:t>» (</a:t>
            </a:r>
            <a:r>
              <a:rPr lang="ru-RU" sz="1400" dirty="0" err="1"/>
              <a:t>Нутриция</a:t>
            </a:r>
            <a:r>
              <a:rPr lang="ru-RU" sz="1400" dirty="0"/>
              <a:t>), «</a:t>
            </a:r>
            <a:r>
              <a:rPr lang="ru-RU" sz="1400" dirty="0" err="1"/>
              <a:t>Хумана</a:t>
            </a:r>
            <a:r>
              <a:rPr lang="ru-RU" sz="1400" dirty="0"/>
              <a:t>» (</a:t>
            </a:r>
            <a:r>
              <a:rPr lang="ru-RU" sz="1400" dirty="0" err="1"/>
              <a:t>Хумана</a:t>
            </a:r>
            <a:r>
              <a:rPr lang="ru-RU" sz="1400" dirty="0"/>
              <a:t>), «</a:t>
            </a:r>
            <a:r>
              <a:rPr lang="ru-RU" sz="1400" dirty="0" err="1"/>
              <a:t>ХиПП</a:t>
            </a:r>
            <a:r>
              <a:rPr lang="ru-RU" sz="1400" dirty="0"/>
              <a:t>» (</a:t>
            </a:r>
            <a:r>
              <a:rPr lang="ru-RU" sz="1400" dirty="0" err="1"/>
              <a:t>ХиПП</a:t>
            </a:r>
            <a:r>
              <a:rPr lang="ru-RU" sz="1400" dirty="0"/>
              <a:t>), «</a:t>
            </a:r>
            <a:r>
              <a:rPr lang="ru-RU" sz="1400" dirty="0" err="1"/>
              <a:t>Семпер</a:t>
            </a:r>
            <a:r>
              <a:rPr lang="ru-RU" sz="1400" dirty="0"/>
              <a:t> </a:t>
            </a:r>
            <a:r>
              <a:rPr lang="ru-RU" sz="1400" dirty="0" err="1"/>
              <a:t>Беби</a:t>
            </a:r>
            <a:r>
              <a:rPr lang="ru-RU" sz="1400" dirty="0"/>
              <a:t>» (</a:t>
            </a:r>
            <a:r>
              <a:rPr lang="ru-RU" sz="1400" dirty="0" err="1"/>
              <a:t>Семпер</a:t>
            </a:r>
            <a:r>
              <a:rPr lang="ru-RU" sz="1400" dirty="0"/>
              <a:t>), «</a:t>
            </a:r>
            <a:r>
              <a:rPr lang="ru-RU" sz="1400" dirty="0" err="1"/>
              <a:t>Микамилк</a:t>
            </a:r>
            <a:r>
              <a:rPr lang="ru-RU" sz="1400" dirty="0"/>
              <a:t>», «</a:t>
            </a:r>
            <a:r>
              <a:rPr lang="ru-RU" sz="1400" dirty="0" err="1"/>
              <a:t>Агуша</a:t>
            </a:r>
            <a:r>
              <a:rPr lang="ru-RU" sz="1400" dirty="0"/>
              <a:t>».</a:t>
            </a:r>
          </a:p>
        </p:txBody>
      </p:sp>
      <p:sp>
        <p:nvSpPr>
          <p:cNvPr id="6" name="Прямоугольник 5"/>
          <p:cNvSpPr/>
          <p:nvPr/>
        </p:nvSpPr>
        <p:spPr>
          <a:xfrm>
            <a:off x="4660482" y="902036"/>
            <a:ext cx="3993524" cy="3754874"/>
          </a:xfrm>
          <a:prstGeom prst="rect">
            <a:avLst/>
          </a:prstGeom>
        </p:spPr>
        <p:txBody>
          <a:bodyPr wrap="square">
            <a:spAutoFit/>
          </a:bodyPr>
          <a:lstStyle/>
          <a:p>
            <a:r>
              <a:rPr lang="ru-RU" sz="1400" dirty="0" smtClean="0"/>
              <a:t>Схема </a:t>
            </a:r>
            <a:r>
              <a:rPr lang="ru-RU" sz="1400" dirty="0"/>
              <a:t>введения докорма ребенку может осуществляться по двум принципам, первый лучше для новорожденных, а второй для грудничков. </a:t>
            </a:r>
          </a:p>
          <a:p>
            <a:r>
              <a:rPr lang="ru-RU" sz="1400" dirty="0"/>
              <a:t> </a:t>
            </a:r>
            <a:r>
              <a:rPr lang="ru-RU" sz="1400" dirty="0" smtClean="0"/>
              <a:t>1</a:t>
            </a:r>
            <a:r>
              <a:rPr lang="ru-RU" sz="1400" dirty="0"/>
              <a:t>. По сну. Норма смеси на сутки делится равными частями, которые подаются ребенку перед сном и сразу после пробуждения. При данной схеме требуется повышенный контроль над получением всего суточного объема смеси за день</a:t>
            </a:r>
            <a:r>
              <a:rPr lang="ru-RU" sz="1400" dirty="0" smtClean="0"/>
              <a:t>.</a:t>
            </a:r>
          </a:p>
          <a:p>
            <a:r>
              <a:rPr lang="ru-RU" sz="1400" dirty="0"/>
              <a:t> </a:t>
            </a:r>
            <a:r>
              <a:rPr lang="ru-RU" sz="1400" dirty="0" smtClean="0"/>
              <a:t>2</a:t>
            </a:r>
            <a:r>
              <a:rPr lang="ru-RU" sz="1400" dirty="0"/>
              <a:t>. По часам. Суточный объем смеси разделяется на 5 частей. Кормление стоит осуществлять через каждые 4 часа, начиная с утреннего кормления. В ночное время рекомендуется воздержаться от </a:t>
            </a:r>
            <a:r>
              <a:rPr lang="ru-RU" sz="1400" dirty="0" err="1"/>
              <a:t>докармливания</a:t>
            </a:r>
            <a:r>
              <a:rPr lang="ru-RU" sz="1400" dirty="0"/>
              <a:t> смесью, лучше предложить ребенку грудь.</a:t>
            </a:r>
          </a:p>
        </p:txBody>
      </p:sp>
      <p:sp>
        <p:nvSpPr>
          <p:cNvPr id="7" name="Прямоугольник 6"/>
          <p:cNvSpPr/>
          <p:nvPr/>
        </p:nvSpPr>
        <p:spPr>
          <a:xfrm>
            <a:off x="331512" y="4098580"/>
            <a:ext cx="7500990" cy="400110"/>
          </a:xfrm>
          <a:prstGeom prst="rect">
            <a:avLst/>
          </a:prstGeom>
        </p:spPr>
        <p:txBody>
          <a:bodyPr wrap="square">
            <a:spAutoFit/>
          </a:bodyPr>
          <a:lstStyle/>
          <a:p>
            <a:pPr lvl="0" indent="450850" algn="just" eaLnBrk="0" fontAlgn="base" hangingPunct="0">
              <a:spcBef>
                <a:spcPct val="0"/>
              </a:spcBef>
              <a:spcAft>
                <a:spcPct val="0"/>
              </a:spcAft>
            </a:pPr>
            <a:r>
              <a:rPr lang="ru-RU" sz="2000" dirty="0" smtClean="0">
                <a:latin typeface="Times New Roman" pitchFamily="18" charset="0"/>
                <a:ea typeface="Times New Roman" pitchFamily="18" charset="0"/>
                <a:cs typeface="Times New Roman" pitchFamily="18" charset="0"/>
              </a:rPr>
              <a:t>.</a:t>
            </a:r>
          </a:p>
        </p:txBody>
      </p:sp>
      <p:pic>
        <p:nvPicPr>
          <p:cNvPr id="20" name="Picture 4" descr="http://kalendarberemennost.ru/images/iskusstvennoe-vskarmlivanie/detskie-smesi-s-rozhdenija-bez-palmovogo-masla_1.jpe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7041" y="948892"/>
            <a:ext cx="2566442" cy="2753693"/>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p:spPr>
      </p:pic>
      <p:pic>
        <p:nvPicPr>
          <p:cNvPr id="21" name="Рисунок 20" descr="http://ladushki.info/assets/cache_image/226_1200x0_266.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92576" y="3931494"/>
            <a:ext cx="3389431" cy="216024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22" name="TextBox 21"/>
          <p:cNvSpPr txBox="1"/>
          <p:nvPr/>
        </p:nvSpPr>
        <p:spPr>
          <a:xfrm>
            <a:off x="245038" y="315535"/>
            <a:ext cx="8408968" cy="584775"/>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ru-RU"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cs typeface="Times New Roman" pitchFamily="18" charset="0"/>
              </a:rPr>
              <a:t>ПРАВИЛА ВВЕДЕНИЯ ДОКОРМА</a:t>
            </a:r>
            <a:endParaRPr lang="ru-RU"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cs typeface="Times New Roman" pitchFamily="18" charset="0"/>
            </a:endParaRPr>
          </a:p>
        </p:txBody>
      </p:sp>
    </p:spTree>
    <p:extLst>
      <p:ext uri="{BB962C8B-B14F-4D97-AF65-F5344CB8AC3E}">
        <p14:creationId xmlns:p14="http://schemas.microsoft.com/office/powerpoint/2010/main" val="5228501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331512" y="4098580"/>
            <a:ext cx="7500990" cy="400110"/>
          </a:xfrm>
          <a:prstGeom prst="rect">
            <a:avLst/>
          </a:prstGeom>
        </p:spPr>
        <p:txBody>
          <a:bodyPr wrap="square">
            <a:spAutoFit/>
          </a:bodyPr>
          <a:lstStyle/>
          <a:p>
            <a:pPr lvl="0" indent="450850" algn="just" eaLnBrk="0" fontAlgn="base" hangingPunct="0">
              <a:spcBef>
                <a:spcPct val="0"/>
              </a:spcBef>
              <a:spcAft>
                <a:spcPct val="0"/>
              </a:spcAft>
            </a:pPr>
            <a:r>
              <a:rPr lang="ru-RU" sz="2000" dirty="0" smtClean="0">
                <a:latin typeface="Times New Roman" pitchFamily="18" charset="0"/>
                <a:ea typeface="Times New Roman" pitchFamily="18" charset="0"/>
                <a:cs typeface="Times New Roman" pitchFamily="18" charset="0"/>
              </a:rPr>
              <a:t>.</a:t>
            </a:r>
          </a:p>
        </p:txBody>
      </p:sp>
      <p:sp>
        <p:nvSpPr>
          <p:cNvPr id="5" name="Прямоугольник 4"/>
          <p:cNvSpPr/>
          <p:nvPr/>
        </p:nvSpPr>
        <p:spPr>
          <a:xfrm>
            <a:off x="251520" y="836712"/>
            <a:ext cx="8434088" cy="1169551"/>
          </a:xfrm>
          <a:prstGeom prst="rect">
            <a:avLst/>
          </a:prstGeom>
        </p:spPr>
        <p:txBody>
          <a:bodyPr wrap="square">
            <a:spAutoFit/>
          </a:bodyPr>
          <a:lstStyle/>
          <a:p>
            <a:r>
              <a:rPr lang="ru-RU" sz="1400" dirty="0" smtClean="0"/>
              <a:t>	Прикорм </a:t>
            </a:r>
            <a:r>
              <a:rPr lang="ru-RU" sz="1400" dirty="0"/>
              <a:t>– это питание, которое начинают вводить малышам примерно с 5 – 6 месяца их жизни. Данное питание может быть дополнением как к грудному, так и к искусственному вскармливанию. </a:t>
            </a:r>
            <a:r>
              <a:rPr lang="ru-RU" sz="1400" dirty="0" smtClean="0"/>
              <a:t>Прикорм </a:t>
            </a:r>
            <a:r>
              <a:rPr lang="ru-RU" sz="1400" dirty="0"/>
              <a:t>в этом возрасте действительно нужен, так как он помогает обогатить растущий организм всеми необходимыми питательными компонентами, особенно углеводами, белками и </a:t>
            </a:r>
            <a:r>
              <a:rPr lang="ru-RU" sz="1400" dirty="0" smtClean="0"/>
              <a:t>жирами. </a:t>
            </a:r>
            <a:endParaRPr lang="ru-RU" sz="1400" dirty="0"/>
          </a:p>
        </p:txBody>
      </p:sp>
      <p:sp>
        <p:nvSpPr>
          <p:cNvPr id="16" name="TextBox 15"/>
          <p:cNvSpPr txBox="1"/>
          <p:nvPr/>
        </p:nvSpPr>
        <p:spPr>
          <a:xfrm>
            <a:off x="2195736" y="373924"/>
            <a:ext cx="4286280" cy="584775"/>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ru-RU"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cs typeface="Times New Roman" pitchFamily="18" charset="0"/>
              </a:rPr>
              <a:t>ПРИКОРМ</a:t>
            </a:r>
            <a:endParaRPr lang="ru-RU"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cs typeface="Times New Roman" pitchFamily="18" charset="0"/>
            </a:endParaRPr>
          </a:p>
        </p:txBody>
      </p:sp>
      <p:sp>
        <p:nvSpPr>
          <p:cNvPr id="6" name="Прямоугольник 5"/>
          <p:cNvSpPr/>
          <p:nvPr/>
        </p:nvSpPr>
        <p:spPr>
          <a:xfrm>
            <a:off x="321240" y="1916832"/>
            <a:ext cx="8468376" cy="1169551"/>
          </a:xfrm>
          <a:prstGeom prst="rect">
            <a:avLst/>
          </a:prstGeom>
        </p:spPr>
        <p:txBody>
          <a:bodyPr wrap="square">
            <a:spAutoFit/>
          </a:bodyPr>
          <a:lstStyle/>
          <a:p>
            <a:r>
              <a:rPr lang="ru-RU" sz="1400" dirty="0"/>
              <a:t>Все продукты, которые включает схема введения прикорма по месяцам до годовалого возраста, носят название переходных. Они адаптированы потребностям ребенка по консистенции и плотности. Целью процесса является переход малыша на традиционную пищу семейного стола. Поэтому разумно использовать для кормления не специально подобранные продукты, а именно те злаки, овощи, сорта мяса и рыбы, которые принято есть в </a:t>
            </a:r>
            <a:r>
              <a:rPr lang="ru-RU" sz="1400" dirty="0" smtClean="0"/>
              <a:t> </a:t>
            </a:r>
            <a:r>
              <a:rPr lang="ru-RU" sz="1400" dirty="0"/>
              <a:t>семье.</a:t>
            </a:r>
          </a:p>
        </p:txBody>
      </p:sp>
      <p:pic>
        <p:nvPicPr>
          <p:cNvPr id="18" name="Picture 8" descr="http://baby-sitter.su/wp-content/uploads/2016/03/baby-sitter-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816207">
            <a:off x="5005603" y="3601686"/>
            <a:ext cx="3571597" cy="2232248"/>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p:spPr>
      </p:pic>
      <p:pic>
        <p:nvPicPr>
          <p:cNvPr id="19" name="Picture 6" descr="http://provita-fv.ru/uploads/posts/2015-01/1421681099_lori-0001772835-bigwww.jpg80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927514">
            <a:off x="792778" y="3453024"/>
            <a:ext cx="3648370" cy="228023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p:spPr>
      </p:pic>
    </p:spTree>
    <p:extLst>
      <p:ext uri="{BB962C8B-B14F-4D97-AF65-F5344CB8AC3E}">
        <p14:creationId xmlns:p14="http://schemas.microsoft.com/office/powerpoint/2010/main" val="1727534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331512" y="4098580"/>
            <a:ext cx="7500990" cy="400110"/>
          </a:xfrm>
          <a:prstGeom prst="rect">
            <a:avLst/>
          </a:prstGeom>
        </p:spPr>
        <p:txBody>
          <a:bodyPr wrap="square">
            <a:spAutoFit/>
          </a:bodyPr>
          <a:lstStyle/>
          <a:p>
            <a:pPr lvl="0" indent="450850" algn="just" eaLnBrk="0" fontAlgn="base" hangingPunct="0">
              <a:spcBef>
                <a:spcPct val="0"/>
              </a:spcBef>
              <a:spcAft>
                <a:spcPct val="0"/>
              </a:spcAft>
            </a:pPr>
            <a:r>
              <a:rPr lang="ru-RU" sz="2000" dirty="0" smtClean="0">
                <a:latin typeface="Times New Roman" pitchFamily="18" charset="0"/>
                <a:ea typeface="Times New Roman" pitchFamily="18" charset="0"/>
                <a:cs typeface="Times New Roman" pitchFamily="18" charset="0"/>
              </a:rPr>
              <a:t>.</a:t>
            </a:r>
          </a:p>
        </p:txBody>
      </p:sp>
      <p:sp>
        <p:nvSpPr>
          <p:cNvPr id="12" name="TextBox 11"/>
          <p:cNvSpPr txBox="1"/>
          <p:nvPr/>
        </p:nvSpPr>
        <p:spPr>
          <a:xfrm>
            <a:off x="245038" y="315535"/>
            <a:ext cx="8408968" cy="584775"/>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ru-RU"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cs typeface="Times New Roman" pitchFamily="18" charset="0"/>
              </a:rPr>
              <a:t>ПРАВИЛА ВВЕДЕНИЯ ПРИКОРМА</a:t>
            </a:r>
            <a:endParaRPr lang="ru-RU"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cs typeface="Times New Roman" pitchFamily="18" charset="0"/>
            </a:endParaRPr>
          </a:p>
        </p:txBody>
      </p:sp>
      <p:sp>
        <p:nvSpPr>
          <p:cNvPr id="2" name="Прямоугольник 1"/>
          <p:cNvSpPr/>
          <p:nvPr/>
        </p:nvSpPr>
        <p:spPr>
          <a:xfrm>
            <a:off x="245038" y="836712"/>
            <a:ext cx="8575434" cy="3108543"/>
          </a:xfrm>
          <a:prstGeom prst="rect">
            <a:avLst/>
          </a:prstGeom>
        </p:spPr>
        <p:txBody>
          <a:bodyPr wrap="square">
            <a:spAutoFit/>
          </a:bodyPr>
          <a:lstStyle/>
          <a:p>
            <a:r>
              <a:rPr lang="ru-RU" sz="1400" dirty="0"/>
              <a:t>1.Начинать введение любого нового продукта только тогда, когда ребенок здоров.</a:t>
            </a:r>
          </a:p>
          <a:p>
            <a:r>
              <a:rPr lang="ru-RU" sz="1400" dirty="0"/>
              <a:t>2.Не начинать введение прикорма в жаркую погоду и во время проведения профилактических прививок (за неделю до прививки и в течение недели после ее проведения).</a:t>
            </a:r>
          </a:p>
          <a:p>
            <a:r>
              <a:rPr lang="ru-RU" sz="1400" dirty="0"/>
              <a:t>3.Каждый новый продукт (блюдо) надо вводить постепенно, с небольших количеств (сок – с нескольких капель, пюре и кашу – с чайной ложки), внимательно наблюдая за переносимостью продукта. Признаками непереносимости могут быть, например, появившиеся после введения нового продукта разжижение стула, вздутие живота, изменения на коже (шелушение и покраснение щек, общая сухость кожи, сыпь по типу крапивницы) и т.п. Если такие симптомы наблюдаются, то необходимо прекратить введение этого продукта и попытаться вновь ввести его через некоторое время. При повторной негативной реакции его следует заменить аналогичным (например, яблочное пюре – грушевым, гречневую кашу - овсяной</a:t>
            </a:r>
            <a:r>
              <a:rPr lang="ru-RU" sz="1400" dirty="0" smtClean="0"/>
              <a:t>).</a:t>
            </a:r>
          </a:p>
          <a:p>
            <a:r>
              <a:rPr lang="ru-RU" sz="1400" dirty="0" smtClean="0"/>
              <a:t> </a:t>
            </a:r>
            <a:r>
              <a:rPr lang="ru-RU" sz="1400" dirty="0"/>
              <a:t>4.Введение любого нового вида пищи следует начинать с одного продукта, постепенно переходя к смеси двух, а затем и нескольких продуктов данной группы. </a:t>
            </a:r>
            <a:r>
              <a:rPr lang="ru-RU" sz="1400" dirty="0" smtClean="0"/>
              <a:t>Увеличивать </a:t>
            </a:r>
            <a:r>
              <a:rPr lang="ru-RU" sz="1400" dirty="0"/>
              <a:t>количество компонентов одного прикорма </a:t>
            </a:r>
            <a:r>
              <a:rPr lang="ru-RU" sz="1400" dirty="0" smtClean="0"/>
              <a:t>нужно постепенно</a:t>
            </a:r>
            <a:r>
              <a:rPr lang="ru-RU" sz="1400" dirty="0"/>
              <a:t>. </a:t>
            </a:r>
          </a:p>
        </p:txBody>
      </p:sp>
      <p:sp>
        <p:nvSpPr>
          <p:cNvPr id="3" name="Прямоугольник 2"/>
          <p:cNvSpPr/>
          <p:nvPr/>
        </p:nvSpPr>
        <p:spPr>
          <a:xfrm>
            <a:off x="2993512" y="3789040"/>
            <a:ext cx="6033698" cy="2677656"/>
          </a:xfrm>
          <a:prstGeom prst="rect">
            <a:avLst/>
          </a:prstGeom>
        </p:spPr>
        <p:txBody>
          <a:bodyPr wrap="square">
            <a:spAutoFit/>
          </a:bodyPr>
          <a:lstStyle/>
          <a:p>
            <a:r>
              <a:rPr lang="ru-RU" sz="1400" dirty="0" smtClean="0"/>
              <a:t>5. Необходимо разграничивать </a:t>
            </a:r>
            <a:r>
              <a:rPr lang="ru-RU" sz="1400" dirty="0"/>
              <a:t>во времени введение новых </a:t>
            </a:r>
            <a:r>
              <a:rPr lang="ru-RU" sz="1400" dirty="0" smtClean="0"/>
              <a:t>продуктов, так как для </a:t>
            </a:r>
            <a:r>
              <a:rPr lang="ru-RU" sz="1400" dirty="0"/>
              <a:t>адаптации к новому продукту организму ребенка требуется </a:t>
            </a:r>
            <a:r>
              <a:rPr lang="ru-RU" sz="1400" dirty="0" smtClean="0"/>
              <a:t>время.</a:t>
            </a:r>
            <a:endParaRPr lang="ru-RU" sz="1400" dirty="0"/>
          </a:p>
          <a:p>
            <a:r>
              <a:rPr lang="ru-RU" sz="1400" dirty="0"/>
              <a:t>6.Консистенцию пищи </a:t>
            </a:r>
            <a:r>
              <a:rPr lang="ru-RU" sz="1400" dirty="0" smtClean="0"/>
              <a:t>усложнять нужно постепенно</a:t>
            </a:r>
            <a:r>
              <a:rPr lang="ru-RU" sz="1400" dirty="0"/>
              <a:t>, </a:t>
            </a:r>
            <a:r>
              <a:rPr lang="ru-RU" sz="1400" dirty="0" smtClean="0"/>
              <a:t>чтобы</a:t>
            </a:r>
          </a:p>
          <a:p>
            <a:r>
              <a:rPr lang="ru-RU" sz="1400" dirty="0" smtClean="0"/>
              <a:t> </a:t>
            </a:r>
            <a:r>
              <a:rPr lang="ru-RU" sz="1400" dirty="0"/>
              <a:t>дать кишечнику время для адаптации: сначала </a:t>
            </a:r>
            <a:r>
              <a:rPr lang="ru-RU" sz="1400" dirty="0" smtClean="0"/>
              <a:t>давать </a:t>
            </a:r>
            <a:r>
              <a:rPr lang="ru-RU" sz="1400" dirty="0"/>
              <a:t>малышу гомогенизированную пищу, затем пюре, фарш, </a:t>
            </a:r>
            <a:r>
              <a:rPr lang="ru-RU" sz="1400" dirty="0" smtClean="0"/>
              <a:t>кусочки, постепенно увеличивая </a:t>
            </a:r>
            <a:r>
              <a:rPr lang="ru-RU" sz="1400" dirty="0"/>
              <a:t>объем порций и </a:t>
            </a:r>
            <a:r>
              <a:rPr lang="ru-RU" sz="1400" dirty="0" smtClean="0"/>
              <a:t>вводя </a:t>
            </a:r>
            <a:r>
              <a:rPr lang="ru-RU" sz="1400" dirty="0"/>
              <a:t>в рацион новые продукты.</a:t>
            </a:r>
          </a:p>
          <a:p>
            <a:r>
              <a:rPr lang="ru-RU" sz="1400" dirty="0"/>
              <a:t>7.Нецелесообразно давать одно и то же блюдо прикорма два раза в день. Более раннее введение прикорма (недели на 1,5 - 2) рекомендуется детям, страдающим рахитом, анемией, гипотрофией, а также при упорных </a:t>
            </a:r>
            <a:r>
              <a:rPr lang="ru-RU" sz="1400" dirty="0" err="1"/>
              <a:t>срыгиваниях</a:t>
            </a:r>
            <a:r>
              <a:rPr lang="ru-RU" sz="1400" dirty="0"/>
              <a:t>.</a:t>
            </a:r>
          </a:p>
          <a:p>
            <a:r>
              <a:rPr lang="ru-RU" sz="1400" dirty="0" smtClean="0"/>
              <a:t> </a:t>
            </a:r>
            <a:endParaRPr lang="ru-RU" sz="1400" dirty="0"/>
          </a:p>
        </p:txBody>
      </p:sp>
      <p:pic>
        <p:nvPicPr>
          <p:cNvPr id="8" name="Picture 14" descr="http://worlduniquer.ru/pic/images12/vvedenie_prikorma_pri_iskusstvennom_310E7D3F.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1131345">
            <a:off x="405425" y="4290907"/>
            <a:ext cx="2433749" cy="182531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p:spPr>
      </p:pic>
    </p:spTree>
    <p:extLst>
      <p:ext uri="{BB962C8B-B14F-4D97-AF65-F5344CB8AC3E}">
        <p14:creationId xmlns:p14="http://schemas.microsoft.com/office/powerpoint/2010/main" val="24120969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331512" y="4098580"/>
            <a:ext cx="7500990" cy="400110"/>
          </a:xfrm>
          <a:prstGeom prst="rect">
            <a:avLst/>
          </a:prstGeom>
        </p:spPr>
        <p:txBody>
          <a:bodyPr wrap="square">
            <a:spAutoFit/>
          </a:bodyPr>
          <a:lstStyle/>
          <a:p>
            <a:pPr lvl="0" indent="450850" algn="just" eaLnBrk="0" fontAlgn="base" hangingPunct="0">
              <a:spcBef>
                <a:spcPct val="0"/>
              </a:spcBef>
              <a:spcAft>
                <a:spcPct val="0"/>
              </a:spcAft>
            </a:pPr>
            <a:r>
              <a:rPr lang="ru-RU" sz="2000" dirty="0" smtClean="0">
                <a:latin typeface="Times New Roman" pitchFamily="18" charset="0"/>
                <a:ea typeface="Times New Roman" pitchFamily="18" charset="0"/>
                <a:cs typeface="Times New Roman" pitchFamily="18" charset="0"/>
              </a:rPr>
              <a:t>.</a:t>
            </a:r>
          </a:p>
        </p:txBody>
      </p:sp>
      <p:sp>
        <p:nvSpPr>
          <p:cNvPr id="5" name="TextBox 4"/>
          <p:cNvSpPr txBox="1"/>
          <p:nvPr/>
        </p:nvSpPr>
        <p:spPr>
          <a:xfrm>
            <a:off x="245038" y="315535"/>
            <a:ext cx="8408968" cy="584775"/>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ru-RU"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cs typeface="Times New Roman" pitchFamily="18" charset="0"/>
              </a:rPr>
              <a:t>ПРАВИЛА ВВЕДЕНИЯ ПРИКОРМА</a:t>
            </a:r>
            <a:endParaRPr lang="ru-RU"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cs typeface="Times New Roman" pitchFamily="18" charset="0"/>
            </a:endParaRPr>
          </a:p>
        </p:txBody>
      </p:sp>
      <p:sp>
        <p:nvSpPr>
          <p:cNvPr id="2" name="Прямоугольник 1"/>
          <p:cNvSpPr/>
          <p:nvPr/>
        </p:nvSpPr>
        <p:spPr>
          <a:xfrm>
            <a:off x="331512" y="836712"/>
            <a:ext cx="4384504" cy="5047536"/>
          </a:xfrm>
          <a:prstGeom prst="rect">
            <a:avLst/>
          </a:prstGeom>
        </p:spPr>
        <p:txBody>
          <a:bodyPr wrap="square">
            <a:spAutoFit/>
          </a:bodyPr>
          <a:lstStyle/>
          <a:p>
            <a:r>
              <a:rPr lang="ru-RU" sz="1400" dirty="0"/>
              <a:t>Традиционная схема прикармливания подразумевает постепенное введение определенных продуктов. Каждый новый продукт вводится в небольшом количестве, затем в течение приблизительно недели количество этого продукта увеличивается до возрастной нормы. Такую схему еще называют </a:t>
            </a:r>
            <a:r>
              <a:rPr lang="ru-RU" sz="1400" i="1" dirty="0"/>
              <a:t>педиатрической</a:t>
            </a:r>
            <a:r>
              <a:rPr lang="ru-RU" sz="1400" dirty="0"/>
              <a:t> или традиционной. При такой схеме растущий организм ребенка получает все необходимые ему питательные вещества. Кроме того, грудное молоко постепенно вытесняется из рациона ребенка, таким образом подготавливая его к переходу на общий стол.</a:t>
            </a:r>
          </a:p>
          <a:p>
            <a:r>
              <a:rPr lang="ru-RU" sz="1400" dirty="0"/>
              <a:t>Альтернативой традиционной схеме является </a:t>
            </a:r>
            <a:r>
              <a:rPr lang="ru-RU" sz="1400" i="1" dirty="0" smtClean="0"/>
              <a:t>педагогически</a:t>
            </a:r>
            <a:r>
              <a:rPr lang="ru-RU" sz="1400" dirty="0" smtClean="0"/>
              <a:t>й. </a:t>
            </a:r>
            <a:r>
              <a:rPr lang="ru-RU" sz="1400" dirty="0"/>
              <a:t>При </a:t>
            </a:r>
            <a:r>
              <a:rPr lang="ru-RU" sz="1400" dirty="0" smtClean="0"/>
              <a:t>нем </a:t>
            </a:r>
            <a:r>
              <a:rPr lang="ru-RU" sz="1400" dirty="0"/>
              <a:t>новые продукты ребенок получает микродозами из тарелки мамы. Микродоза — это количество продукта, которое умещается между ногтевыми пластинами сомкнутых большого и указательного пальцев.</a:t>
            </a:r>
          </a:p>
          <a:p>
            <a:r>
              <a:rPr lang="ru-RU" sz="1400" dirty="0" smtClean="0"/>
              <a:t>Педагогический прикорм </a:t>
            </a:r>
            <a:r>
              <a:rPr lang="ru-RU" sz="1400" dirty="0"/>
              <a:t>не ставит целью накормить ребенка. Его задача — познакомить малыша с новыми продуктами питания, теми, которые получают в данной семье. </a:t>
            </a:r>
          </a:p>
        </p:txBody>
      </p:sp>
      <p:pic>
        <p:nvPicPr>
          <p:cNvPr id="8" name="Picture 8" descr="http://forumrostov.ru/uploads/monthly_03_2013/post-5-0-07621700-136453362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2148">
            <a:off x="5029222" y="3754564"/>
            <a:ext cx="3235383" cy="216024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p:spPr>
      </p:pic>
      <p:pic>
        <p:nvPicPr>
          <p:cNvPr id="9" name="Picture 10" descr="http://kids365.ru/wp-content/uploads/2015/12/prikorm-pri-smeshannom-vskarmlivanii-iz-kabachk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05678">
            <a:off x="5004048" y="1228650"/>
            <a:ext cx="3477105" cy="2155806"/>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p:spPr>
      </p:pic>
    </p:spTree>
    <p:extLst>
      <p:ext uri="{BB962C8B-B14F-4D97-AF65-F5344CB8AC3E}">
        <p14:creationId xmlns:p14="http://schemas.microsoft.com/office/powerpoint/2010/main" val="10740896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https://mirvkysa.ru/wp-content/uploads/2017/02/smeshannoe-vskarmlivanie.jpg"/>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634674">
            <a:off x="877645" y="3590071"/>
            <a:ext cx="3036952" cy="2232248"/>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5" name="TextBox 4"/>
          <p:cNvSpPr txBox="1"/>
          <p:nvPr/>
        </p:nvSpPr>
        <p:spPr>
          <a:xfrm>
            <a:off x="245038" y="315535"/>
            <a:ext cx="8408968" cy="584775"/>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ru-RU"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cs typeface="Times New Roman" pitchFamily="18" charset="0"/>
              </a:rPr>
              <a:t>ПРАВИЛА ВВЕДЕНИЯ ПРИКОРМА</a:t>
            </a:r>
            <a:endParaRPr lang="ru-RU"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cs typeface="Times New Roman" pitchFamily="18" charset="0"/>
            </a:endParaRPr>
          </a:p>
        </p:txBody>
      </p:sp>
      <p:sp>
        <p:nvSpPr>
          <p:cNvPr id="2" name="Прямоугольник 1"/>
          <p:cNvSpPr/>
          <p:nvPr/>
        </p:nvSpPr>
        <p:spPr>
          <a:xfrm>
            <a:off x="4283968" y="836712"/>
            <a:ext cx="4536504" cy="5693866"/>
          </a:xfrm>
          <a:prstGeom prst="rect">
            <a:avLst/>
          </a:prstGeom>
        </p:spPr>
        <p:txBody>
          <a:bodyPr wrap="square">
            <a:spAutoFit/>
          </a:bodyPr>
          <a:lstStyle/>
          <a:p>
            <a:r>
              <a:rPr lang="ru-RU" sz="1400" dirty="0" smtClean="0"/>
              <a:t>1. Очень </a:t>
            </a:r>
            <a:r>
              <a:rPr lang="ru-RU" sz="1400" dirty="0"/>
              <a:t>важно знать, сколько продукта давать малышу. Не следует сразу давать полную возрастную норму: начинать ввод нового продукта необходимо с небольшой дозировки — 1\2, а может даже и 1\4 чайной ложки. Количество пищи увеличивайте постепенно, в течение недели</a:t>
            </a:r>
            <a:r>
              <a:rPr lang="ru-RU" sz="1400" dirty="0" smtClean="0"/>
              <a:t>.</a:t>
            </a:r>
          </a:p>
          <a:p>
            <a:r>
              <a:rPr lang="ru-RU" sz="1400" dirty="0" smtClean="0"/>
              <a:t>2.</a:t>
            </a:r>
            <a:r>
              <a:rPr lang="ru-RU" sz="1400" dirty="0"/>
              <a:t> Не следует вводить новую пищу после обеда. Пробуя новый продукт утром, у вас есть возможность более тщательно отследить реакцию организма ребенка — не появится ли у него болей в животике, кожных высыпаний, не изменится ли </a:t>
            </a:r>
            <a:r>
              <a:rPr lang="ru-RU" sz="1400" dirty="0" smtClean="0"/>
              <a:t>стул.</a:t>
            </a:r>
          </a:p>
          <a:p>
            <a:r>
              <a:rPr lang="ru-RU" sz="1400" dirty="0" smtClean="0"/>
              <a:t>3.</a:t>
            </a:r>
            <a:r>
              <a:rPr lang="ru-RU" sz="1400" dirty="0"/>
              <a:t> Интервал между введением новых продуктов не должен быть менее, чем 5-7 дней, но и «зависать» на одном продукте более недели тоже не стоит. За эту неделю вы сможете точнее проследить за реакцией организма малыша на вводимый продукт</a:t>
            </a:r>
            <a:r>
              <a:rPr lang="ru-RU" sz="1400" dirty="0" smtClean="0"/>
              <a:t>.</a:t>
            </a:r>
          </a:p>
          <a:p>
            <a:r>
              <a:rPr lang="ru-RU" sz="1400" dirty="0" smtClean="0"/>
              <a:t>4.</a:t>
            </a:r>
            <a:r>
              <a:rPr lang="ru-RU" sz="1400" dirty="0"/>
              <a:t> Не допускается ввод в один день 2-х новых продуктов, а даваемые вами овощные пюре и каши должны быть </a:t>
            </a:r>
            <a:r>
              <a:rPr lang="ru-RU" sz="1400" dirty="0" err="1"/>
              <a:t>монокомпонентными</a:t>
            </a:r>
            <a:r>
              <a:rPr lang="ru-RU" sz="1400" dirty="0" smtClean="0"/>
              <a:t>.</a:t>
            </a:r>
          </a:p>
          <a:p>
            <a:r>
              <a:rPr lang="ru-RU" sz="1400" dirty="0" smtClean="0"/>
              <a:t>5.</a:t>
            </a:r>
            <a:r>
              <a:rPr lang="ru-RU" sz="1400" dirty="0"/>
              <a:t> </a:t>
            </a:r>
            <a:r>
              <a:rPr lang="ru-RU" sz="1400" dirty="0" smtClean="0"/>
              <a:t>Введение </a:t>
            </a:r>
            <a:r>
              <a:rPr lang="ru-RU" sz="1400" dirty="0"/>
              <a:t>новых продуктов недопустимо, если малыш болен. Также не стоит тестировать новые виды пищи за неделю и через неделю после прививки, во время переезда, в жару.</a:t>
            </a:r>
          </a:p>
          <a:p>
            <a:endParaRPr lang="ru-RU" sz="1400" dirty="0"/>
          </a:p>
          <a:p>
            <a:r>
              <a:rPr lang="ru-RU" sz="1400" dirty="0" smtClean="0"/>
              <a:t> </a:t>
            </a:r>
            <a:endParaRPr lang="ru-RU" sz="1400" dirty="0"/>
          </a:p>
        </p:txBody>
      </p:sp>
      <p:pic>
        <p:nvPicPr>
          <p:cNvPr id="9" name="Рисунок 8" descr="Ребенок ест овощное пюре"/>
          <p:cNvPicPr/>
          <p:nvPr/>
        </p:nvPicPr>
        <p:blipFill>
          <a:blip r:embed="rId3">
            <a:extLst>
              <a:ext uri="{28A0092B-C50C-407E-A947-70E740481C1C}">
                <a14:useLocalDpi xmlns:a14="http://schemas.microsoft.com/office/drawing/2010/main" val="0"/>
              </a:ext>
            </a:extLst>
          </a:blip>
          <a:srcRect/>
          <a:stretch>
            <a:fillRect/>
          </a:stretch>
        </p:blipFill>
        <p:spPr bwMode="auto">
          <a:xfrm rot="20847893">
            <a:off x="778369" y="1109913"/>
            <a:ext cx="2574565" cy="178498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45038" y="315535"/>
            <a:ext cx="8408968" cy="584775"/>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ru-RU"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cs typeface="Times New Roman" pitchFamily="18" charset="0"/>
              </a:rPr>
              <a:t>ПРАВИЛА ВВЕДЕНИЯ ПРИКОРМА</a:t>
            </a:r>
            <a:endParaRPr lang="ru-RU"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cs typeface="Times New Roman" pitchFamily="18" charset="0"/>
            </a:endParaRPr>
          </a:p>
        </p:txBody>
      </p:sp>
      <p:pic>
        <p:nvPicPr>
          <p:cNvPr id="6" name="Рисунок 5" descr="http://cdn.imgbb.ru/community_comment/148/1482813/201603/63df284e11a0e769501735fb0aec33d7.jpg"/>
          <p:cNvPicPr/>
          <p:nvPr/>
        </p:nvPicPr>
        <p:blipFill>
          <a:blip r:embed="rId2">
            <a:extLst>
              <a:ext uri="{28A0092B-C50C-407E-A947-70E740481C1C}">
                <a14:useLocalDpi xmlns:a14="http://schemas.microsoft.com/office/drawing/2010/main" val="0"/>
              </a:ext>
            </a:extLst>
          </a:blip>
          <a:srcRect/>
          <a:stretch>
            <a:fillRect/>
          </a:stretch>
        </p:blipFill>
        <p:spPr bwMode="auto">
          <a:xfrm>
            <a:off x="395537" y="1124744"/>
            <a:ext cx="5400600" cy="5112568"/>
          </a:xfrm>
          <a:prstGeom prst="rect">
            <a:avLst/>
          </a:prstGeom>
          <a:noFill/>
          <a:ln>
            <a:noFill/>
          </a:ln>
        </p:spPr>
      </p:pic>
      <p:pic>
        <p:nvPicPr>
          <p:cNvPr id="7" name="Рисунок 6" descr="http://www.donnews.ru/static/images/2016/11/22/1418150512_kak-vvodit-prikorm.jpg"/>
          <p:cNvPicPr/>
          <p:nvPr/>
        </p:nvPicPr>
        <p:blipFill>
          <a:blip r:embed="rId3" cstate="print">
            <a:extLst>
              <a:ext uri="{28A0092B-C50C-407E-A947-70E740481C1C}">
                <a14:useLocalDpi xmlns:a14="http://schemas.microsoft.com/office/drawing/2010/main" val="0"/>
              </a:ext>
            </a:extLst>
          </a:blip>
          <a:srcRect/>
          <a:stretch>
            <a:fillRect/>
          </a:stretch>
        </p:blipFill>
        <p:spPr bwMode="auto">
          <a:xfrm rot="852367">
            <a:off x="6094054" y="1417677"/>
            <a:ext cx="2400300" cy="16002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8" name="Picture 12" descr="http://jenskisait.ru/images/stories/deti/Grudnichki/vvedenie_prikorma_grudnym_detjam.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06609" y="3789040"/>
            <a:ext cx="2575190" cy="2171744"/>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https://materinstvo.ru/content/article_images/articles_9657/juice.jpg"/>
          <p:cNvPicPr/>
          <p:nvPr/>
        </p:nvPicPr>
        <p:blipFill>
          <a:blip r:embed="rId2">
            <a:extLst>
              <a:ext uri="{28A0092B-C50C-407E-A947-70E740481C1C}">
                <a14:useLocalDpi xmlns:a14="http://schemas.microsoft.com/office/drawing/2010/main" val="0"/>
              </a:ext>
            </a:extLst>
          </a:blip>
          <a:srcRect/>
          <a:stretch>
            <a:fillRect/>
          </a:stretch>
        </p:blipFill>
        <p:spPr bwMode="auto">
          <a:xfrm>
            <a:off x="5390185" y="1268760"/>
            <a:ext cx="2953122" cy="1760726"/>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7" name="TextBox 6"/>
          <p:cNvSpPr txBox="1"/>
          <p:nvPr/>
        </p:nvSpPr>
        <p:spPr>
          <a:xfrm>
            <a:off x="245038" y="315535"/>
            <a:ext cx="8408968" cy="584775"/>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ru-RU"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cs typeface="Times New Roman" pitchFamily="18" charset="0"/>
              </a:rPr>
              <a:t>ПРАВИЛА ВВЕДЕНИЯ ПРИКОРМА</a:t>
            </a:r>
            <a:endParaRPr lang="ru-RU"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cs typeface="Times New Roman" pitchFamily="18" charset="0"/>
            </a:endParaRPr>
          </a:p>
        </p:txBody>
      </p:sp>
      <p:sp>
        <p:nvSpPr>
          <p:cNvPr id="2" name="Прямоугольник 1"/>
          <p:cNvSpPr/>
          <p:nvPr/>
        </p:nvSpPr>
        <p:spPr>
          <a:xfrm>
            <a:off x="323528" y="836712"/>
            <a:ext cx="4752528" cy="5232202"/>
          </a:xfrm>
          <a:prstGeom prst="rect">
            <a:avLst/>
          </a:prstGeom>
        </p:spPr>
        <p:txBody>
          <a:bodyPr wrap="square">
            <a:spAutoFit/>
          </a:bodyPr>
          <a:lstStyle/>
          <a:p>
            <a:r>
              <a:rPr lang="ru-RU" sz="1200" b="1" dirty="0"/>
              <a:t>ФРУКТОВЫЕ СОКИ</a:t>
            </a:r>
            <a:endParaRPr lang="ru-RU" sz="1200" dirty="0"/>
          </a:p>
          <a:p>
            <a:r>
              <a:rPr lang="ru-RU" sz="1400" dirty="0"/>
              <a:t>Введение соков рекомендовано с 3-х месяцев. Сначала нужно ввести соки из фруктов спокойной окраски: из зеленых груш и зеленых яблок. Они менее аллергенны, лучше остальных переносятся пищеварительной системой ребёнка. </a:t>
            </a:r>
          </a:p>
          <a:p>
            <a:r>
              <a:rPr lang="ru-RU" sz="1400" dirty="0"/>
              <a:t>Существует формула суточной потребности ребёнка в соке: V = 10 * n, где n - возраст ребёнка в месяцах. Согласно этой формуле, трехмесячный ребенок должен получать 30 мл сока в сутки, четырехмесячный - 40 мл и т.д</a:t>
            </a:r>
            <a:r>
              <a:rPr lang="ru-RU" sz="1400" dirty="0" smtClean="0"/>
              <a:t>.</a:t>
            </a:r>
          </a:p>
          <a:p>
            <a:r>
              <a:rPr lang="ru-RU" sz="1400" dirty="0"/>
              <a:t>Сначала в рацион ребёнка должен быть введён </a:t>
            </a:r>
            <a:r>
              <a:rPr lang="ru-RU" sz="1400" dirty="0" err="1"/>
              <a:t>монокомпонентный</a:t>
            </a:r>
            <a:r>
              <a:rPr lang="ru-RU" sz="1400" dirty="0"/>
              <a:t> сок и только при условии хорошей переносимости отдельных фруктов и ягод ему может быть предложен сок из нескольких их видов. </a:t>
            </a:r>
          </a:p>
          <a:p>
            <a:r>
              <a:rPr lang="ru-RU" sz="1400" dirty="0"/>
              <a:t>Клубника и цитрусовые (мандарины, апельсины, грейпфруты) в связи с их высокой </a:t>
            </a:r>
            <a:r>
              <a:rPr lang="ru-RU" sz="1400" dirty="0" err="1"/>
              <a:t>аллергенностью</a:t>
            </a:r>
            <a:r>
              <a:rPr lang="ru-RU" sz="1400" dirty="0"/>
              <a:t> должны быть включены в диету ребёнка не ранее 1-го года жизни</a:t>
            </a:r>
            <a:r>
              <a:rPr lang="ru-RU" sz="1400" dirty="0" smtClean="0"/>
              <a:t>.</a:t>
            </a:r>
          </a:p>
          <a:p>
            <a:r>
              <a:rPr lang="ru-RU" sz="1400" dirty="0"/>
              <a:t>Весь суточный объём сока может быть выпит малышом за один раз или поделен на 2 приёма. Сок даётся малышу сразу после еды или в перерывах между кормлениями.</a:t>
            </a:r>
          </a:p>
          <a:p>
            <a:endParaRPr lang="ru-RU" sz="1400" dirty="0"/>
          </a:p>
        </p:txBody>
      </p:sp>
      <p:pic>
        <p:nvPicPr>
          <p:cNvPr id="1026" name="Picture 2" descr="http://femaleworld.info/wp-content/uploads/2015/04/Zachem-nuzhna-detyam-serebryanaya-lozhechka-300x28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2080" y="3284984"/>
            <a:ext cx="2857500" cy="2686051"/>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8" descr="https://go3.imgsmail.ru/imgpreview?key=31e76f34014af5db&amp;mb=imgdb_preview_156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51920" y="4941168"/>
            <a:ext cx="2150567" cy="1212726"/>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p:spPr>
      </p:pic>
      <p:pic>
        <p:nvPicPr>
          <p:cNvPr id="4" name="Picture 2" descr="http://twr-ua.org/wp-content/uploads/2017/08/s-kakogo-vozrasta-rebenku-mozhno-davat-banan-hitrushka-pur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51920" y="1074509"/>
            <a:ext cx="3681419" cy="2282481"/>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p:spPr>
      </p:pic>
      <p:sp>
        <p:nvSpPr>
          <p:cNvPr id="7" name="TextBox 6"/>
          <p:cNvSpPr txBox="1"/>
          <p:nvPr/>
        </p:nvSpPr>
        <p:spPr>
          <a:xfrm>
            <a:off x="245038" y="315535"/>
            <a:ext cx="8408968" cy="584775"/>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ru-RU"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cs typeface="Times New Roman" pitchFamily="18" charset="0"/>
              </a:rPr>
              <a:t>ПРАВИЛА ВВЕДЕНИЯ ПРИКОРМА</a:t>
            </a:r>
            <a:endParaRPr lang="ru-RU"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cs typeface="Times New Roman" pitchFamily="18" charset="0"/>
            </a:endParaRPr>
          </a:p>
        </p:txBody>
      </p:sp>
      <p:sp>
        <p:nvSpPr>
          <p:cNvPr id="2" name="Прямоугольник 1"/>
          <p:cNvSpPr/>
          <p:nvPr/>
        </p:nvSpPr>
        <p:spPr>
          <a:xfrm>
            <a:off x="255334" y="880004"/>
            <a:ext cx="3164538" cy="3108543"/>
          </a:xfrm>
          <a:prstGeom prst="rect">
            <a:avLst/>
          </a:prstGeom>
        </p:spPr>
        <p:txBody>
          <a:bodyPr wrap="square">
            <a:spAutoFit/>
          </a:bodyPr>
          <a:lstStyle/>
          <a:p>
            <a:r>
              <a:rPr lang="ru-RU" sz="1400" b="1" dirty="0"/>
              <a:t>ФРУКТОВОЕ ПЮРЕ</a:t>
            </a:r>
            <a:endParaRPr lang="ru-RU" sz="1400" dirty="0"/>
          </a:p>
          <a:p>
            <a:r>
              <a:rPr lang="ru-RU" sz="1400" dirty="0"/>
              <a:t>Знакомство ребёнка с фруктовым пюре состоится по тому же принципу и в той же последовательности, что и с фруктовым соком. Также рассчитывается суточный объём, с таких же видов фруктов начинают его введение</a:t>
            </a:r>
            <a:r>
              <a:rPr lang="ru-RU" sz="1400" dirty="0" smtClean="0"/>
              <a:t>.</a:t>
            </a:r>
          </a:p>
          <a:p>
            <a:r>
              <a:rPr lang="ru-RU" sz="1400" dirty="0"/>
              <a:t>Фруктовое пюре входит и в разовый, и в суточный объём кормления. Фрукты даются ребёнку сразу после кормления.</a:t>
            </a:r>
          </a:p>
          <a:p>
            <a:r>
              <a:rPr lang="ru-RU" sz="1400" dirty="0" smtClean="0"/>
              <a:t> </a:t>
            </a:r>
            <a:endParaRPr lang="ru-RU" sz="1400" dirty="0"/>
          </a:p>
        </p:txBody>
      </p:sp>
      <p:pic>
        <p:nvPicPr>
          <p:cNvPr id="3074" name="Picture 2" descr="http://pozdnyakova.org/wp-content/uploads/2014/08/03.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659387" y="3645024"/>
            <a:ext cx="2737191" cy="1824794"/>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p:spPr>
      </p:pic>
      <p:pic>
        <p:nvPicPr>
          <p:cNvPr id="9" name="Рисунок 8" descr="введение прикорма фруктовое пюре"/>
          <p:cNvPicPr/>
          <p:nvPr/>
        </p:nvPicPr>
        <p:blipFill>
          <a:blip r:embed="rId5">
            <a:extLst>
              <a:ext uri="{28A0092B-C50C-407E-A947-70E740481C1C}">
                <a14:useLocalDpi xmlns:a14="http://schemas.microsoft.com/office/drawing/2010/main" val="0"/>
              </a:ext>
            </a:extLst>
          </a:blip>
          <a:srcRect/>
          <a:stretch>
            <a:fillRect/>
          </a:stretch>
        </p:blipFill>
        <p:spPr bwMode="auto">
          <a:xfrm>
            <a:off x="395536" y="3988547"/>
            <a:ext cx="3305965" cy="208823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45038" y="315535"/>
            <a:ext cx="8408968" cy="584775"/>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ru-RU"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cs typeface="Times New Roman" pitchFamily="18" charset="0"/>
              </a:rPr>
              <a:t>ПРАВИЛА ВВЕДЕНИЯ ПРИКОРМА</a:t>
            </a:r>
            <a:endParaRPr lang="ru-RU"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cs typeface="Times New Roman" pitchFamily="18" charset="0"/>
            </a:endParaRPr>
          </a:p>
        </p:txBody>
      </p:sp>
      <p:sp>
        <p:nvSpPr>
          <p:cNvPr id="2" name="Прямоугольник 1"/>
          <p:cNvSpPr/>
          <p:nvPr/>
        </p:nvSpPr>
        <p:spPr>
          <a:xfrm>
            <a:off x="323528" y="836712"/>
            <a:ext cx="8496944" cy="2677656"/>
          </a:xfrm>
          <a:prstGeom prst="rect">
            <a:avLst/>
          </a:prstGeom>
        </p:spPr>
        <p:txBody>
          <a:bodyPr wrap="square">
            <a:spAutoFit/>
          </a:bodyPr>
          <a:lstStyle/>
          <a:p>
            <a:r>
              <a:rPr lang="ru-RU" sz="1400" b="1" dirty="0"/>
              <a:t>ОВОЩНОЕ ПЮРЕ</a:t>
            </a:r>
            <a:endParaRPr lang="ru-RU" sz="1400" dirty="0"/>
          </a:p>
          <a:p>
            <a:r>
              <a:rPr lang="ru-RU" sz="1400" dirty="0"/>
              <a:t>Овощное пюре - первый прикорм, который рекомендуют педиатры здоровому ребёнку со стандартными прибавками массы тела. Это означает, что начиная с малого объёма и далее увеличивая его, мама заменит одно молочное кормление малыша полностью на овощное. </a:t>
            </a:r>
          </a:p>
          <a:p>
            <a:r>
              <a:rPr lang="ru-RU" sz="1400" dirty="0"/>
              <a:t>Ребёнок начинает знакомство с овощами с четырёх - пяти месяцев. Сначала он должен попробовать овощи спокойной окраски: кабачок, брокколи, цветную капусту, потом в его рацион войдут овощи более насыщенных цветов: морковь, тыква. </a:t>
            </a:r>
          </a:p>
          <a:p>
            <a:r>
              <a:rPr lang="ru-RU" sz="1400" dirty="0"/>
              <a:t>Овощное пюре дается в обеденное время. Разовый объём овощей для четырехмесячного ребёнка составит 120-130 г, в 5 мес. малыш будет съедать 150 г, в 6 мес. и далее по 180-200 г. </a:t>
            </a:r>
            <a:endParaRPr lang="ru-RU" sz="1400" dirty="0" smtClean="0"/>
          </a:p>
          <a:p>
            <a:r>
              <a:rPr lang="ru-RU" sz="1400" dirty="0"/>
              <a:t>Кормить малыша овощами следует с ложки. Начиная введение овощного прикорма, ребенку следует дать 5 г кабачка, а далее докормить грудью или смесью.</a:t>
            </a:r>
          </a:p>
          <a:p>
            <a:endParaRPr lang="ru-RU" sz="1400" dirty="0"/>
          </a:p>
        </p:txBody>
      </p:sp>
      <p:pic>
        <p:nvPicPr>
          <p:cNvPr id="7" name="Рисунок 6" descr="http://laoembassymoscow.ru/wp-content/uploads/2014/01/kak-vybrat-ovoshhnoe-detskoe-pyure.jpg"/>
          <p:cNvPicPr/>
          <p:nvPr/>
        </p:nvPicPr>
        <p:blipFill>
          <a:blip r:embed="rId2">
            <a:extLst>
              <a:ext uri="{28A0092B-C50C-407E-A947-70E740481C1C}">
                <a14:useLocalDpi xmlns:a14="http://schemas.microsoft.com/office/drawing/2010/main" val="0"/>
              </a:ext>
            </a:extLst>
          </a:blip>
          <a:srcRect/>
          <a:stretch>
            <a:fillRect/>
          </a:stretch>
        </p:blipFill>
        <p:spPr bwMode="auto">
          <a:xfrm>
            <a:off x="4788024" y="3514368"/>
            <a:ext cx="3363379" cy="2376264"/>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4098" name="Picture 2" descr="https://2mm.ru/uploads/article/images/eating-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576" y="3500251"/>
            <a:ext cx="3554760" cy="2464634"/>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s://bashny.net/uploads/images/00/00/44/2016/09/21/e6028adae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12056" y="2996952"/>
            <a:ext cx="2973723" cy="2973724"/>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p:spPr>
      </p:pic>
      <p:sp>
        <p:nvSpPr>
          <p:cNvPr id="6" name="TextBox 5"/>
          <p:cNvSpPr txBox="1"/>
          <p:nvPr/>
        </p:nvSpPr>
        <p:spPr>
          <a:xfrm>
            <a:off x="245038" y="315535"/>
            <a:ext cx="8408968" cy="584775"/>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ru-RU"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cs typeface="Times New Roman" pitchFamily="18" charset="0"/>
              </a:rPr>
              <a:t>ПРАВИЛА ВВЕДЕНИЯ ПРИКОРМА</a:t>
            </a:r>
            <a:endParaRPr lang="ru-RU"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cs typeface="Times New Roman" pitchFamily="18" charset="0"/>
            </a:endParaRPr>
          </a:p>
        </p:txBody>
      </p:sp>
      <p:sp>
        <p:nvSpPr>
          <p:cNvPr id="2" name="Прямоугольник 1"/>
          <p:cNvSpPr/>
          <p:nvPr/>
        </p:nvSpPr>
        <p:spPr>
          <a:xfrm>
            <a:off x="323528" y="795457"/>
            <a:ext cx="4572000" cy="4832092"/>
          </a:xfrm>
          <a:prstGeom prst="rect">
            <a:avLst/>
          </a:prstGeom>
        </p:spPr>
        <p:txBody>
          <a:bodyPr>
            <a:spAutoFit/>
          </a:bodyPr>
          <a:lstStyle/>
          <a:p>
            <a:r>
              <a:rPr lang="ru-RU" sz="1400" b="1" dirty="0"/>
              <a:t>КАШИ</a:t>
            </a:r>
            <a:endParaRPr lang="ru-RU" sz="1400" dirty="0"/>
          </a:p>
          <a:p>
            <a:r>
              <a:rPr lang="ru-RU" sz="1400" dirty="0" err="1"/>
              <a:t>Кашевый</a:t>
            </a:r>
            <a:r>
              <a:rPr lang="ru-RU" sz="1400" dirty="0"/>
              <a:t> прикорм - это второй прикорм здорового ребёнка. Сначала стартуют гречневая и рисовая каша. Начинать следует именно с этих круп, т.к. в них нет </a:t>
            </a:r>
            <a:r>
              <a:rPr lang="ru-RU" sz="1400" dirty="0" err="1"/>
              <a:t>глютена</a:t>
            </a:r>
            <a:r>
              <a:rPr lang="ru-RU" sz="1400" dirty="0"/>
              <a:t> - вещества, которое может не переноситься организмом ребёнка. </a:t>
            </a:r>
          </a:p>
          <a:p>
            <a:r>
              <a:rPr lang="ru-RU" sz="1400" dirty="0"/>
              <a:t>Рисовая каша способна провоцировать запоры у малыша, ежедневный ее приём не рекомендуется. </a:t>
            </a:r>
          </a:p>
          <a:p>
            <a:r>
              <a:rPr lang="ru-RU" sz="1400" dirty="0"/>
              <a:t>Постепенно в рацион малыша войдут и другие виды каш: кукурузная, пшеничная, </a:t>
            </a:r>
            <a:r>
              <a:rPr lang="ru-RU" sz="1400" dirty="0" err="1"/>
              <a:t>мультизлаковая</a:t>
            </a:r>
            <a:r>
              <a:rPr lang="ru-RU" sz="1400" dirty="0"/>
              <a:t>. </a:t>
            </a:r>
          </a:p>
          <a:p>
            <a:r>
              <a:rPr lang="ru-RU" sz="1400" dirty="0"/>
              <a:t>Манная каша менее всех других обогащена витаминами и питательными веществами. Преобладание ее среди других видов каш в рационе ребёнка не рекомендовано. </a:t>
            </a:r>
          </a:p>
          <a:p>
            <a:r>
              <a:rPr lang="ru-RU" sz="1400" dirty="0"/>
              <a:t>Каши даются ребёнку вторым кормлением (первое кормление - грудь или молочная смесь, второе кормление - каша). </a:t>
            </a:r>
          </a:p>
          <a:p>
            <a:r>
              <a:rPr lang="ru-RU" sz="1400" dirty="0"/>
              <a:t>Разовый объём кормления тот же, что и у овощного пюре. </a:t>
            </a:r>
          </a:p>
          <a:p>
            <a:r>
              <a:rPr lang="ru-RU" sz="1400" dirty="0"/>
              <a:t>Маловесным детям каша может быть рекомендована дважды в сутки (дополнительно каша даётся перед ночным сном).</a:t>
            </a:r>
          </a:p>
        </p:txBody>
      </p:sp>
      <p:pic>
        <p:nvPicPr>
          <p:cNvPr id="7" name="Рисунок 6" descr="http://otzyvy.pro/uploads/reviews/2015-12/d48bcad823be355f52c094bae24bacbc.png"/>
          <p:cNvPicPr/>
          <p:nvPr/>
        </p:nvPicPr>
        <p:blipFill>
          <a:blip r:embed="rId3">
            <a:extLst>
              <a:ext uri="{28A0092B-C50C-407E-A947-70E740481C1C}">
                <a14:useLocalDpi xmlns:a14="http://schemas.microsoft.com/office/drawing/2010/main" val="0"/>
              </a:ext>
            </a:extLst>
          </a:blip>
          <a:srcRect/>
          <a:stretch>
            <a:fillRect/>
          </a:stretch>
        </p:blipFill>
        <p:spPr bwMode="auto">
          <a:xfrm>
            <a:off x="4895528" y="1005840"/>
            <a:ext cx="3198495" cy="161544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45038" y="836712"/>
            <a:ext cx="8575434" cy="3323987"/>
          </a:xfrm>
          <a:prstGeom prst="rect">
            <a:avLst/>
          </a:prstGeom>
        </p:spPr>
        <p:txBody>
          <a:bodyPr wrap="square">
            <a:spAutoFit/>
          </a:bodyPr>
          <a:lstStyle/>
          <a:p>
            <a:r>
              <a:rPr lang="ru-RU" sz="1400" b="1" dirty="0"/>
              <a:t>МЯСО</a:t>
            </a:r>
            <a:endParaRPr lang="ru-RU" sz="1400" dirty="0"/>
          </a:p>
          <a:p>
            <a:r>
              <a:rPr lang="ru-RU" sz="1400" dirty="0"/>
              <a:t>Мясо - источник железа, а также незаменимых аминокислот, необходимых для правильного развития головного мозга ребенка. В протертом виде оно даётся малышу с шести месяцев. Начинать его введение стоит с 5 г, к году суточная норма мяса составляет 100 г. Стартовать следует с диетического мяса кролика, нежирных сортов свинины, говядины. Мясо птицы (индейки, курицы) считается более аллергенным, поэтому вводится несколько позже. </a:t>
            </a:r>
          </a:p>
          <a:p>
            <a:r>
              <a:rPr lang="ru-RU" sz="1400" dirty="0"/>
              <a:t>Предпочтительнее предлагать ребёнку покупное мясное пюре для детского питания. Такое мясо прежде, чем попасть на прилавок, обязательно проходит ветеринарный контроль и подвергается необходимой термической обработке. При собственноручном приготовлении мясного пюре в </a:t>
            </a:r>
            <a:r>
              <a:rPr lang="ru-RU" sz="1400" dirty="0" smtClean="0"/>
              <a:t>домашних условиях </a:t>
            </a:r>
            <a:r>
              <a:rPr lang="ru-RU" sz="1400" dirty="0"/>
              <a:t>важно помнить, что небольшой кусок мяса весом 250-300 г следует отваривать не менее 3-х часов. Только такая термическая обработка способствует полному уничтожению тех микроорганизмов, которые могут </a:t>
            </a:r>
            <a:r>
              <a:rPr lang="ru-RU" sz="1400" dirty="0" err="1"/>
              <a:t>вегетировать</a:t>
            </a:r>
            <a:r>
              <a:rPr lang="ru-RU" sz="1400" dirty="0"/>
              <a:t> на мясных продуктах. </a:t>
            </a:r>
          </a:p>
          <a:p>
            <a:r>
              <a:rPr lang="ru-RU" sz="1400" dirty="0"/>
              <a:t>Мясо даётся малышу в обеденное время одновременно с овощным гарниром. Если ребёнок плохо ест мясное пюре, можно </a:t>
            </a:r>
            <a:r>
              <a:rPr lang="ru-RU" sz="1400" dirty="0" smtClean="0"/>
              <a:t>попробовать перемешать </a:t>
            </a:r>
            <a:r>
              <a:rPr lang="ru-RU" sz="1400" dirty="0"/>
              <a:t>его с овощами.</a:t>
            </a:r>
          </a:p>
          <a:p>
            <a:r>
              <a:rPr lang="ru-RU" sz="1400" dirty="0" smtClean="0"/>
              <a:t> </a:t>
            </a:r>
            <a:endParaRPr lang="ru-RU" sz="1400" dirty="0"/>
          </a:p>
        </p:txBody>
      </p:sp>
      <p:sp>
        <p:nvSpPr>
          <p:cNvPr id="5" name="TextBox 4"/>
          <p:cNvSpPr txBox="1"/>
          <p:nvPr/>
        </p:nvSpPr>
        <p:spPr>
          <a:xfrm>
            <a:off x="245038" y="315535"/>
            <a:ext cx="8408968" cy="584775"/>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ru-RU"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cs typeface="Times New Roman" pitchFamily="18" charset="0"/>
              </a:rPr>
              <a:t>ПРАВИЛА ВВЕДЕНИЯ ПРИКОРМА</a:t>
            </a:r>
            <a:endParaRPr lang="ru-RU"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cs typeface="Times New Roman" pitchFamily="18" charset="0"/>
            </a:endParaRPr>
          </a:p>
        </p:txBody>
      </p:sp>
      <p:pic>
        <p:nvPicPr>
          <p:cNvPr id="6" name="Рисунок 5" descr="введение прикорма мясо"/>
          <p:cNvPicPr/>
          <p:nvPr/>
        </p:nvPicPr>
        <p:blipFill>
          <a:blip r:embed="rId2">
            <a:extLst>
              <a:ext uri="{28A0092B-C50C-407E-A947-70E740481C1C}">
                <a14:useLocalDpi xmlns:a14="http://schemas.microsoft.com/office/drawing/2010/main" val="0"/>
              </a:ext>
            </a:extLst>
          </a:blip>
          <a:srcRect/>
          <a:stretch>
            <a:fillRect/>
          </a:stretch>
        </p:blipFill>
        <p:spPr bwMode="auto">
          <a:xfrm>
            <a:off x="6205734" y="4374836"/>
            <a:ext cx="2448272" cy="1852744"/>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7" name="Рисунок 6" descr="Чем опасно слишком раннее введение прикорма"/>
          <p:cNvPicPr/>
          <p:nvPr/>
        </p:nvPicPr>
        <p:blipFill>
          <a:blip r:embed="rId3">
            <a:extLst>
              <a:ext uri="{28A0092B-C50C-407E-A947-70E740481C1C}">
                <a14:useLocalDpi xmlns:a14="http://schemas.microsoft.com/office/drawing/2010/main" val="0"/>
              </a:ext>
            </a:extLst>
          </a:blip>
          <a:srcRect/>
          <a:stretch>
            <a:fillRect/>
          </a:stretch>
        </p:blipFill>
        <p:spPr bwMode="auto">
          <a:xfrm>
            <a:off x="3190136" y="4077072"/>
            <a:ext cx="2749302" cy="2016224"/>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8" name="Рисунок 7" descr="ÐÑÑÐ½Ð°Ñ ÑÐµÑÑÐµÐ»Ñ"/>
          <p:cNvPicPr/>
          <p:nvPr/>
        </p:nvPicPr>
        <p:blipFill>
          <a:blip r:embed="rId4">
            <a:extLst>
              <a:ext uri="{28A0092B-C50C-407E-A947-70E740481C1C}">
                <a14:useLocalDpi xmlns:a14="http://schemas.microsoft.com/office/drawing/2010/main" val="0"/>
              </a:ext>
            </a:extLst>
          </a:blip>
          <a:srcRect/>
          <a:stretch>
            <a:fillRect/>
          </a:stretch>
        </p:blipFill>
        <p:spPr bwMode="auto">
          <a:xfrm>
            <a:off x="467544" y="4437112"/>
            <a:ext cx="2465432" cy="172819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5038" y="315535"/>
            <a:ext cx="8408968" cy="584775"/>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ru-RU"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cs typeface="Times New Roman" pitchFamily="18" charset="0"/>
              </a:rPr>
              <a:t>ПРАВИЛА ВВЕДЕНИЯ ПРИКОРМА</a:t>
            </a:r>
            <a:endParaRPr lang="ru-RU"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cs typeface="Times New Roman" pitchFamily="18" charset="0"/>
            </a:endParaRPr>
          </a:p>
        </p:txBody>
      </p:sp>
      <p:sp>
        <p:nvSpPr>
          <p:cNvPr id="4" name="Прямоугольник 3"/>
          <p:cNvSpPr/>
          <p:nvPr/>
        </p:nvSpPr>
        <p:spPr>
          <a:xfrm>
            <a:off x="323528" y="888684"/>
            <a:ext cx="6048672" cy="2893100"/>
          </a:xfrm>
          <a:prstGeom prst="rect">
            <a:avLst/>
          </a:prstGeom>
        </p:spPr>
        <p:txBody>
          <a:bodyPr wrap="square">
            <a:spAutoFit/>
          </a:bodyPr>
          <a:lstStyle/>
          <a:p>
            <a:r>
              <a:rPr lang="ru-RU" sz="1400" b="1" dirty="0"/>
              <a:t>ТВОРОГ</a:t>
            </a:r>
            <a:endParaRPr lang="ru-RU" sz="1400" dirty="0"/>
          </a:p>
          <a:p>
            <a:r>
              <a:rPr lang="ru-RU" sz="1400" dirty="0"/>
              <a:t>Творог рекомендуется предлагать ребёнку с 6 месяцев. Предпочтительнее, чтобы это был специальный детский творожок, а не творог, произведенный в домашних условиях. Детский продукт максимально адаптирован по составу для питания детей до года, дополнительно обогащен кальцием и витаминами. </a:t>
            </a:r>
          </a:p>
          <a:p>
            <a:r>
              <a:rPr lang="ru-RU" sz="1400" dirty="0"/>
              <a:t>Сначала следует ввести творожок без фруктовых добавок. При хорошей переносимости этого молочного продукта можно предложить ребёнку творог со вкусом тех фруктов, которые он уже пробовал в виде фруктовых пюре.  </a:t>
            </a:r>
          </a:p>
          <a:p>
            <a:r>
              <a:rPr lang="ru-RU" sz="1400" dirty="0"/>
              <a:t>Творог даётся ребёнку в вечернее время. Стартовый объём 5 г постепенно должен быть увеличен до 50 г в день. Докормить ребёнка следует грудным молоком или смесью.</a:t>
            </a:r>
          </a:p>
        </p:txBody>
      </p:sp>
      <p:pic>
        <p:nvPicPr>
          <p:cNvPr id="6146" name="Picture 2" descr="http://health-my-children.ru/uploads/posts/2014-02/Zachem-nuzhno-vvodit-tvorog-v-pitanie-detey-250x15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732817">
            <a:off x="6350440" y="1620859"/>
            <a:ext cx="2381250" cy="142875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p:spPr>
      </p:pic>
      <p:sp>
        <p:nvSpPr>
          <p:cNvPr id="6" name="Прямоугольник 5"/>
          <p:cNvSpPr/>
          <p:nvPr/>
        </p:nvSpPr>
        <p:spPr>
          <a:xfrm>
            <a:off x="323528" y="3769461"/>
            <a:ext cx="6026912" cy="2462213"/>
          </a:xfrm>
          <a:prstGeom prst="rect">
            <a:avLst/>
          </a:prstGeom>
        </p:spPr>
        <p:txBody>
          <a:bodyPr wrap="square">
            <a:spAutoFit/>
          </a:bodyPr>
          <a:lstStyle/>
          <a:p>
            <a:r>
              <a:rPr lang="ru-RU" sz="1400" b="1" dirty="0"/>
              <a:t>ЖЕЛТОК</a:t>
            </a:r>
            <a:endParaRPr lang="ru-RU" sz="1400" dirty="0"/>
          </a:p>
          <a:p>
            <a:r>
              <a:rPr lang="ru-RU" sz="1400" dirty="0"/>
              <a:t>Куриный или перепелиный желток нужно ввести в диету ребёнка с 7 месяцев. Белок часто вызывает проявления пищевой аллергии, поэтому может быть предложен малышу только после года. </a:t>
            </a:r>
          </a:p>
          <a:p>
            <a:r>
              <a:rPr lang="ru-RU" sz="1400" dirty="0"/>
              <a:t>Желток предлагается ребёнку в обед, вместе с овощами и мясом. Начинают введение желтка с 1/8 части и постепенно увеличивают разовый объём до 1/2 желтка каждый день или до целого желтка через день. </a:t>
            </a:r>
          </a:p>
          <a:p>
            <a:r>
              <a:rPr lang="ru-RU" sz="1400" dirty="0"/>
              <a:t>Перепелиный желток обычно рекомендуется для питания детей, склонных к различным проявлениям аллергии, а также детям, у чьих родителей имеется непереносимость куриного желтка.</a:t>
            </a:r>
          </a:p>
        </p:txBody>
      </p:sp>
      <p:pic>
        <p:nvPicPr>
          <p:cNvPr id="8" name="Рисунок 7" descr="введение прикорма яйцо"/>
          <p:cNvPicPr/>
          <p:nvPr/>
        </p:nvPicPr>
        <p:blipFill>
          <a:blip r:embed="rId3">
            <a:extLst>
              <a:ext uri="{28A0092B-C50C-407E-A947-70E740481C1C}">
                <a14:useLocalDpi xmlns:a14="http://schemas.microsoft.com/office/drawing/2010/main" val="0"/>
              </a:ext>
            </a:extLst>
          </a:blip>
          <a:srcRect/>
          <a:stretch>
            <a:fillRect/>
          </a:stretch>
        </p:blipFill>
        <p:spPr bwMode="auto">
          <a:xfrm rot="657874">
            <a:off x="6372200" y="4005064"/>
            <a:ext cx="2160240" cy="1669555"/>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45038" y="315535"/>
            <a:ext cx="8408968" cy="584775"/>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ru-RU"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cs typeface="Times New Roman" pitchFamily="18" charset="0"/>
              </a:rPr>
              <a:t>ПРАВИЛА ВВЕДЕНИЯ ПРИКОРМА</a:t>
            </a:r>
            <a:endParaRPr lang="ru-RU"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cs typeface="Times New Roman" pitchFamily="18" charset="0"/>
            </a:endParaRPr>
          </a:p>
        </p:txBody>
      </p:sp>
      <p:sp>
        <p:nvSpPr>
          <p:cNvPr id="2" name="Прямоугольник 1"/>
          <p:cNvSpPr/>
          <p:nvPr/>
        </p:nvSpPr>
        <p:spPr>
          <a:xfrm>
            <a:off x="280462" y="841320"/>
            <a:ext cx="3499450" cy="3970318"/>
          </a:xfrm>
          <a:prstGeom prst="rect">
            <a:avLst/>
          </a:prstGeom>
        </p:spPr>
        <p:txBody>
          <a:bodyPr wrap="square">
            <a:spAutoFit/>
          </a:bodyPr>
          <a:lstStyle/>
          <a:p>
            <a:r>
              <a:rPr lang="ru-RU" sz="1400" b="1" dirty="0"/>
              <a:t>РЫБА</a:t>
            </a:r>
            <a:endParaRPr lang="ru-RU" sz="1400" dirty="0"/>
          </a:p>
          <a:p>
            <a:r>
              <a:rPr lang="ru-RU" sz="1400" dirty="0"/>
              <a:t>Рыба предлагается здоровому ребёнок с 8 месяцев жизни. К питанию детей рекомендованы такие сорта рыб, как хек, судак, минтай, сёмга, форель</a:t>
            </a:r>
            <a:r>
              <a:rPr lang="ru-RU" sz="1400" dirty="0" smtClean="0"/>
              <a:t>.</a:t>
            </a:r>
          </a:p>
          <a:p>
            <a:r>
              <a:rPr lang="ru-RU" sz="1400" dirty="0"/>
              <a:t>Рыба даётся ребенку на обед два раза в неделю вместо мяса. Стартовать следует с объёма 1/2 чайной ложки. Далее этот объём следует увеличить до 50 г. Можно приобрести либо готовое детское питание с рыбой, либо сделать рыбный фарш самостоятельно. Для этого отваривается или запекается на пару один из предложенных сортов рыбы, а затем выбираются все кости и рыба перетирается до состояния пюре.</a:t>
            </a:r>
          </a:p>
          <a:p>
            <a:r>
              <a:rPr lang="ru-RU" sz="1400" dirty="0" smtClean="0"/>
              <a:t> </a:t>
            </a:r>
            <a:endParaRPr lang="ru-RU" sz="1400" dirty="0"/>
          </a:p>
        </p:txBody>
      </p:sp>
      <p:pic>
        <p:nvPicPr>
          <p:cNvPr id="5122" name="Picture 2" descr="http://lecheniedetok.ru/wp-content/uploads/lozhechka_lekarstvo_grudnichok_1-500x34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4653136"/>
            <a:ext cx="2302828" cy="1565924"/>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p:spPr>
      </p:pic>
      <p:sp>
        <p:nvSpPr>
          <p:cNvPr id="7" name="Прямоугольник 6"/>
          <p:cNvSpPr/>
          <p:nvPr/>
        </p:nvSpPr>
        <p:spPr>
          <a:xfrm>
            <a:off x="4211960" y="980728"/>
            <a:ext cx="4572000" cy="2677656"/>
          </a:xfrm>
          <a:prstGeom prst="rect">
            <a:avLst/>
          </a:prstGeom>
        </p:spPr>
        <p:txBody>
          <a:bodyPr>
            <a:spAutoFit/>
          </a:bodyPr>
          <a:lstStyle/>
          <a:p>
            <a:r>
              <a:rPr lang="ru-RU" sz="1400" b="1" dirty="0"/>
              <a:t>КЕФИР</a:t>
            </a:r>
            <a:endParaRPr lang="ru-RU" sz="1400" dirty="0"/>
          </a:p>
          <a:p>
            <a:r>
              <a:rPr lang="ru-RU" sz="1400" dirty="0"/>
              <a:t>Кефир следует давать ребенку с 7 месяцев в вечернее время. Сначала вводится небольшой его объем (5 мл), потом этот объем постепенно нужно увеличить. Так одно кормление малыша станет полностью кефирным. </a:t>
            </a:r>
          </a:p>
          <a:p>
            <a:r>
              <a:rPr lang="ru-RU" sz="1400" dirty="0"/>
              <a:t>Часто груднички отказываются от употребления в пищу кефира, что связано с его кислым вкусом. В таких случаях мама может заменить вечернее кормление на </a:t>
            </a:r>
            <a:r>
              <a:rPr lang="ru-RU" sz="1400" dirty="0" err="1"/>
              <a:t>йогуртное</a:t>
            </a:r>
            <a:r>
              <a:rPr lang="ru-RU" sz="1400" dirty="0"/>
              <a:t> (питьевые йогурты разрешены с 8 мес.). Также ребенку может быть предложен молочный коктейль.</a:t>
            </a:r>
          </a:p>
        </p:txBody>
      </p:sp>
      <p:pic>
        <p:nvPicPr>
          <p:cNvPr id="9" name="Рисунок 8" descr="http://mamadoktor.ru/wp-content/uploads/2012/06/tema.jpg"/>
          <p:cNvPicPr/>
          <p:nvPr/>
        </p:nvPicPr>
        <p:blipFill>
          <a:blip r:embed="rId3">
            <a:extLst>
              <a:ext uri="{28A0092B-C50C-407E-A947-70E740481C1C}">
                <a14:useLocalDpi xmlns:a14="http://schemas.microsoft.com/office/drawing/2010/main" val="0"/>
              </a:ext>
            </a:extLst>
          </a:blip>
          <a:srcRect/>
          <a:stretch>
            <a:fillRect/>
          </a:stretch>
        </p:blipFill>
        <p:spPr bwMode="auto">
          <a:xfrm>
            <a:off x="3752480" y="4221088"/>
            <a:ext cx="1249680" cy="1838960"/>
          </a:xfrm>
          <a:prstGeom prst="rect">
            <a:avLst/>
          </a:prstGeom>
          <a:noFill/>
          <a:ln>
            <a:noFill/>
          </a:ln>
        </p:spPr>
      </p:pic>
      <p:pic>
        <p:nvPicPr>
          <p:cNvPr id="5126" name="Picture 6" descr="https://prochado.ru/wp-content/uploads/2016/10/kak-kormit-novorozhdennogo-iz-butylochki-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36096" y="3867855"/>
            <a:ext cx="2903148" cy="2177361"/>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5038" y="315535"/>
            <a:ext cx="8408968" cy="584775"/>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ru-RU"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cs typeface="Times New Roman" pitchFamily="18" charset="0"/>
              </a:rPr>
              <a:t>ПРАВИЛА ВВЕДЕНИЯ ПРИКОРМА</a:t>
            </a:r>
            <a:endParaRPr lang="ru-RU"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cs typeface="Times New Roman" pitchFamily="18" charset="0"/>
            </a:endParaRPr>
          </a:p>
        </p:txBody>
      </p:sp>
      <p:sp>
        <p:nvSpPr>
          <p:cNvPr id="2" name="Прямоугольник 1"/>
          <p:cNvSpPr/>
          <p:nvPr/>
        </p:nvSpPr>
        <p:spPr>
          <a:xfrm>
            <a:off x="395536" y="1266182"/>
            <a:ext cx="1872208" cy="1384995"/>
          </a:xfrm>
          <a:prstGeom prst="rect">
            <a:avLst/>
          </a:prstGeom>
        </p:spPr>
        <p:txBody>
          <a:bodyPr wrap="square">
            <a:spAutoFit/>
          </a:bodyPr>
          <a:lstStyle/>
          <a:p>
            <a:pPr>
              <a:spcBef>
                <a:spcPts val="600"/>
              </a:spcBef>
              <a:spcAft>
                <a:spcPts val="600"/>
              </a:spcAft>
            </a:pPr>
            <a:r>
              <a:rPr lang="ru-RU" sz="1400" b="1" dirty="0"/>
              <a:t>Сухарики</a:t>
            </a:r>
            <a:r>
              <a:rPr lang="ru-RU" sz="1400" dirty="0"/>
              <a:t> и </a:t>
            </a:r>
            <a:r>
              <a:rPr lang="ru-RU" sz="1400" b="1" dirty="0"/>
              <a:t>детское печенье </a:t>
            </a:r>
            <a:r>
              <a:rPr lang="ru-RU" sz="1400" dirty="0" smtClean="0"/>
              <a:t>предлагается в</a:t>
            </a:r>
            <a:r>
              <a:rPr lang="ru-RU" sz="1400" dirty="0"/>
              <a:t> течение дня в качестве </a:t>
            </a:r>
            <a:r>
              <a:rPr lang="ru-RU" sz="1400" dirty="0" smtClean="0"/>
              <a:t>перекуса с 6-7 месяцев.</a:t>
            </a:r>
            <a:r>
              <a:rPr lang="ru-RU" sz="1400" dirty="0"/>
              <a:t> </a:t>
            </a:r>
          </a:p>
        </p:txBody>
      </p:sp>
      <p:pic>
        <p:nvPicPr>
          <p:cNvPr id="1026" name="Picture 2" descr="http://i.artfile.me/wallpaper/23-05-2013/650x465/deti-malchiki-rebyonok-baranki-povaryono-70869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95192" y="900310"/>
            <a:ext cx="3524695" cy="2521513"/>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p:spPr>
      </p:pic>
      <p:pic>
        <p:nvPicPr>
          <p:cNvPr id="1030" name="Picture 6" descr="http://ogrudnichke.ru/wp-content/uploads/2015/06/BabyFoto_201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7016" y="3586720"/>
            <a:ext cx="3360373" cy="252028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p:spPr>
      </p:pic>
      <p:sp>
        <p:nvSpPr>
          <p:cNvPr id="6" name="Прямоугольник 5"/>
          <p:cNvSpPr/>
          <p:nvPr/>
        </p:nvSpPr>
        <p:spPr>
          <a:xfrm>
            <a:off x="4082006" y="3652323"/>
            <a:ext cx="4572000" cy="2677656"/>
          </a:xfrm>
          <a:prstGeom prst="rect">
            <a:avLst/>
          </a:prstGeom>
        </p:spPr>
        <p:txBody>
          <a:bodyPr>
            <a:spAutoFit/>
          </a:bodyPr>
          <a:lstStyle/>
          <a:p>
            <a:r>
              <a:rPr lang="ru-RU" sz="1400" b="1" dirty="0"/>
              <a:t>Растительное масло </a:t>
            </a:r>
            <a:r>
              <a:rPr lang="ru-RU" sz="1400" dirty="0"/>
              <a:t>можно начинать вводить в рацион ребенка с 4,5 месяцев, а </a:t>
            </a:r>
            <a:r>
              <a:rPr lang="ru-RU" sz="1400" b="1" dirty="0"/>
              <a:t>сливочное масло </a:t>
            </a:r>
            <a:r>
              <a:rPr lang="ru-RU" sz="1400" dirty="0"/>
              <a:t>с 5 месяцев. Количество масла увеличивают постепенно, начиная с кончика ножа или нескольких капель (1 г), доводя до полного рекомендуемого объема в данном возрасте.</a:t>
            </a:r>
          </a:p>
          <a:p>
            <a:r>
              <a:rPr lang="ru-RU" sz="1400" dirty="0"/>
              <a:t>Растительное масло предпочтительно добавлять в овощное или мясное пюре, а сливочное масло – в кашу.</a:t>
            </a:r>
          </a:p>
          <a:p>
            <a:r>
              <a:rPr lang="ru-RU" sz="1400" dirty="0"/>
              <a:t>Из растительных масел желательно использовать детское оливковое масло первого холодного отжима.</a:t>
            </a:r>
          </a:p>
        </p:txBody>
      </p:sp>
      <p:pic>
        <p:nvPicPr>
          <p:cNvPr id="2052" name="Picture 4" descr="https://vsepodomu.ru/wp-content/uploads/2017/06/rastitelnoe-maslo.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10648" y="1484784"/>
            <a:ext cx="2615885" cy="1656184"/>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5038" y="315535"/>
            <a:ext cx="8408968" cy="584775"/>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ru-RU"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cs typeface="Times New Roman" pitchFamily="18" charset="0"/>
              </a:rPr>
              <a:t>ПРАВИЛА ВВЕДЕНИЯ ПРИКОРМА</a:t>
            </a:r>
            <a:endParaRPr lang="ru-RU"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cs typeface="Times New Roman" pitchFamily="18" charset="0"/>
            </a:endParaRPr>
          </a:p>
        </p:txBody>
      </p:sp>
      <p:sp>
        <p:nvSpPr>
          <p:cNvPr id="7" name="Прямоугольник 6"/>
          <p:cNvSpPr/>
          <p:nvPr/>
        </p:nvSpPr>
        <p:spPr>
          <a:xfrm>
            <a:off x="4575230" y="914054"/>
            <a:ext cx="4274458" cy="5478423"/>
          </a:xfrm>
          <a:prstGeom prst="rect">
            <a:avLst/>
          </a:prstGeom>
        </p:spPr>
        <p:txBody>
          <a:bodyPr wrap="square">
            <a:spAutoFit/>
          </a:bodyPr>
          <a:lstStyle/>
          <a:p>
            <a:pPr fontAlgn="base"/>
            <a:r>
              <a:rPr lang="ru-RU" sz="1400" dirty="0" smtClean="0"/>
              <a:t>Фрукты </a:t>
            </a:r>
            <a:r>
              <a:rPr lang="ru-RU" sz="1400" dirty="0"/>
              <a:t>и овощи перед приготовлением необходимо тщательно промыть с использованием щетки и обдать кипятком. Есть специальные моющие детские средства, которые можно использовать для мытья фруктов и овощей;</a:t>
            </a:r>
          </a:p>
          <a:p>
            <a:r>
              <a:rPr lang="ru-RU" sz="1400" dirty="0" smtClean="0"/>
              <a:t>Готовить </a:t>
            </a:r>
            <a:r>
              <a:rPr lang="ru-RU" sz="1400" dirty="0"/>
              <a:t>продукты прикорма лучше всего в скороварке (считается, что чем быстрее продукт готовится, тем больше в нем сохраняется полезных веществ ) или в пароварке;</a:t>
            </a:r>
          </a:p>
          <a:p>
            <a:r>
              <a:rPr lang="ru-RU" sz="1400" dirty="0" smtClean="0"/>
              <a:t>После </a:t>
            </a:r>
            <a:r>
              <a:rPr lang="ru-RU" sz="1400" dirty="0"/>
              <a:t>того, как вы отварили (или приготовили на пару) продукт, его необходимо превратить в пюре, используя </a:t>
            </a:r>
            <a:r>
              <a:rPr lang="ru-RU" sz="1400" dirty="0" err="1"/>
              <a:t>толкушку</a:t>
            </a:r>
            <a:r>
              <a:rPr lang="ru-RU" sz="1400" dirty="0"/>
              <a:t>, мясорубку, сито или блендер;</a:t>
            </a:r>
          </a:p>
          <a:p>
            <a:r>
              <a:rPr lang="ru-RU" sz="1400" dirty="0" smtClean="0"/>
              <a:t>Готовые </a:t>
            </a:r>
            <a:r>
              <a:rPr lang="ru-RU" sz="1400" dirty="0"/>
              <a:t>продукты прикорма самостоятельного приготовления можно хранить не более 48 часов в закрытой стеклянной посуде при температуре 2–6 градусов. При таких же условиях хранятся открытые консервы промышленного производства</a:t>
            </a:r>
            <a:r>
              <a:rPr lang="ru-RU" sz="1400" dirty="0" smtClean="0"/>
              <a:t>.</a:t>
            </a:r>
          </a:p>
          <a:p>
            <a:r>
              <a:rPr lang="ru-RU" sz="1400" dirty="0" smtClean="0"/>
              <a:t>Пища </a:t>
            </a:r>
            <a:r>
              <a:rPr lang="ru-RU" sz="1400" dirty="0"/>
              <a:t>должна быть слабосоленой: почки грудного ребенка плохо выводят из организма натриевую соль</a:t>
            </a:r>
          </a:p>
          <a:p>
            <a:endParaRPr lang="ru-RU" sz="1400" dirty="0"/>
          </a:p>
          <a:p>
            <a:pPr fontAlgn="base"/>
            <a:endParaRPr lang="ru-RU" sz="1400" dirty="0"/>
          </a:p>
        </p:txBody>
      </p:sp>
      <p:pic>
        <p:nvPicPr>
          <p:cNvPr id="1026" name="Picture 2" descr="http://www.jlady.ru/wp-content/uploads/2014/01/pitanie-detej-posle-goda-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1052736"/>
            <a:ext cx="3814024" cy="252028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p:spPr>
      </p:pic>
      <p:pic>
        <p:nvPicPr>
          <p:cNvPr id="1034" name="Picture 10" descr="http://jlady.ru/wp-content/uploads/2013/12/pitanie-rebenka-v-2-goda-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0657" y="3789040"/>
            <a:ext cx="3471813" cy="2376264"/>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p:spPr>
      </p:pic>
    </p:spTree>
    <p:extLst>
      <p:ext uri="{BB962C8B-B14F-4D97-AF65-F5344CB8AC3E}">
        <p14:creationId xmlns:p14="http://schemas.microsoft.com/office/powerpoint/2010/main" val="26923717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Rectangle 1"/>
          <p:cNvSpPr>
            <a:spLocks noChangeArrowheads="1"/>
          </p:cNvSpPr>
          <p:nvPr/>
        </p:nvSpPr>
        <p:spPr bwMode="auto">
          <a:xfrm>
            <a:off x="2928926" y="357166"/>
            <a:ext cx="3235566" cy="58477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scene3d>
              <a:camera prst="orthographicFront"/>
              <a:lightRig rig="glow" dir="tl">
                <a:rot lat="0" lon="0" rev="5400000"/>
              </a:lightRig>
            </a:scene3d>
            <a:sp3d contourW="12700">
              <a:bevelT w="25400" h="25400"/>
              <a:contourClr>
                <a:schemeClr val="accent6">
                  <a:shade val="73000"/>
                </a:schemeClr>
              </a:contourClr>
            </a:sp3d>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3200" b="1" i="0" u="none" strike="noStrike" normalizeH="0" baseline="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ea typeface="Times New Roman" pitchFamily="18" charset="0"/>
                <a:cs typeface="Times New Roman" pitchFamily="18" charset="0"/>
              </a:rPr>
              <a:t>ЗАКЛЮЧЕНИЕ</a:t>
            </a:r>
            <a:endParaRPr kumimoji="0" lang="ru-RU" sz="3200" b="1" i="0" u="none" strike="noStrike" normalizeH="0" baseline="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pitchFamily="34" charset="0"/>
              <a:cs typeface="Arial" pitchFamily="34" charset="0"/>
            </a:endParaRPr>
          </a:p>
        </p:txBody>
      </p:sp>
      <p:pic>
        <p:nvPicPr>
          <p:cNvPr id="4" name="Рисунок 3" descr="http://kidbestgo.ru/wp-content/uploads/2017/09/prikorm_rebenka_v_7_mesjatsev.jpg"/>
          <p:cNvPicPr/>
          <p:nvPr/>
        </p:nvPicPr>
        <p:blipFill>
          <a:blip r:embed="rId2">
            <a:extLst>
              <a:ext uri="{28A0092B-C50C-407E-A947-70E740481C1C}">
                <a14:useLocalDpi xmlns:a14="http://schemas.microsoft.com/office/drawing/2010/main" val="0"/>
              </a:ext>
            </a:extLst>
          </a:blip>
          <a:srcRect/>
          <a:stretch>
            <a:fillRect/>
          </a:stretch>
        </p:blipFill>
        <p:spPr bwMode="auto">
          <a:xfrm>
            <a:off x="395536" y="3156968"/>
            <a:ext cx="3200400" cy="200025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2" name="Прямоугольник 1"/>
          <p:cNvSpPr/>
          <p:nvPr/>
        </p:nvSpPr>
        <p:spPr>
          <a:xfrm>
            <a:off x="539553" y="961765"/>
            <a:ext cx="7776864" cy="2031325"/>
          </a:xfrm>
          <a:prstGeom prst="rect">
            <a:avLst/>
          </a:prstGeom>
        </p:spPr>
        <p:txBody>
          <a:bodyPr wrap="square">
            <a:spAutoFit/>
          </a:bodyPr>
          <a:lstStyle/>
          <a:p>
            <a:r>
              <a:rPr lang="ru-RU" sz="1400" dirty="0"/>
              <a:t>Пища — источник веществ, которые обеспечивают восполнение энергетических затрат, основной обмен и достаточное количество пластического материала для построения органов и тканей ребенка. Учитывая главную особенность детского организма — постоянный рост и развитие, — питание для него приобретает первостепенное значение. Фактически рациональное вскармливание — один из важнейших факторов, обеспечивающих здоровье ребенка в будущем, так как оно — залог гармоничного (физического, умственного, психического) развития, высокой сопротивляемости организма различным инфекциям и адекватного реагирования на воздействие различных факторов внешней среды.</a:t>
            </a:r>
          </a:p>
        </p:txBody>
      </p:sp>
      <p:pic>
        <p:nvPicPr>
          <p:cNvPr id="6" name="Picture 10" descr="http://nebo.at.ua/statti/Zdorovja/prikorm_wtychn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00192" y="3212977"/>
            <a:ext cx="2304677" cy="2304678"/>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p:spPr>
      </p:pic>
      <p:pic>
        <p:nvPicPr>
          <p:cNvPr id="7" name="Picture 8" descr="http://allergolog1.ru/wp-content/uploads/2017/06/75c9b7f8946e76beaaca6c3a2d31a9ee-e149882845056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75540" y="3645023"/>
            <a:ext cx="3014356" cy="2260767"/>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p:spPr>
      </p:pic>
    </p:spTree>
    <p:extLst>
      <p:ext uri="{BB962C8B-B14F-4D97-AF65-F5344CB8AC3E}">
        <p14:creationId xmlns:p14="http://schemas.microsoft.com/office/powerpoint/2010/main" val="1414590620"/>
      </p:ext>
    </p:extLst>
  </p:cSld>
  <p:clrMapOvr>
    <a:masterClrMapping/>
  </p:clrMapOvr>
</p:sld>
</file>

<file path=ppt/theme/theme1.xml><?xml version="1.0" encoding="utf-8"?>
<a:theme xmlns:a="http://schemas.openxmlformats.org/drawingml/2006/main" name="Тема9">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Тема9</Template>
  <TotalTime>702</TotalTime>
  <Words>2596</Words>
  <Application>Microsoft Office PowerPoint</Application>
  <PresentationFormat>Экран (4:3)</PresentationFormat>
  <Paragraphs>142</Paragraphs>
  <Slides>22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22</vt:i4>
      </vt:variant>
    </vt:vector>
  </HeadingPairs>
  <TitlesOfParts>
    <vt:vector size="23" baseType="lpstr">
      <vt:lpstr>Тема9</vt:lpstr>
      <vt:lpstr>  Мультимедийная презентация «Правила введения докорма и прикорма» ПМ.01 Проведение профилактических мероприятий МДК.01.01 Здоровый человек и его окружение Раздел 1. Определение здоровья человека  в разные периоды его жизни Тема 2. Здоровье детей    </vt:lpstr>
      <vt:lpstr>Презентация PowerPoint</vt:lpstr>
      <vt:lpstr>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ВЫПУСКНАЯ КВАЛИФИКАЦИОННАЯ РАБОТА Сестринский процесс в медицинской реабилитации пациентов с хроническими заболеваниями</dc:title>
  <dc:creator>Александр</dc:creator>
  <cp:lastModifiedBy>Zdormen</cp:lastModifiedBy>
  <cp:revision>65</cp:revision>
  <dcterms:created xsi:type="dcterms:W3CDTF">2017-06-16T07:27:58Z</dcterms:created>
  <dcterms:modified xsi:type="dcterms:W3CDTF">2019-02-09T09:44:05Z</dcterms:modified>
</cp:coreProperties>
</file>