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75" r:id="rId3"/>
    <p:sldId id="258" r:id="rId4"/>
    <p:sldId id="273" r:id="rId5"/>
    <p:sldId id="257" r:id="rId6"/>
    <p:sldId id="272" r:id="rId7"/>
    <p:sldId id="259" r:id="rId8"/>
    <p:sldId id="260" r:id="rId9"/>
    <p:sldId id="261" r:id="rId10"/>
    <p:sldId id="262" r:id="rId11"/>
    <p:sldId id="274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8" r:id="rId22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1"/>
    <p:penClr>
      <a:srgbClr val="FF0000"/>
    </p:penClr>
  </p:showPr>
  <p:clrMru>
    <a:srgbClr val="0000FF"/>
    <a:srgbClr val="FF6600"/>
    <a:srgbClr val="FF4BF2"/>
    <a:srgbClr val="FF99CC"/>
    <a:srgbClr val="F2DCF4"/>
    <a:srgbClr val="FFCCFF"/>
    <a:srgbClr val="FFCCCC"/>
    <a:srgbClr val="FFFF66"/>
    <a:srgbClr val="FFFF9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46F890A9-2807-4EBB-B81D-B2AA78EC7F39}" styleName="Темный стиль 2 - акцент 5/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1E171933-4619-4E11-9A3F-F7608DF75F80}" styleName="Средний стиль 1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9799" autoAdjust="0"/>
    <p:restoredTop sz="94660" autoAdjust="0"/>
  </p:normalViewPr>
  <p:slideViewPr>
    <p:cSldViewPr>
      <p:cViewPr varScale="1">
        <p:scale>
          <a:sx n="57" d="100"/>
          <a:sy n="57" d="100"/>
        </p:scale>
        <p:origin x="-66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66" y="1223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7540EE-489E-4F42-BA75-1F5EC0116633}" type="datetimeFigureOut">
              <a:rPr kumimoji="1" lang="ja-JP" altLang="en-US" smtClean="0"/>
              <a:pPr/>
              <a:t>2017/3/5</a:t>
            </a:fld>
            <a:endParaRPr kumimoji="1" lang="ja-JP" alt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ru-RU" altLang="ja-JP" smtClean="0"/>
              <a:t>Образец текста</a:t>
            </a:r>
          </a:p>
          <a:p>
            <a:pPr lvl="1"/>
            <a:r>
              <a:rPr kumimoji="1" lang="ru-RU" altLang="ja-JP" smtClean="0"/>
              <a:t>Второй уровень</a:t>
            </a:r>
          </a:p>
          <a:p>
            <a:pPr lvl="2"/>
            <a:r>
              <a:rPr kumimoji="1" lang="ru-RU" altLang="ja-JP" smtClean="0"/>
              <a:t>Третий уровень</a:t>
            </a:r>
          </a:p>
          <a:p>
            <a:pPr lvl="3"/>
            <a:r>
              <a:rPr kumimoji="1" lang="ru-RU" altLang="ja-JP" smtClean="0"/>
              <a:t>Четвертый уровень</a:t>
            </a:r>
          </a:p>
          <a:p>
            <a:pPr lvl="4"/>
            <a:r>
              <a:rPr kumimoji="1" lang="ru-RU" altLang="ja-JP" smtClean="0"/>
              <a:t>Пятый уровень</a:t>
            </a:r>
            <a:endParaRPr kumimoji="1" lang="ja-JP" alt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CAA580-C5C6-4549-93D3-D150200224E2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CAA580-C5C6-4549-93D3-D150200224E2}" type="slidenum">
              <a:rPr kumimoji="1" lang="ja-JP" altLang="en-US" smtClean="0"/>
              <a:pPr/>
              <a:t>6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CAA580-C5C6-4549-93D3-D150200224E2}" type="slidenum">
              <a:rPr kumimoji="1" lang="ja-JP" altLang="en-US" smtClean="0"/>
              <a:pPr/>
              <a:t>7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CAA580-C5C6-4549-93D3-D150200224E2}" type="slidenum">
              <a:rPr kumimoji="1" lang="ja-JP" altLang="en-US" smtClean="0"/>
              <a:pPr/>
              <a:t>10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CAA580-C5C6-4549-93D3-D150200224E2}" type="slidenum">
              <a:rPr kumimoji="1" lang="ja-JP" altLang="en-US" smtClean="0"/>
              <a:pPr/>
              <a:t>18</a:t>
            </a:fld>
            <a:endParaRPr kumimoji="1"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ru-RU" altLang="ja-JP" smtClean="0"/>
              <a:t>Образец заголовка</a:t>
            </a:r>
            <a:endParaRPr kumimoji="1" lang="ja-JP" alt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ru-RU" altLang="ja-JP" smtClean="0"/>
              <a:t>Образец подзаголовка</a:t>
            </a:r>
            <a:endParaRPr kumimoji="1" lang="ja-JP" alt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BA1EA-E371-462E-B511-33D142BD6CCC}" type="datetimeFigureOut">
              <a:rPr kumimoji="1" lang="ja-JP" altLang="en-US" smtClean="0"/>
              <a:pPr/>
              <a:t>2017/3/5</a:t>
            </a:fld>
            <a:endParaRPr kumimoji="1" lang="ja-JP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70602-A36C-4D66-ADD7-8C4E356C27C0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>
    <p:cu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ru-RU" altLang="ja-JP" smtClean="0"/>
              <a:t>Образец заголовка</a:t>
            </a:r>
            <a:endParaRPr kumimoji="1" lang="ja-JP" alt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ru-RU" altLang="ja-JP" smtClean="0"/>
              <a:t>Образец текста</a:t>
            </a:r>
          </a:p>
          <a:p>
            <a:pPr lvl="1"/>
            <a:r>
              <a:rPr kumimoji="1" lang="ru-RU" altLang="ja-JP" smtClean="0"/>
              <a:t>Второй уровень</a:t>
            </a:r>
          </a:p>
          <a:p>
            <a:pPr lvl="2"/>
            <a:r>
              <a:rPr kumimoji="1" lang="ru-RU" altLang="ja-JP" smtClean="0"/>
              <a:t>Третий уровень</a:t>
            </a:r>
          </a:p>
          <a:p>
            <a:pPr lvl="3"/>
            <a:r>
              <a:rPr kumimoji="1" lang="ru-RU" altLang="ja-JP" smtClean="0"/>
              <a:t>Четвертый уровень</a:t>
            </a:r>
          </a:p>
          <a:p>
            <a:pPr lvl="4"/>
            <a:r>
              <a:rPr kumimoji="1" lang="ru-RU" altLang="ja-JP" smtClean="0"/>
              <a:t>Пятый уровень</a:t>
            </a:r>
            <a:endParaRPr kumimoji="1" lang="ja-JP" alt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BA1EA-E371-462E-B511-33D142BD6CCC}" type="datetimeFigureOut">
              <a:rPr kumimoji="1" lang="ja-JP" altLang="en-US" smtClean="0"/>
              <a:pPr/>
              <a:t>2017/3/5</a:t>
            </a:fld>
            <a:endParaRPr kumimoji="1" lang="ja-JP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70602-A36C-4D66-ADD7-8C4E356C27C0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>
    <p:cu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ru-RU" altLang="ja-JP" smtClean="0"/>
              <a:t>Образец заголовка</a:t>
            </a:r>
            <a:endParaRPr kumimoji="1" lang="ja-JP" alt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ru-RU" altLang="ja-JP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BA1EA-E371-462E-B511-33D142BD6CCC}" type="datetimeFigureOut">
              <a:rPr kumimoji="1" lang="ja-JP" altLang="en-US" smtClean="0"/>
              <a:pPr/>
              <a:t>2017/3/5</a:t>
            </a:fld>
            <a:endParaRPr kumimoji="1" lang="ja-JP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70602-A36C-4D66-ADD7-8C4E356C27C0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>
    <p:cu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ru-RU" altLang="ja-JP" smtClean="0"/>
              <a:t>Образец заголовка</a:t>
            </a:r>
            <a:endParaRPr kumimoji="1" lang="ja-JP" alt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ru-RU" altLang="ja-JP" smtClean="0"/>
              <a:t>Образец текста</a:t>
            </a:r>
          </a:p>
          <a:p>
            <a:pPr lvl="1"/>
            <a:r>
              <a:rPr kumimoji="1" lang="ru-RU" altLang="ja-JP" smtClean="0"/>
              <a:t>Второй уровень</a:t>
            </a:r>
          </a:p>
          <a:p>
            <a:pPr lvl="2"/>
            <a:r>
              <a:rPr kumimoji="1" lang="ru-RU" altLang="ja-JP" smtClean="0"/>
              <a:t>Третий уровень</a:t>
            </a:r>
          </a:p>
          <a:p>
            <a:pPr lvl="3"/>
            <a:r>
              <a:rPr kumimoji="1" lang="ru-RU" altLang="ja-JP" smtClean="0"/>
              <a:t>Четвертый уровень</a:t>
            </a:r>
          </a:p>
          <a:p>
            <a:pPr lvl="4"/>
            <a:r>
              <a:rPr kumimoji="1" lang="ru-RU" altLang="ja-JP" smtClean="0"/>
              <a:t>Пятый уровень</a:t>
            </a:r>
            <a:endParaRPr kumimoji="1" lang="ja-JP" alt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ru-RU" altLang="ja-JP" smtClean="0"/>
              <a:t>Образец текста</a:t>
            </a:r>
          </a:p>
          <a:p>
            <a:pPr lvl="1"/>
            <a:r>
              <a:rPr kumimoji="1" lang="ru-RU" altLang="ja-JP" smtClean="0"/>
              <a:t>Второй уровень</a:t>
            </a:r>
          </a:p>
          <a:p>
            <a:pPr lvl="2"/>
            <a:r>
              <a:rPr kumimoji="1" lang="ru-RU" altLang="ja-JP" smtClean="0"/>
              <a:t>Третий уровень</a:t>
            </a:r>
          </a:p>
          <a:p>
            <a:pPr lvl="3"/>
            <a:r>
              <a:rPr kumimoji="1" lang="ru-RU" altLang="ja-JP" smtClean="0"/>
              <a:t>Четвертый уровень</a:t>
            </a:r>
          </a:p>
          <a:p>
            <a:pPr lvl="4"/>
            <a:r>
              <a:rPr kumimoji="1" lang="ru-RU" altLang="ja-JP" smtClean="0"/>
              <a:t>Пятый уровень</a:t>
            </a:r>
            <a:endParaRPr kumimoji="1" lang="ja-JP" alt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BA1EA-E371-462E-B511-33D142BD6CCC}" type="datetimeFigureOut">
              <a:rPr kumimoji="1" lang="ja-JP" altLang="en-US" smtClean="0"/>
              <a:pPr/>
              <a:t>2017/3/5</a:t>
            </a:fld>
            <a:endParaRPr kumimoji="1" lang="ja-JP" alt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70602-A36C-4D66-ADD7-8C4E356C27C0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>
    <p:cu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ru-RU" altLang="ja-JP" smtClean="0"/>
              <a:t>Образец заголовка</a:t>
            </a:r>
            <a:endParaRPr kumimoji="1" lang="ja-JP" alt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ru-RU" altLang="ja-JP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ru-RU" altLang="ja-JP" smtClean="0"/>
              <a:t>Образец текста</a:t>
            </a:r>
          </a:p>
          <a:p>
            <a:pPr lvl="1"/>
            <a:r>
              <a:rPr kumimoji="1" lang="ru-RU" altLang="ja-JP" smtClean="0"/>
              <a:t>Второй уровень</a:t>
            </a:r>
          </a:p>
          <a:p>
            <a:pPr lvl="2"/>
            <a:r>
              <a:rPr kumimoji="1" lang="ru-RU" altLang="ja-JP" smtClean="0"/>
              <a:t>Третий уровень</a:t>
            </a:r>
          </a:p>
          <a:p>
            <a:pPr lvl="3"/>
            <a:r>
              <a:rPr kumimoji="1" lang="ru-RU" altLang="ja-JP" smtClean="0"/>
              <a:t>Четвертый уровень</a:t>
            </a:r>
          </a:p>
          <a:p>
            <a:pPr lvl="4"/>
            <a:r>
              <a:rPr kumimoji="1" lang="ru-RU" altLang="ja-JP" smtClean="0"/>
              <a:t>Пятый уровень</a:t>
            </a:r>
            <a:endParaRPr kumimoji="1" lang="ja-JP" alt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ru-RU" altLang="ja-JP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ru-RU" altLang="ja-JP" smtClean="0"/>
              <a:t>Образец текста</a:t>
            </a:r>
          </a:p>
          <a:p>
            <a:pPr lvl="1"/>
            <a:r>
              <a:rPr kumimoji="1" lang="ru-RU" altLang="ja-JP" smtClean="0"/>
              <a:t>Второй уровень</a:t>
            </a:r>
          </a:p>
          <a:p>
            <a:pPr lvl="2"/>
            <a:r>
              <a:rPr kumimoji="1" lang="ru-RU" altLang="ja-JP" smtClean="0"/>
              <a:t>Третий уровень</a:t>
            </a:r>
          </a:p>
          <a:p>
            <a:pPr lvl="3"/>
            <a:r>
              <a:rPr kumimoji="1" lang="ru-RU" altLang="ja-JP" smtClean="0"/>
              <a:t>Четвертый уровень</a:t>
            </a:r>
          </a:p>
          <a:p>
            <a:pPr lvl="4"/>
            <a:r>
              <a:rPr kumimoji="1" lang="ru-RU" altLang="ja-JP" smtClean="0"/>
              <a:t>Пятый уровень</a:t>
            </a:r>
            <a:endParaRPr kumimoji="1" lang="ja-JP" alt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BA1EA-E371-462E-B511-33D142BD6CCC}" type="datetimeFigureOut">
              <a:rPr kumimoji="1" lang="ja-JP" altLang="en-US" smtClean="0"/>
              <a:pPr/>
              <a:t>2017/3/5</a:t>
            </a:fld>
            <a:endParaRPr kumimoji="1" lang="ja-JP" alt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70602-A36C-4D66-ADD7-8C4E356C27C0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>
    <p:cu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ru-RU" altLang="ja-JP" smtClean="0"/>
              <a:t>Образец заголовка</a:t>
            </a:r>
            <a:endParaRPr kumimoji="1" lang="ja-JP" alt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BA1EA-E371-462E-B511-33D142BD6CCC}" type="datetimeFigureOut">
              <a:rPr kumimoji="1" lang="ja-JP" altLang="en-US" smtClean="0"/>
              <a:pPr/>
              <a:t>2017/3/5</a:t>
            </a:fld>
            <a:endParaRPr kumimoji="1" lang="ja-JP" alt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70602-A36C-4D66-ADD7-8C4E356C27C0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>
    <p:cu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BA1EA-E371-462E-B511-33D142BD6CCC}" type="datetimeFigureOut">
              <a:rPr kumimoji="1" lang="ja-JP" altLang="en-US" smtClean="0"/>
              <a:pPr/>
              <a:t>2017/3/5</a:t>
            </a:fld>
            <a:endParaRPr kumimoji="1" lang="ja-JP" alt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70602-A36C-4D66-ADD7-8C4E356C27C0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>
    <p:cu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ru-RU" altLang="ja-JP" smtClean="0"/>
              <a:t>Образец заголовка</a:t>
            </a:r>
            <a:endParaRPr kumimoji="1" lang="ja-JP" alt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ru-RU" altLang="ja-JP" smtClean="0"/>
              <a:t>Образец текста</a:t>
            </a:r>
          </a:p>
          <a:p>
            <a:pPr lvl="1"/>
            <a:r>
              <a:rPr kumimoji="1" lang="ru-RU" altLang="ja-JP" smtClean="0"/>
              <a:t>Второй уровень</a:t>
            </a:r>
          </a:p>
          <a:p>
            <a:pPr lvl="2"/>
            <a:r>
              <a:rPr kumimoji="1" lang="ru-RU" altLang="ja-JP" smtClean="0"/>
              <a:t>Третий уровень</a:t>
            </a:r>
          </a:p>
          <a:p>
            <a:pPr lvl="3"/>
            <a:r>
              <a:rPr kumimoji="1" lang="ru-RU" altLang="ja-JP" smtClean="0"/>
              <a:t>Четвертый уровень</a:t>
            </a:r>
          </a:p>
          <a:p>
            <a:pPr lvl="4"/>
            <a:r>
              <a:rPr kumimoji="1" lang="ru-RU" altLang="ja-JP" smtClean="0"/>
              <a:t>Пятый уровень</a:t>
            </a:r>
            <a:endParaRPr kumimoji="1" lang="ja-JP" alt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ru-RU" altLang="ja-JP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BA1EA-E371-462E-B511-33D142BD6CCC}" type="datetimeFigureOut">
              <a:rPr kumimoji="1" lang="ja-JP" altLang="en-US" smtClean="0"/>
              <a:pPr/>
              <a:t>2017/3/5</a:t>
            </a:fld>
            <a:endParaRPr kumimoji="1" lang="ja-JP" alt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70602-A36C-4D66-ADD7-8C4E356C27C0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>
    <p:cu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ru-RU" altLang="ja-JP" smtClean="0"/>
              <a:t>Образец заголовка</a:t>
            </a:r>
            <a:endParaRPr kumimoji="1" lang="ja-JP" alt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ru-RU" altLang="ja-JP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BA1EA-E371-462E-B511-33D142BD6CCC}" type="datetimeFigureOut">
              <a:rPr kumimoji="1" lang="ja-JP" altLang="en-US" smtClean="0"/>
              <a:pPr/>
              <a:t>2017/3/5</a:t>
            </a:fld>
            <a:endParaRPr kumimoji="1" lang="ja-JP" alt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70602-A36C-4D66-ADD7-8C4E356C27C0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>
    <p:cu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ru-RU" altLang="ja-JP" smtClean="0"/>
              <a:t>Образец заголовка</a:t>
            </a:r>
            <a:endParaRPr kumimoji="1" lang="ja-JP" alt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ru-RU" altLang="ja-JP" smtClean="0"/>
              <a:t>Образец текста</a:t>
            </a:r>
          </a:p>
          <a:p>
            <a:pPr lvl="1"/>
            <a:r>
              <a:rPr kumimoji="1" lang="ru-RU" altLang="ja-JP" smtClean="0"/>
              <a:t>Второй уровень</a:t>
            </a:r>
          </a:p>
          <a:p>
            <a:pPr lvl="2"/>
            <a:r>
              <a:rPr kumimoji="1" lang="ru-RU" altLang="ja-JP" smtClean="0"/>
              <a:t>Третий уровень</a:t>
            </a:r>
          </a:p>
          <a:p>
            <a:pPr lvl="3"/>
            <a:r>
              <a:rPr kumimoji="1" lang="ru-RU" altLang="ja-JP" smtClean="0"/>
              <a:t>Четвертый уровень</a:t>
            </a:r>
          </a:p>
          <a:p>
            <a:pPr lvl="4"/>
            <a:r>
              <a:rPr kumimoji="1" lang="ru-RU" altLang="ja-JP" smtClean="0"/>
              <a:t>Пятый уровень</a:t>
            </a:r>
            <a:endParaRPr kumimoji="1" lang="ja-JP" alt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BA1EA-E371-462E-B511-33D142BD6CCC}" type="datetimeFigureOut">
              <a:rPr kumimoji="1" lang="ja-JP" altLang="en-US" smtClean="0"/>
              <a:pPr/>
              <a:t>2017/3/5</a:t>
            </a:fld>
            <a:endParaRPr kumimoji="1" lang="ja-JP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70602-A36C-4D66-ADD7-8C4E356C27C0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>
    <p:cu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kumimoji="1" lang="ru-RU" altLang="ja-JP" smtClean="0"/>
              <a:t>Образец заголовка</a:t>
            </a:r>
            <a:endParaRPr kumimoji="1" lang="ja-JP" alt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kumimoji="1" lang="ru-RU" altLang="ja-JP" smtClean="0"/>
              <a:t>Образец текста</a:t>
            </a:r>
          </a:p>
          <a:p>
            <a:pPr lvl="1"/>
            <a:r>
              <a:rPr kumimoji="1" lang="ru-RU" altLang="ja-JP" smtClean="0"/>
              <a:t>Второй уровень</a:t>
            </a:r>
          </a:p>
          <a:p>
            <a:pPr lvl="2"/>
            <a:r>
              <a:rPr kumimoji="1" lang="ru-RU" altLang="ja-JP" smtClean="0"/>
              <a:t>Третий уровень</a:t>
            </a:r>
          </a:p>
          <a:p>
            <a:pPr lvl="3"/>
            <a:r>
              <a:rPr kumimoji="1" lang="ru-RU" altLang="ja-JP" smtClean="0"/>
              <a:t>Четвертый уровень</a:t>
            </a:r>
          </a:p>
          <a:p>
            <a:pPr lvl="4"/>
            <a:r>
              <a:rPr kumimoji="1" lang="ru-RU" altLang="ja-JP" smtClean="0"/>
              <a:t>Пятый уровень</a:t>
            </a:r>
            <a:endParaRPr kumimoji="1" lang="ja-JP" alt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BA1EA-E371-462E-B511-33D142BD6CCC}" type="datetimeFigureOut">
              <a:rPr kumimoji="1" lang="ja-JP" altLang="en-US" smtClean="0"/>
              <a:pPr/>
              <a:t>2017/3/5</a:t>
            </a:fld>
            <a:endParaRPr kumimoji="1" lang="ja-JP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70602-A36C-4D66-ADD7-8C4E356C27C0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>
    <p:cu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ru-RU" altLang="ja-JP" smtClean="0"/>
              <a:t>Образец заголовка</a:t>
            </a:r>
            <a:endParaRPr kumimoji="1" lang="ja-JP" alt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ru-RU" altLang="ja-JP" smtClean="0"/>
              <a:t>Образец текста</a:t>
            </a:r>
          </a:p>
          <a:p>
            <a:pPr lvl="1"/>
            <a:r>
              <a:rPr kumimoji="1" lang="ru-RU" altLang="ja-JP" smtClean="0"/>
              <a:t>Второй уровень</a:t>
            </a:r>
          </a:p>
          <a:p>
            <a:pPr lvl="2"/>
            <a:r>
              <a:rPr kumimoji="1" lang="ru-RU" altLang="ja-JP" smtClean="0"/>
              <a:t>Третий уровень</a:t>
            </a:r>
          </a:p>
          <a:p>
            <a:pPr lvl="3"/>
            <a:r>
              <a:rPr kumimoji="1" lang="ru-RU" altLang="ja-JP" smtClean="0"/>
              <a:t>Четвертый уровень</a:t>
            </a:r>
          </a:p>
          <a:p>
            <a:pPr lvl="4"/>
            <a:r>
              <a:rPr kumimoji="1" lang="ru-RU" altLang="ja-JP" smtClean="0"/>
              <a:t>Пятый уровень</a:t>
            </a:r>
            <a:endParaRPr kumimoji="1" lang="ja-JP" alt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FBA1EA-E371-462E-B511-33D142BD6CCC}" type="datetimeFigureOut">
              <a:rPr kumimoji="1" lang="ja-JP" altLang="en-US" smtClean="0"/>
              <a:pPr/>
              <a:t>2017/3/5</a:t>
            </a:fld>
            <a:endParaRPr kumimoji="1" lang="ja-JP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F70602-A36C-4D66-ADD7-8C4E356C27C0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ut/>
  </p:transition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F:\roxette_-_listen_to_your_heart.mp3" TargetMode="Externa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romantika_-_super_muzika.mp3" TargetMode="External"/><Relationship Id="rId5" Type="http://schemas.openxmlformats.org/officeDocument/2006/relationships/image" Target="../media/image22.jpeg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3.jpeg"/><Relationship Id="rId7" Type="http://schemas.openxmlformats.org/officeDocument/2006/relationships/image" Target="../media/image25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romantika_-_super_muzika.mp3" TargetMode="External"/><Relationship Id="rId6" Type="http://schemas.openxmlformats.org/officeDocument/2006/relationships/image" Target="../media/image13.jpeg"/><Relationship Id="rId5" Type="http://schemas.openxmlformats.org/officeDocument/2006/relationships/image" Target="../media/image24.jpeg"/><Relationship Id="rId4" Type="http://schemas.openxmlformats.org/officeDocument/2006/relationships/image" Target="../media/image8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oxette_-_listen_to_your_heart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  <p:pic>
        <p:nvPicPr>
          <p:cNvPr id="11" name="Рисунок 10" descr="Фото014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" y="0"/>
            <a:ext cx="8854974" cy="175432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kumimoji="1" lang="ru-RU" altLang="ja-JP" sz="3600" b="1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Муниципальное общеобразовательное учреждение</a:t>
            </a:r>
          </a:p>
          <a:p>
            <a:pPr algn="ctr"/>
            <a:r>
              <a:rPr lang="ru-RU" altLang="ja-JP" sz="3600" b="1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altLang="ja-JP" sz="3600" b="1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«СОШ №</a:t>
            </a:r>
            <a:r>
              <a:rPr lang="en-US" altLang="ja-JP" sz="3600" b="1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4</a:t>
            </a:r>
            <a:r>
              <a:rPr lang="ru-RU" altLang="ja-JP" sz="3600" b="1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»</a:t>
            </a:r>
            <a:endParaRPr kumimoji="1" lang="ja-JP" altLang="en-US" sz="3600" b="1" dirty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93474" y="5756780"/>
            <a:ext cx="2765950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altLang="ja-JP" sz="2000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  <a:endParaRPr kumimoji="1" lang="ja-JP" altLang="en-US" sz="2000" i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 rot="21329901">
            <a:off x="188325" y="4911102"/>
            <a:ext cx="46469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kumimoji="1" lang="ru-RU" altLang="ja-JP" sz="20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r>
              <a:rPr lang="ru-RU" altLang="ja-JP" sz="20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  </a:t>
            </a:r>
            <a:endParaRPr lang="ru-RU" altLang="ja-JP" sz="2000" i="1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 Antiqua" pitchFamily="18" charset="0"/>
            </a:endParaRPr>
          </a:p>
          <a:p>
            <a:r>
              <a:rPr kumimoji="1" lang="ru-RU" altLang="ja-JP" sz="20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 Antiqua" pitchFamily="18" charset="0"/>
              </a:rPr>
              <a:t>                                 </a:t>
            </a:r>
            <a:endParaRPr kumimoji="1" lang="ja-JP" altLang="en-US" sz="2000" i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 rot="772432">
            <a:off x="5756307" y="5181794"/>
            <a:ext cx="2988538" cy="707886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  <p:txBody>
          <a:bodyPr wrap="square" rtlCol="0">
            <a:spAutoFit/>
          </a:bodyPr>
          <a:lstStyle/>
          <a:p>
            <a:r>
              <a:rPr kumimoji="1" lang="ru-RU" altLang="ja-JP" sz="200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endParaRPr kumimoji="1" lang="ru-RU" altLang="ja-JP" sz="20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r>
              <a:rPr lang="ru-RU" altLang="ja-JP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.</a:t>
            </a:r>
            <a:endParaRPr kumimoji="1" lang="ja-JP" altLang="en-U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57158" y="2714620"/>
            <a:ext cx="8286808" cy="203132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altLang="ja-JP" sz="3600" b="1" cap="all" dirty="0" smtClean="0">
                <a:ln/>
                <a:solidFill>
                  <a:srgbClr val="00206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Comic Sans MS" pitchFamily="66" charset="0"/>
              </a:rPr>
              <a:t>Творческий проект</a:t>
            </a:r>
          </a:p>
          <a:p>
            <a:pPr algn="ctr"/>
            <a:r>
              <a:rPr lang="ru-RU" altLang="ja-JP" sz="3600" b="1" cap="all" dirty="0" smtClean="0">
                <a:ln/>
                <a:solidFill>
                  <a:srgbClr val="00206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Comic Sans MS" pitchFamily="66" charset="0"/>
              </a:rPr>
              <a:t>«Объемная вышивка в картинах» </a:t>
            </a:r>
            <a:endParaRPr lang="ja-JP" altLang="en-US" sz="3600" b="1" cap="all" dirty="0" smtClean="0">
              <a:ln/>
              <a:solidFill>
                <a:srgbClr val="00206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endParaRPr kumimoji="1" lang="ja-JP" altLang="en-US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72000" y="5715016"/>
            <a:ext cx="43577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Работу выполнил  учитель технологии</a:t>
            </a:r>
          </a:p>
          <a:p>
            <a:r>
              <a:rPr lang="ru-RU" sz="2000" dirty="0" err="1" smtClean="0">
                <a:solidFill>
                  <a:schemeClr val="bg1"/>
                </a:solidFill>
              </a:rPr>
              <a:t>Пустовой</a:t>
            </a:r>
            <a:r>
              <a:rPr lang="ru-RU" sz="2000" dirty="0" smtClean="0">
                <a:solidFill>
                  <a:schemeClr val="bg1"/>
                </a:solidFill>
              </a:rPr>
              <a:t> т Антонина Петровна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Г. </a:t>
            </a:r>
            <a:r>
              <a:rPr lang="ru-RU" sz="2000" dirty="0" err="1" smtClean="0">
                <a:solidFill>
                  <a:schemeClr val="bg1"/>
                </a:solidFill>
              </a:rPr>
              <a:t>Печорв</a:t>
            </a:r>
            <a:r>
              <a:rPr lang="ru-RU" sz="2000" dirty="0" smtClean="0">
                <a:solidFill>
                  <a:schemeClr val="bg1"/>
                </a:solidFill>
              </a:rPr>
              <a:t> РК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50"/>
                            </p:stCondLst>
                            <p:childTnLst>
                              <p:par>
                                <p:cTn id="19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50"/>
                            </p:stCondLst>
                            <p:childTnLst>
                              <p:par>
                                <p:cTn id="26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05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3000" mute="1" numSld="21" showWhenStopped="0">
                <p:cTn id="36" repeatCount="200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4" grpId="2"/>
      <p:bldP spid="5" grpId="0"/>
      <p:bldP spid="7" grpId="0"/>
      <p:bldP spid="9" grpId="0"/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7000">
              <a:schemeClr val="accent3">
                <a:lumMod val="60000"/>
                <a:lumOff val="40000"/>
                <a:alpha val="43000"/>
              </a:schemeClr>
            </a:gs>
            <a:gs pos="50000">
              <a:schemeClr val="accent3">
                <a:lumMod val="40000"/>
                <a:lumOff val="60000"/>
              </a:schemeClr>
            </a:gs>
            <a:gs pos="100000">
              <a:schemeClr val="accent3">
                <a:lumMod val="20000"/>
                <a:lumOff val="8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0"/>
            <a:ext cx="8229600" cy="2143140"/>
          </a:xfrm>
          <a:prstGeom prst="ellipseRibbon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  <a:softEdge rad="6350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kumimoji="1" lang="ru-RU" altLang="ja-JP" b="1" spc="200" dirty="0" smtClean="0">
                <a:ln w="3175">
                  <a:solidFill>
                    <a:srgbClr val="00B0F0"/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innerShdw blurRad="50800" dist="50800" dir="8100000">
                    <a:srgbClr val="7D7D7D">
                      <a:alpha val="73000"/>
                    </a:srgbClr>
                  </a:innerShdw>
                  <a:reflection blurRad="6350" stA="60000" endA="900" endPos="58000" dir="5400000" sy="-100000" algn="bl" rotWithShape="0"/>
                </a:effectLst>
              </a:rPr>
              <a:t>Преимущества объёмной вышивки</a:t>
            </a:r>
            <a:endParaRPr kumimoji="1" lang="ja-JP" altLang="en-US" b="1" spc="200" dirty="0">
              <a:ln w="3175">
                <a:solidFill>
                  <a:srgbClr val="00B0F0"/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innerShdw blurRad="50800" dist="50800" dir="8100000">
                  <a:srgbClr val="7D7D7D">
                    <a:alpha val="73000"/>
                  </a:srgbClr>
                </a:innerShdw>
                <a:reflection blurRad="6350" stA="60000" endA="900" endPos="58000" dir="5400000" sy="-100000" algn="bl" rotWithShape="0"/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332037"/>
            <a:ext cx="9144000" cy="4525963"/>
          </a:xfrm>
        </p:spPr>
        <p:txBody>
          <a:bodyPr>
            <a:normAutofit fontScale="70000" lnSpcReduction="20000"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>
              <a:buNone/>
            </a:pPr>
            <a:r>
              <a:rPr lang="ru-RU" altLang="ja-JP" b="1" spc="150" dirty="0" smtClean="0">
                <a:ln w="11430"/>
                <a:solidFill>
                  <a:srgbClr val="F8F8F8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     </a:t>
            </a:r>
          </a:p>
          <a:p>
            <a:pPr>
              <a:buNone/>
            </a:pPr>
            <a:r>
              <a:rPr lang="ru-RU" altLang="ja-JP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</a:t>
            </a:r>
            <a:endParaRPr lang="en-US" altLang="ja-JP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>
              <a:buFont typeface="Wingdings" pitchFamily="2" charset="2"/>
              <a:buChar char="ü"/>
            </a:pPr>
            <a:r>
              <a:rPr lang="ru-RU" altLang="ja-JP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Невосприимчивость к механическим воздействиям. Можно взять к примеру вышитую брошь и интенсивно смять ее несколько раз в ладонях рук, через некоторое время изделие подобно резиновому мячику вновь примет форму заложенную при изготовлении. </a:t>
            </a:r>
          </a:p>
          <a:p>
            <a:pPr>
              <a:buFont typeface="Wingdings" pitchFamily="2" charset="2"/>
              <a:buChar char="ü"/>
            </a:pPr>
            <a:r>
              <a:rPr lang="ru-RU" altLang="ja-JP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Изделия абсолютно не боятся влаги хотя промокают как обычная ткань так как не имеют ни каких дополнительных пропиток. </a:t>
            </a:r>
          </a:p>
          <a:p>
            <a:pPr>
              <a:buFont typeface="Wingdings" pitchFamily="2" charset="2"/>
              <a:buChar char="ü"/>
            </a:pPr>
            <a:r>
              <a:rPr lang="ru-RU" altLang="ja-JP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Изделия подлежит химической чистке и стирке в автоматических стиральных машинах и после высыхания сохраняют форму заданную при изготовлении</a:t>
            </a:r>
            <a:r>
              <a:rPr lang="ru-RU" altLang="ja-JP" b="1" spc="150" dirty="0" smtClean="0">
                <a:ln w="11430"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.</a:t>
            </a:r>
            <a:endParaRPr kumimoji="1" lang="ja-JP" altLang="en-US" b="1" spc="150" dirty="0">
              <a:ln w="11430">
                <a:solidFill>
                  <a:schemeClr val="accent3">
                    <a:lumMod val="60000"/>
                    <a:lumOff val="40000"/>
                  </a:schemeClr>
                </a:solidFill>
              </a:ln>
              <a:solidFill>
                <a:schemeClr val="accent3">
                  <a:lumMod val="50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500"/>
                            </p:stCondLst>
                            <p:childTnLst>
                              <p:par>
                                <p:cTn id="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572560" cy="1203348"/>
          </a:xfrm>
          <a:solidFill>
            <a:schemeClr val="accent4">
              <a:lumMod val="40000"/>
              <a:lumOff val="60000"/>
            </a:schemeClr>
          </a:solidFill>
          <a:ln w="57150">
            <a:solidFill>
              <a:schemeClr val="accent4">
                <a:lumMod val="75000"/>
              </a:schemeClr>
            </a:solidFill>
          </a:ln>
          <a:effectLst>
            <a:glow rad="228600">
              <a:srgbClr val="FFFF00">
                <a:alpha val="40000"/>
              </a:srgbClr>
            </a:glow>
            <a:outerShdw blurRad="40000" dist="20000" dir="5400000" rotWithShape="0">
              <a:srgbClr val="000000">
                <a:alpha val="38000"/>
              </a:srgbClr>
            </a:outerShdw>
            <a:softEdge rad="1270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altLang="ja-JP" dirty="0" smtClean="0">
                <a:ln w="18415" cmpd="sng">
                  <a:solidFill>
                    <a:srgbClr val="7030A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План</a:t>
            </a:r>
            <a:endParaRPr kumimoji="1" lang="ja-JP" altLang="en-US" dirty="0">
              <a:ln w="18415" cmpd="sng">
                <a:solidFill>
                  <a:srgbClr val="7030A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428736"/>
            <a:ext cx="8715436" cy="5214974"/>
          </a:xfrm>
          <a:effectLst>
            <a:glow rad="228600">
              <a:srgbClr val="FFFF00">
                <a:alpha val="40000"/>
              </a:srgbClr>
            </a:glow>
            <a:outerShdw blurRad="40000" dist="20000" dir="5400000" rotWithShape="0">
              <a:srgbClr val="000000">
                <a:alpha val="38000"/>
              </a:srgbClr>
            </a:outerShdw>
            <a:softEdge rad="317500"/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ü"/>
            </a:pPr>
            <a:r>
              <a:rPr kumimoji="1" lang="ru-RU" altLang="ja-JP" b="1" cap="all" dirty="0" smtClean="0">
                <a:ln w="9000" cmpd="sng">
                  <a:solidFill>
                    <a:srgbClr val="FFFF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kumimoji="1" lang="ru-RU" altLang="ja-JP" sz="2600" b="1" cap="all" dirty="0" smtClean="0">
                <a:ln w="9000" cmpd="sng">
                  <a:solidFill>
                    <a:srgbClr val="FFFF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Обоснование проекта</a:t>
            </a:r>
          </a:p>
          <a:p>
            <a:pPr>
              <a:buFont typeface="Wingdings" pitchFamily="2" charset="2"/>
              <a:buChar char="ü"/>
            </a:pPr>
            <a:r>
              <a:rPr kumimoji="1" lang="ru-RU" altLang="ja-JP" sz="2600" b="1" cap="all" dirty="0" smtClean="0">
                <a:ln w="9000" cmpd="sng">
                  <a:solidFill>
                    <a:srgbClr val="FFFF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Цель и задачи</a:t>
            </a:r>
          </a:p>
          <a:p>
            <a:pPr>
              <a:buFont typeface="Wingdings" pitchFamily="2" charset="2"/>
              <a:buChar char="ü"/>
            </a:pPr>
            <a:r>
              <a:rPr lang="ru-RU" altLang="ja-JP" sz="2600" b="1" cap="all" dirty="0">
                <a:ln w="9000" cmpd="sng">
                  <a:solidFill>
                    <a:srgbClr val="FFFF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altLang="ja-JP" sz="2600" b="1" cap="all" dirty="0" smtClean="0">
                <a:ln w="9000" cmpd="sng">
                  <a:solidFill>
                    <a:srgbClr val="FFFF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Анализ идей</a:t>
            </a:r>
          </a:p>
          <a:p>
            <a:pPr>
              <a:buFont typeface="Wingdings" pitchFamily="2" charset="2"/>
              <a:buChar char="ü"/>
            </a:pPr>
            <a:r>
              <a:rPr kumimoji="1" lang="ru-RU" altLang="ja-JP" sz="2600" b="1" cap="all" dirty="0" smtClean="0">
                <a:ln w="9000" cmpd="sng">
                  <a:solidFill>
                    <a:srgbClr val="FFFF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Выбор лучшей идеи</a:t>
            </a:r>
          </a:p>
          <a:p>
            <a:pPr>
              <a:buFont typeface="Wingdings" pitchFamily="2" charset="2"/>
              <a:buChar char="ü"/>
            </a:pPr>
            <a:r>
              <a:rPr lang="ru-RU" altLang="ja-JP" sz="2600" b="1" cap="all" dirty="0">
                <a:ln w="9000" cmpd="sng">
                  <a:solidFill>
                    <a:srgbClr val="FFFF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altLang="ja-JP" sz="2600" b="1" cap="all" dirty="0" smtClean="0">
                <a:ln w="9000" cmpd="sng">
                  <a:solidFill>
                    <a:srgbClr val="FFFF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Требования к изделию </a:t>
            </a:r>
          </a:p>
          <a:p>
            <a:pPr>
              <a:buFont typeface="Wingdings" pitchFamily="2" charset="2"/>
              <a:buChar char="ü"/>
            </a:pPr>
            <a:r>
              <a:rPr kumimoji="1" lang="ru-RU" altLang="ja-JP" sz="2600" b="1" cap="all" dirty="0">
                <a:ln w="9000" cmpd="sng">
                  <a:solidFill>
                    <a:srgbClr val="FFFF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altLang="ja-JP" sz="2600" b="1" cap="all" dirty="0">
                <a:ln w="9000" cmpd="sng">
                  <a:solidFill>
                    <a:srgbClr val="FFFF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</a:t>
            </a:r>
            <a:r>
              <a:rPr kumimoji="1" lang="ru-RU" altLang="ja-JP" sz="2600" b="1" cap="all" dirty="0" smtClean="0">
                <a:ln w="9000" cmpd="sng">
                  <a:solidFill>
                    <a:srgbClr val="FFFF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ыбор материалов</a:t>
            </a:r>
          </a:p>
          <a:p>
            <a:pPr>
              <a:buFont typeface="Wingdings" pitchFamily="2" charset="2"/>
              <a:buChar char="ü"/>
            </a:pPr>
            <a:r>
              <a:rPr lang="ru-RU" altLang="ja-JP" sz="2600" b="1" cap="all" dirty="0">
                <a:ln w="9000" cmpd="sng">
                  <a:solidFill>
                    <a:srgbClr val="FFFF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Т</a:t>
            </a:r>
            <a:r>
              <a:rPr lang="ru-RU" altLang="ja-JP" sz="2600" b="1" cap="all" dirty="0" smtClean="0">
                <a:ln w="9000" cmpd="sng">
                  <a:solidFill>
                    <a:srgbClr val="FFFF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ехнологическая последовательность </a:t>
            </a:r>
          </a:p>
          <a:p>
            <a:pPr>
              <a:buFont typeface="Wingdings" pitchFamily="2" charset="2"/>
              <a:buChar char="ü"/>
            </a:pPr>
            <a:r>
              <a:rPr lang="ru-RU" altLang="ja-JP" sz="2600" b="1" cap="all" dirty="0" smtClean="0">
                <a:ln w="9000" cmpd="sng">
                  <a:solidFill>
                    <a:srgbClr val="FFFF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Экономический расчёт</a:t>
            </a:r>
          </a:p>
          <a:p>
            <a:pPr>
              <a:buFont typeface="Wingdings" pitchFamily="2" charset="2"/>
              <a:buChar char="ü"/>
            </a:pPr>
            <a:r>
              <a:rPr kumimoji="1" lang="ru-RU" altLang="ja-JP" sz="2600" b="1" cap="all" dirty="0">
                <a:ln w="9000" cmpd="sng">
                  <a:solidFill>
                    <a:srgbClr val="FFFF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altLang="ja-JP" sz="2600" b="1" cap="all" dirty="0">
                <a:ln w="9000" cmpd="sng">
                  <a:solidFill>
                    <a:srgbClr val="FFFF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Р</a:t>
            </a:r>
            <a:r>
              <a:rPr kumimoji="1" lang="ru-RU" altLang="ja-JP" sz="2600" b="1" cap="all" dirty="0" smtClean="0">
                <a:ln w="9000" cmpd="sng">
                  <a:solidFill>
                    <a:srgbClr val="FFFF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еклама</a:t>
            </a:r>
          </a:p>
          <a:p>
            <a:pPr>
              <a:buFont typeface="Wingdings" pitchFamily="2" charset="2"/>
              <a:buChar char="ü"/>
            </a:pPr>
            <a:r>
              <a:rPr lang="ru-RU" altLang="ja-JP" sz="2600" b="1" cap="all" dirty="0">
                <a:ln w="9000" cmpd="sng">
                  <a:solidFill>
                    <a:srgbClr val="FFFF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Д</a:t>
            </a:r>
            <a:r>
              <a:rPr lang="ru-RU" altLang="ja-JP" sz="2600" b="1" cap="all" dirty="0" smtClean="0">
                <a:ln w="9000" cmpd="sng">
                  <a:solidFill>
                    <a:srgbClr val="FFFF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изайн исследование и оценка проекта</a:t>
            </a:r>
          </a:p>
          <a:p>
            <a:pPr>
              <a:buFont typeface="Wingdings" pitchFamily="2" charset="2"/>
              <a:buChar char="ü"/>
            </a:pPr>
            <a:r>
              <a:rPr kumimoji="1" lang="ru-RU" altLang="ja-JP" sz="2600" b="1" cap="all" dirty="0">
                <a:ln w="9000" cmpd="sng">
                  <a:solidFill>
                    <a:srgbClr val="FFFF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altLang="ja-JP" sz="2600" b="1" cap="all" dirty="0">
                <a:ln w="9000" cmpd="sng">
                  <a:solidFill>
                    <a:srgbClr val="FFFF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</a:t>
            </a:r>
            <a:r>
              <a:rPr kumimoji="1" lang="ru-RU" altLang="ja-JP" sz="2600" b="1" cap="all" dirty="0" smtClean="0">
                <a:ln w="9000" cmpd="sng">
                  <a:solidFill>
                    <a:srgbClr val="FFFF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бласть применения данного вида рукоделия</a:t>
            </a:r>
          </a:p>
          <a:p>
            <a:pPr>
              <a:buFont typeface="Wingdings" pitchFamily="2" charset="2"/>
              <a:buChar char="ü"/>
            </a:pPr>
            <a:r>
              <a:rPr lang="ru-RU" altLang="ja-JP" sz="2600" b="1" cap="all" dirty="0">
                <a:ln w="9000" cmpd="sng">
                  <a:solidFill>
                    <a:srgbClr val="FFFF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Д</a:t>
            </a:r>
            <a:r>
              <a:rPr lang="ru-RU" altLang="ja-JP" sz="2600" b="1" cap="all" dirty="0" smtClean="0">
                <a:ln w="9000" cmpd="sng">
                  <a:solidFill>
                    <a:srgbClr val="FFFF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ополнительная литература</a:t>
            </a:r>
            <a:endParaRPr kumimoji="1" lang="ru-RU" altLang="ja-JP" sz="2600" b="1" cap="all" dirty="0">
              <a:ln w="9000" cmpd="sng">
                <a:solidFill>
                  <a:srgbClr val="FFFF00"/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4" name="Рисунок 3" descr="album_pic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57818" y="571480"/>
            <a:ext cx="3521142" cy="3660274"/>
          </a:xfrm>
          <a:prstGeom prst="rect">
            <a:avLst/>
          </a:prstGeom>
          <a:ln>
            <a:noFill/>
          </a:ln>
          <a:effectLst>
            <a:glow rad="228600">
              <a:srgbClr val="FFFF00">
                <a:alpha val="40000"/>
              </a:srgbClr>
            </a:glow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500"/>
                            </p:stCondLst>
                            <p:childTnLst>
                              <p:par>
                                <p:cTn id="3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000"/>
                            </p:stCondLst>
                            <p:childTnLst>
                              <p:par>
                                <p:cTn id="4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500"/>
                            </p:stCondLst>
                            <p:childTnLst>
                              <p:par>
                                <p:cTn id="4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000"/>
                            </p:stCondLst>
                            <p:childTnLst>
                              <p:par>
                                <p:cTn id="5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500"/>
                            </p:stCondLst>
                            <p:childTnLst>
                              <p:par>
                                <p:cTn id="5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500"/>
                            </p:stCondLst>
                            <p:childTnLst>
                              <p:par>
                                <p:cTn id="6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000"/>
                            </p:stCondLst>
                            <p:childTnLst>
                              <p:par>
                                <p:cTn id="7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500"/>
                            </p:stCondLst>
                            <p:childTnLst>
                              <p:par>
                                <p:cTn id="7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Фото0146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22259" b="22259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r="13500000" sy="23000" kx="1200000" algn="br" rotWithShape="0">
              <a:prstClr val="black">
                <a:alpha val="20000"/>
              </a:prstClr>
            </a:outerShdw>
            <a:softEdge rad="127000"/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DSC0158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9" name="TextBox 8"/>
          <p:cNvSpPr txBox="1"/>
          <p:nvPr/>
        </p:nvSpPr>
        <p:spPr>
          <a:xfrm>
            <a:off x="1643042" y="1857364"/>
            <a:ext cx="71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kumimoji="1" lang="ja-JP" altLang="en-US"/>
          </a:p>
        </p:txBody>
      </p:sp>
      <p:sp>
        <p:nvSpPr>
          <p:cNvPr id="5" name="TextBox 4"/>
          <p:cNvSpPr txBox="1"/>
          <p:nvPr/>
        </p:nvSpPr>
        <p:spPr>
          <a:xfrm>
            <a:off x="-214346" y="0"/>
            <a:ext cx="6594036" cy="2333863"/>
          </a:xfrm>
          <a:prstGeom prst="irregularSeal1">
            <a:avLst/>
          </a:prstGeom>
          <a:solidFill>
            <a:schemeClr val="accent4">
              <a:lumMod val="20000"/>
              <a:lumOff val="80000"/>
            </a:schemeClr>
          </a:solidFill>
          <a:effectLst>
            <a:glow rad="228600">
              <a:schemeClr val="accent4">
                <a:satMod val="175000"/>
                <a:alpha val="40000"/>
              </a:schemeClr>
            </a:glow>
            <a:softEdge rad="12700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altLang="ja-JP" sz="4800" dirty="0" smtClean="0">
                <a:ln w="317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0000" endA="300" endPos="50000" dist="29997" dir="5400000" sy="-100000" algn="bl" rotWithShape="0"/>
                </a:effectLst>
              </a:rPr>
              <a:t>О</a:t>
            </a:r>
            <a:r>
              <a:rPr kumimoji="1" lang="ru-RU" altLang="ja-JP" sz="4800" dirty="0" smtClean="0">
                <a:ln w="317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0000" endA="300" endPos="50000" dist="29997" dir="5400000" sy="-100000" algn="bl" rotWithShape="0"/>
                </a:effectLst>
              </a:rPr>
              <a:t>боснование</a:t>
            </a:r>
            <a:endParaRPr kumimoji="1" lang="ja-JP" altLang="en-US" sz="4800" dirty="0">
              <a:ln w="3175" cmpd="sng">
                <a:solidFill>
                  <a:schemeClr val="accent2">
                    <a:lumMod val="75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  <a:reflection blurRad="6350" stA="50000" endA="300" endPos="50000" dist="29997" dir="5400000" sy="-100000" algn="bl" rotWithShape="0"/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29124" y="857232"/>
            <a:ext cx="4429156" cy="1988106"/>
          </a:xfrm>
          <a:prstGeom prst="irregularSeal1">
            <a:avLst/>
          </a:prstGeom>
          <a:solidFill>
            <a:schemeClr val="accent4">
              <a:lumMod val="20000"/>
              <a:lumOff val="80000"/>
            </a:schemeClr>
          </a:solidFill>
          <a:effectLst>
            <a:glow rad="228600">
              <a:schemeClr val="accent4">
                <a:satMod val="175000"/>
                <a:alpha val="40000"/>
              </a:schemeClr>
            </a:glow>
            <a:softEdge rad="63500"/>
          </a:effectLst>
          <a:scene3d>
            <a:camera prst="perspectiveHeroicExtremeRightFacing"/>
            <a:lightRig rig="threePt" dir="t"/>
          </a:scene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kumimoji="1" lang="ru-RU" altLang="ja-JP" sz="4000" dirty="0" smtClean="0">
                <a:ln w="317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0000" endA="300" endPos="50000" dist="29997" dir="5400000" sy="-100000" algn="bl" rotWithShape="0"/>
                </a:effectLst>
              </a:rPr>
              <a:t>проекта</a:t>
            </a:r>
            <a:endParaRPr kumimoji="1" lang="ja-JP" altLang="en-US" sz="4000" dirty="0">
              <a:ln w="3175" cmpd="sng">
                <a:solidFill>
                  <a:schemeClr val="accent2">
                    <a:lumMod val="75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  <a:reflection blurRad="6350" stA="50000" endA="300" endPos="50000" dist="29997" dir="5400000" sy="-100000" algn="bl" rotWithShape="0"/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571604" y="2714620"/>
            <a:ext cx="6143668" cy="3139321"/>
          </a:xfrm>
          <a:prstGeom prst="rect">
            <a:avLst/>
          </a:prstGeom>
          <a:noFill/>
        </p:spPr>
        <p:txBody>
          <a:bodyPr wrap="square" rtlCol="0">
            <a:prstTxWarp prst="textStop">
              <a:avLst>
                <a:gd name="adj" fmla="val 14597"/>
              </a:avLst>
            </a:prstTxWarp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kumimoji="1" lang="ru-RU" altLang="ja-JP" b="1" spc="150" dirty="0" smtClean="0">
                <a:ln w="11430"/>
                <a:solidFill>
                  <a:srgbClr val="F8F8F8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По причине того, что моё увлечение  вышивкой необычайно высоко, я освоила уже некоторые виды техник, благодаря урокам технологии.</a:t>
            </a:r>
          </a:p>
          <a:p>
            <a:pPr algn="ctr"/>
            <a:r>
              <a:rPr lang="ru-RU" altLang="ja-JP" b="1" spc="150" dirty="0" smtClean="0">
                <a:ln w="11430"/>
                <a:solidFill>
                  <a:srgbClr val="F8F8F8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Пришёл черёд заняться объёмной вышивкой, так как считаю, что освоение этой техники может пригодиться в будущем.</a:t>
            </a:r>
          </a:p>
          <a:p>
            <a:pPr algn="ctr"/>
            <a:r>
              <a:rPr lang="ru-RU" altLang="ja-JP" b="1" spc="150" dirty="0" smtClean="0">
                <a:ln w="11430"/>
                <a:solidFill>
                  <a:srgbClr val="F8F8F8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Поэтому я решила, что обязательно вышью картину в данной технике. </a:t>
            </a:r>
          </a:p>
          <a:p>
            <a:pPr algn="ctr"/>
            <a:r>
              <a:rPr lang="ru-RU" altLang="ja-JP" b="1" spc="150" dirty="0" smtClean="0">
                <a:ln w="11430"/>
                <a:solidFill>
                  <a:srgbClr val="F8F8F8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Она украсит мой интерьер и комната приобретёт свою изюминку.</a:t>
            </a:r>
            <a:endParaRPr kumimoji="1" lang="ru-RU" altLang="ja-JP" b="1" spc="150" dirty="0" smtClean="0">
              <a:ln w="11430"/>
              <a:solidFill>
                <a:srgbClr val="F8F8F8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  <a:p>
            <a:endParaRPr kumimoji="1" lang="ja-JP" altLang="en-US" b="1" spc="150" dirty="0">
              <a:ln w="11430"/>
              <a:solidFill>
                <a:srgbClr val="F8F8F8"/>
              </a:solidFill>
              <a:effectLst>
                <a:glow rad="63500">
                  <a:schemeClr val="accent4">
                    <a:satMod val="175000"/>
                    <a:alpha val="4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7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770" decel="100000"/>
                                        <p:tgtEl>
                                          <p:spTgt spid="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7" grpId="0" animBg="1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47000">
              <a:schemeClr val="accent1">
                <a:lumMod val="40000"/>
                <a:lumOff val="60000"/>
              </a:schemeClr>
            </a:gs>
            <a:gs pos="70000">
              <a:schemeClr val="tx2">
                <a:lumMod val="40000"/>
                <a:lumOff val="60000"/>
              </a:schemeClr>
            </a:gs>
            <a:gs pos="100000">
              <a:srgbClr val="FFEBFA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42976" y="428604"/>
            <a:ext cx="7572428" cy="646331"/>
          </a:xfrm>
          <a:prstGeom prst="rect">
            <a:avLst/>
          </a:prstGeom>
          <a:effectLst>
            <a:glow rad="228600">
              <a:schemeClr val="bg1">
                <a:alpha val="40000"/>
              </a:schemeClr>
            </a:glow>
            <a:outerShdw blurRad="50800" dist="25000" dir="5400000" rotWithShape="0">
              <a:srgbClr val="000000">
                <a:alpha val="40000"/>
              </a:srgbClr>
            </a:outerShdw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kumimoji="1" lang="ru-RU" altLang="ja-JP" sz="3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  <a:reflection blurRad="6350" stA="55000" endA="300" endPos="45500" dir="5400000" sy="-100000" algn="bl" rotWithShape="0"/>
                </a:effectLst>
              </a:rPr>
              <a:t>Из истории объёмной вышивки…</a:t>
            </a:r>
            <a:endParaRPr kumimoji="1" lang="ja-JP" altLang="en-US" sz="36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7" name="Рисунок 6" descr="22 cop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42852"/>
            <a:ext cx="1657350" cy="2514600"/>
          </a:xfrm>
          <a:prstGeom prst="rect">
            <a:avLst/>
          </a:prstGeom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50800" dist="38100" dir="18900000" algn="bl" rotWithShape="0">
              <a:prstClr val="black">
                <a:alpha val="40000"/>
              </a:prstClr>
            </a:outerShdw>
            <a:softEdge rad="1270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8631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altLang="ja-JP" dirty="0" smtClean="0"/>
              <a:t>       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1714488"/>
            <a:ext cx="7715304" cy="4493538"/>
          </a:xfrm>
          <a:prstGeom prst="rect">
            <a:avLst/>
          </a:prstGeom>
          <a:effectLst>
            <a:glow rad="228600">
              <a:schemeClr val="bg1">
                <a:alpha val="40000"/>
              </a:schemeClr>
            </a:glow>
            <a:outerShdw blurRad="50800" dist="25000" dir="5400000" rotWithShape="0">
              <a:srgbClr val="000000">
                <a:alpha val="40000"/>
              </a:srgbClr>
            </a:outerShdw>
            <a:softEdge rad="1270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buNone/>
            </a:pPr>
            <a:r>
              <a:rPr lang="ru-RU" altLang="ja-JP" sz="2200" dirty="0" smtClean="0"/>
              <a:t> Знаете ли вы, что вышивка лентами была одним из любимых хобби французского короля Людовика XV? Камзолы модных кавалеров и изысканные дамские наряды тех времен украшали не только драгоценным кружевом и золотым шитьем, но и переливчатыми шелковыми лентами, расшитыми жемчугом и самоцветами. </a:t>
            </a:r>
          </a:p>
          <a:p>
            <a:pPr>
              <a:buNone/>
            </a:pPr>
            <a:r>
              <a:rPr lang="ru-RU" altLang="ja-JP" sz="2200" dirty="0" smtClean="0"/>
              <a:t>         В наши дни вышивка лентами стала доступнее, </a:t>
            </a:r>
          </a:p>
          <a:p>
            <a:pPr>
              <a:buNone/>
            </a:pPr>
            <a:r>
              <a:rPr lang="ru-RU" altLang="ja-JP" sz="2200" dirty="0" smtClean="0"/>
              <a:t>но не утратила ореола роскоши, </a:t>
            </a:r>
          </a:p>
          <a:p>
            <a:pPr>
              <a:buNone/>
            </a:pPr>
            <a:r>
              <a:rPr lang="ru-RU" altLang="ja-JP" sz="2200" dirty="0" smtClean="0"/>
              <a:t>окружавшего ее во времена дворцового триумфа. </a:t>
            </a:r>
          </a:p>
          <a:p>
            <a:pPr>
              <a:buNone/>
            </a:pPr>
            <a:r>
              <a:rPr lang="ru-RU" altLang="ja-JP" sz="2200" dirty="0" smtClean="0"/>
              <a:t>         Даже самое обычное платье, простая блузка или неприметная шляпка могут превратиться в нарядный и неповторимый предмет торжественного туалета, если добавить к ним иглу, ленты, умелые руки и немного фантазии.</a:t>
            </a:r>
            <a:endParaRPr lang="ja-JP" altLang="en-US" sz="2200" dirty="0"/>
          </a:p>
        </p:txBody>
      </p:sp>
      <p:pic>
        <p:nvPicPr>
          <p:cNvPr id="6" name="Рисунок 5" descr="Voilet Small7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00892" y="2357430"/>
            <a:ext cx="2000232" cy="3521179"/>
          </a:xfrm>
          <a:prstGeom prst="ellipse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  <a:softEdge rad="127000"/>
          </a:effectLst>
        </p:spPr>
      </p:pic>
    </p:spTree>
  </p:cSld>
  <p:clrMapOvr>
    <a:masterClrMapping/>
  </p:clrMapOvr>
  <p:transition spd="med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4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0000"/>
                <a:lumOff val="40000"/>
              </a:schemeClr>
            </a:gs>
            <a:gs pos="0">
              <a:schemeClr val="accent2">
                <a:lumMod val="60000"/>
                <a:lumOff val="40000"/>
              </a:schemeClr>
            </a:gs>
            <a:gs pos="0">
              <a:schemeClr val="accent2">
                <a:lumMod val="60000"/>
                <a:lumOff val="40000"/>
              </a:schemeClr>
            </a:gs>
            <a:gs pos="55000">
              <a:srgbClr val="FF0000">
                <a:alpha val="40000"/>
              </a:srgbClr>
            </a:gs>
            <a:gs pos="0">
              <a:srgbClr val="FF000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B1KL05EV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4628969">
            <a:off x="3691411" y="-4014"/>
            <a:ext cx="5439152" cy="5169508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  <a:softEdge rad="127000"/>
          </a:effectLst>
        </p:spPr>
      </p:pic>
      <p:pic>
        <p:nvPicPr>
          <p:cNvPr id="5" name="Рисунок 4" descr="4620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571536" y="-428652"/>
            <a:ext cx="4857784" cy="5357850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857364"/>
            <a:ext cx="8143932" cy="4714908"/>
          </a:xfrm>
          <a:prstGeom prst="wave">
            <a:avLst>
              <a:gd name="adj1" fmla="val 1734"/>
              <a:gd name="adj2" fmla="val -713"/>
            </a:avLst>
          </a:prstGeom>
          <a:effectLst>
            <a:glow rad="228600">
              <a:schemeClr val="accent2">
                <a:satMod val="175000"/>
                <a:alpha val="40000"/>
              </a:schemeClr>
            </a:glow>
            <a:outerShdw blurRad="50800" dist="25000" dir="5400000" rotWithShape="0">
              <a:srgbClr val="000000">
                <a:alpha val="40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>
              <a:buNone/>
            </a:pPr>
            <a:r>
              <a:rPr lang="ru-RU" altLang="ja-JP" i="1" dirty="0" smtClean="0"/>
              <a:t>  </a:t>
            </a:r>
            <a:r>
              <a:rPr lang="ru-RU" altLang="ja-JP" b="1" i="1" u="sng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Цель:</a:t>
            </a:r>
          </a:p>
          <a:p>
            <a:pPr algn="ctr">
              <a:buNone/>
            </a:pPr>
            <a:r>
              <a:rPr lang="ru-RU" altLang="ja-JP" dirty="0" smtClean="0"/>
              <a:t>        </a:t>
            </a:r>
            <a:r>
              <a:rPr lang="ru-RU" altLang="ja-JP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создание оригинальной и красивой картины с использованием объемной вышивки, которая будет привлекать внимание, радовать глаз, и удачно вписываться в почти любой интерьер.</a:t>
            </a:r>
            <a:endParaRPr lang="ru-RU" altLang="ja-JP" sz="2400" dirty="0" smtClean="0"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>
              <a:buNone/>
            </a:pPr>
            <a:r>
              <a:rPr lang="ru-RU" altLang="ja-JP" sz="2400" i="1" dirty="0" smtClean="0"/>
              <a:t>  </a:t>
            </a:r>
            <a:r>
              <a:rPr lang="ru-RU" altLang="ja-JP" sz="3500" b="1" i="1" u="sng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Задачи</a:t>
            </a:r>
            <a:r>
              <a:rPr lang="ru-RU" altLang="ja-JP" sz="2400" b="1" i="1" u="sng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:</a:t>
            </a:r>
            <a:endParaRPr lang="ru-RU" altLang="ja-JP" sz="2400" b="1" i="1" u="sng" dirty="0" smtClean="0"/>
          </a:p>
          <a:p>
            <a:pPr algn="ctr">
              <a:buFont typeface="Wingdings" pitchFamily="2" charset="2"/>
              <a:buChar char="u"/>
            </a:pPr>
            <a:r>
              <a:rPr lang="ru-RU" altLang="ja-JP" sz="2400" i="1" dirty="0" smtClean="0">
                <a:solidFill>
                  <a:srgbClr val="FF0000"/>
                </a:solidFill>
              </a:rPr>
              <a:t>     </a:t>
            </a:r>
            <a:r>
              <a:rPr lang="ru-RU" altLang="ja-JP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Разработать и создать модель оригинальной картины</a:t>
            </a:r>
            <a:endParaRPr lang="ru-RU" altLang="ja-JP" sz="2400" dirty="0" smtClean="0"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>
              <a:buFont typeface="Wingdings" pitchFamily="2" charset="2"/>
              <a:buChar char="u"/>
            </a:pPr>
            <a:r>
              <a:rPr lang="ru-RU" altLang="ja-JP" sz="2400" i="1" dirty="0" smtClean="0">
                <a:solidFill>
                  <a:srgbClr val="FF0000"/>
                </a:solidFill>
              </a:rPr>
              <a:t>    </a:t>
            </a:r>
            <a:r>
              <a:rPr lang="ru-RU" altLang="ja-JP" sz="24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</a:t>
            </a:r>
            <a:r>
              <a:rPr lang="ru-RU" altLang="ja-JP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остичь разнообразия цветовой гаммы, отделки, и т.д.</a:t>
            </a:r>
            <a:endParaRPr lang="ru-RU" altLang="ja-JP" sz="2400" dirty="0" smtClean="0"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>
              <a:buFont typeface="Wingdings" pitchFamily="2" charset="2"/>
              <a:buChar char="u"/>
            </a:pPr>
            <a:r>
              <a:rPr lang="ru-RU" altLang="ja-JP" sz="2400" dirty="0" smtClean="0">
                <a:solidFill>
                  <a:srgbClr val="FF0000"/>
                </a:solidFill>
              </a:rPr>
              <a:t>  </a:t>
            </a:r>
            <a:r>
              <a:rPr lang="ru-RU" altLang="ja-JP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Создать картину с использованием объёмной вышивки в соответствие с поставленной целью.</a:t>
            </a:r>
            <a:endParaRPr lang="ru-RU" altLang="ja-JP" sz="2400" dirty="0" smtClean="0"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>
              <a:buNone/>
            </a:pPr>
            <a:endParaRPr lang="ru-RU" altLang="ja-JP" sz="2400" i="1" u="sng" dirty="0" smtClean="0"/>
          </a:p>
          <a:p>
            <a:pPr>
              <a:buNone/>
            </a:pPr>
            <a:endParaRPr lang="ru-RU" altLang="ja-JP" sz="2400" dirty="0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1271481">
            <a:off x="260793" y="389501"/>
            <a:ext cx="8229600" cy="1368412"/>
          </a:xfrm>
          <a:prstGeom prst="cloud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  <a:outerShdw blurRad="50800" dist="25000" dir="5400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kumimoji="1" lang="ru-RU" altLang="ja-JP" dirty="0" smtClean="0"/>
              <a:t>Цели и </a:t>
            </a:r>
            <a:r>
              <a:rPr lang="ru-RU" altLang="ja-JP" dirty="0"/>
              <a:t>з</a:t>
            </a:r>
            <a:r>
              <a:rPr kumimoji="1" lang="ru-RU" altLang="ja-JP" dirty="0" smtClean="0"/>
              <a:t>адачи</a:t>
            </a:r>
            <a:endParaRPr kumimoji="1" lang="ja-JP" altLang="en-US" dirty="0"/>
          </a:p>
        </p:txBody>
      </p:sp>
    </p:spTree>
  </p:cSld>
  <p:clrMapOvr>
    <a:masterClrMapping/>
  </p:clrMapOvr>
  <p:transition spd="med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mph" presetSubtype="0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ＭＳ Ｐ明朝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4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9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0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3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5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6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8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9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">
              <a:srgbClr val="FBEAC7">
                <a:alpha val="35000"/>
              </a:srgbClr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11758636159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315784">
            <a:off x="-87390" y="-49443"/>
            <a:ext cx="3333773" cy="250033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928662" y="2571744"/>
          <a:ext cx="6500858" cy="2225994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  <a:reflection blurRad="6350" stA="50000" endA="275" endPos="40000" dist="101600" dir="5400000" sy="-100000" algn="bl" rotWithShape="0"/>
                </a:effectLst>
                <a:tableStyleId>{16D9F66E-5EB9-4882-86FB-DCBF35E3C3E4}</a:tableStyleId>
              </a:tblPr>
              <a:tblGrid>
                <a:gridCol w="1802962"/>
                <a:gridCol w="4697896"/>
              </a:tblGrid>
              <a:tr h="404726">
                <a:tc>
                  <a:txBody>
                    <a:bodyPr/>
                    <a:lstStyle/>
                    <a:p>
                      <a:pPr algn="ctr"/>
                      <a:r>
                        <a:rPr kumimoji="1" lang="ru-RU" altLang="ja-JP" b="1" i="1" u="sng" cap="none" spc="50" dirty="0" smtClean="0">
                          <a:ln w="12700" cmpd="sng">
                            <a:noFill/>
                            <a:prstDash val="solid"/>
                          </a:ln>
                          <a:solidFill>
                            <a:schemeClr val="accent6">
                              <a:tint val="1000"/>
                            </a:schemeClr>
                          </a:solidFill>
                          <a:effectLst>
                            <a:glow rad="228600">
                              <a:schemeClr val="accent6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Объекты</a:t>
                      </a:r>
                      <a:endParaRPr kumimoji="1" lang="ja-JP" altLang="en-US" b="1" i="1" u="sng" cap="none" spc="50" dirty="0">
                        <a:ln w="12700" cmpd="sng">
                          <a:noFill/>
                          <a:prstDash val="solid"/>
                        </a:ln>
                        <a:solidFill>
                          <a:schemeClr val="accent6">
                            <a:tint val="1000"/>
                          </a:schemeClr>
                        </a:solidFill>
                        <a:effectLst>
                          <a:glow rad="228600">
                            <a:schemeClr val="accent6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ru-RU" altLang="ja-JP" b="1" i="1" u="sng" cap="none" spc="50" dirty="0" smtClean="0">
                          <a:ln w="12700" cmpd="sng">
                            <a:noFill/>
                            <a:prstDash val="solid"/>
                          </a:ln>
                          <a:solidFill>
                            <a:schemeClr val="accent6">
                              <a:tint val="1000"/>
                            </a:schemeClr>
                          </a:solidFill>
                          <a:effectLst>
                            <a:glow rad="228600">
                              <a:schemeClr val="accent6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Признаки</a:t>
                      </a:r>
                      <a:endParaRPr kumimoji="1" lang="ja-JP" altLang="en-US" b="1" i="1" u="sng" cap="none" spc="50" dirty="0">
                        <a:ln w="12700" cmpd="sng">
                          <a:noFill/>
                          <a:prstDash val="solid"/>
                        </a:ln>
                        <a:solidFill>
                          <a:schemeClr val="accent6">
                            <a:tint val="1000"/>
                          </a:schemeClr>
                        </a:solidFill>
                        <a:effectLst>
                          <a:glow rad="228600">
                            <a:schemeClr val="accent6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4726">
                <a:tc>
                  <a:txBody>
                    <a:bodyPr/>
                    <a:lstStyle/>
                    <a:p>
                      <a:pPr algn="ctr"/>
                      <a:r>
                        <a:rPr kumimoji="1" lang="ru-RU" altLang="ja-JP" i="1" dirty="0" smtClean="0">
                          <a:ln>
                            <a:noFill/>
                          </a:ln>
                          <a:effectLst>
                            <a:glow rad="228600">
                              <a:schemeClr val="accent6">
                                <a:satMod val="175000"/>
                                <a:alpha val="40000"/>
                              </a:schemeClr>
                            </a:glow>
                            <a:reflection blurRad="6350" stA="55000" endA="300" endPos="45500" dir="5400000" sy="-100000" algn="bl" rotWithShape="0"/>
                          </a:effectLst>
                        </a:rPr>
                        <a:t>Матрёшка</a:t>
                      </a:r>
                      <a:endParaRPr kumimoji="1" lang="ja-JP" altLang="en-US" i="1" dirty="0">
                        <a:ln>
                          <a:noFill/>
                        </a:ln>
                        <a:effectLst>
                          <a:glow rad="228600">
                            <a:schemeClr val="accent6">
                              <a:satMod val="175000"/>
                              <a:alpha val="40000"/>
                            </a:schemeClr>
                          </a:glow>
                          <a:reflection blurRad="6350" stA="55000" endA="300" endPos="45500" dir="5400000" sy="-100000" algn="bl" rotWithShape="0"/>
                        </a:effectLst>
                      </a:endParaRPr>
                    </a:p>
                  </a:txBody>
                  <a:tcPr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ru-RU" altLang="ja-JP" dirty="0" smtClean="0">
                          <a:ln>
                            <a:noFill/>
                          </a:ln>
                          <a:effectLst>
                            <a:glow rad="228600">
                              <a:schemeClr val="accent6">
                                <a:satMod val="175000"/>
                                <a:alpha val="40000"/>
                              </a:schemeClr>
                            </a:glow>
                            <a:reflection blurRad="6350" stA="55000" endA="300" endPos="45500" dir="5400000" sy="-100000" algn="bl" rotWithShape="0"/>
                          </a:effectLst>
                        </a:rPr>
                        <a:t>Смешная, красивая, цветная</a:t>
                      </a:r>
                      <a:endParaRPr kumimoji="1" lang="ja-JP" altLang="en-US" dirty="0">
                        <a:ln>
                          <a:noFill/>
                        </a:ln>
                        <a:effectLst>
                          <a:glow rad="228600">
                            <a:schemeClr val="accent6">
                              <a:satMod val="175000"/>
                              <a:alpha val="40000"/>
                            </a:schemeClr>
                          </a:glow>
                          <a:reflection blurRad="6350" stA="55000" endA="300" endPos="45500" dir="5400000" sy="-100000" algn="bl" rotWithShape="0"/>
                        </a:effectLst>
                      </a:endParaRPr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8271">
                <a:tc>
                  <a:txBody>
                    <a:bodyPr/>
                    <a:lstStyle/>
                    <a:p>
                      <a:pPr algn="ctr"/>
                      <a:r>
                        <a:rPr kumimoji="1" lang="ru-RU" altLang="ja-JP" i="1" dirty="0" smtClean="0">
                          <a:ln>
                            <a:noFill/>
                          </a:ln>
                          <a:effectLst>
                            <a:glow rad="228600">
                              <a:schemeClr val="accent6">
                                <a:satMod val="175000"/>
                                <a:alpha val="40000"/>
                              </a:schemeClr>
                            </a:glow>
                            <a:reflection blurRad="6350" stA="55000" endA="300" endPos="45500" dir="5400000" sy="-100000" algn="bl" rotWithShape="0"/>
                          </a:effectLst>
                        </a:rPr>
                        <a:t>Заколка</a:t>
                      </a:r>
                      <a:endParaRPr kumimoji="1" lang="ja-JP" altLang="en-US" i="1" dirty="0">
                        <a:ln>
                          <a:noFill/>
                        </a:ln>
                        <a:effectLst>
                          <a:glow rad="228600">
                            <a:schemeClr val="accent6">
                              <a:satMod val="175000"/>
                              <a:alpha val="40000"/>
                            </a:schemeClr>
                          </a:glow>
                          <a:reflection blurRad="6350" stA="55000" endA="300" endPos="45500" dir="5400000" sy="-100000" algn="bl" rotWithShape="0"/>
                        </a:effectLst>
                      </a:endParaRPr>
                    </a:p>
                  </a:txBody>
                  <a:tcPr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ru-RU" altLang="ja-JP" dirty="0" smtClean="0">
                          <a:ln>
                            <a:noFill/>
                          </a:ln>
                          <a:effectLst>
                            <a:glow rad="228600">
                              <a:schemeClr val="accent6">
                                <a:satMod val="175000"/>
                                <a:alpha val="40000"/>
                              </a:schemeClr>
                            </a:glow>
                            <a:reflection blurRad="6350" stA="55000" endA="300" endPos="45500" dir="5400000" sy="-100000" algn="bl" rotWithShape="0"/>
                          </a:effectLst>
                        </a:rPr>
                        <a:t>Блестящая , яркая,</a:t>
                      </a:r>
                      <a:r>
                        <a:rPr kumimoji="1" lang="ru-RU" altLang="ja-JP" baseline="0" dirty="0" smtClean="0">
                          <a:ln>
                            <a:noFill/>
                          </a:ln>
                          <a:effectLst>
                            <a:glow rad="228600">
                              <a:schemeClr val="accent6">
                                <a:satMod val="175000"/>
                                <a:alpha val="40000"/>
                              </a:schemeClr>
                            </a:glow>
                            <a:reflection blurRad="6350" stA="55000" endA="300" endPos="45500" dir="5400000" sy="-100000" algn="bl" rotWithShape="0"/>
                          </a:effectLst>
                        </a:rPr>
                        <a:t> расшитая лентами (цветами),пластмассовая</a:t>
                      </a:r>
                      <a:endParaRPr kumimoji="1" lang="ja-JP" altLang="en-US" dirty="0">
                        <a:ln>
                          <a:noFill/>
                        </a:ln>
                        <a:effectLst>
                          <a:glow rad="228600">
                            <a:schemeClr val="accent6">
                              <a:satMod val="175000"/>
                              <a:alpha val="40000"/>
                            </a:schemeClr>
                          </a:glow>
                          <a:reflection blurRad="6350" stA="55000" endA="300" endPos="45500" dir="5400000" sy="-100000" algn="bl" rotWithShape="0"/>
                        </a:effectLst>
                      </a:endParaRPr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8271">
                <a:tc>
                  <a:txBody>
                    <a:bodyPr/>
                    <a:lstStyle/>
                    <a:p>
                      <a:pPr algn="ctr"/>
                      <a:r>
                        <a:rPr kumimoji="1" lang="ru-RU" altLang="ja-JP" i="1" dirty="0" smtClean="0">
                          <a:ln>
                            <a:noFill/>
                          </a:ln>
                          <a:effectLst>
                            <a:glow rad="228600">
                              <a:schemeClr val="accent6">
                                <a:satMod val="175000"/>
                                <a:alpha val="40000"/>
                              </a:schemeClr>
                            </a:glow>
                            <a:reflection blurRad="6350" stA="55000" endA="300" endPos="45500" dir="5400000" sy="-100000" algn="bl" rotWithShape="0"/>
                          </a:effectLst>
                        </a:rPr>
                        <a:t>Кольцо</a:t>
                      </a:r>
                      <a:endParaRPr kumimoji="1" lang="ja-JP" altLang="en-US" i="1" dirty="0">
                        <a:ln>
                          <a:noFill/>
                        </a:ln>
                        <a:effectLst>
                          <a:glow rad="228600">
                            <a:schemeClr val="accent6">
                              <a:satMod val="175000"/>
                              <a:alpha val="40000"/>
                            </a:schemeClr>
                          </a:glow>
                          <a:reflection blurRad="6350" stA="55000" endA="300" endPos="45500" dir="5400000" sy="-100000" algn="bl" rotWithShape="0"/>
                        </a:effectLst>
                      </a:endParaRPr>
                    </a:p>
                  </a:txBody>
                  <a:tcPr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ru-RU" altLang="ja-JP" dirty="0" smtClean="0">
                          <a:ln>
                            <a:noFill/>
                          </a:ln>
                          <a:effectLst>
                            <a:glow rad="228600">
                              <a:schemeClr val="accent6">
                                <a:satMod val="175000"/>
                                <a:alpha val="40000"/>
                              </a:schemeClr>
                            </a:glow>
                            <a:reflection blurRad="6350" stA="55000" endA="300" endPos="45500" dir="5400000" sy="-100000" algn="bl" rotWithShape="0"/>
                          </a:effectLst>
                        </a:rPr>
                        <a:t>Золотое , привлекательное,</a:t>
                      </a:r>
                      <a:r>
                        <a:rPr kumimoji="1" lang="ru-RU" altLang="ja-JP" baseline="0" dirty="0" smtClean="0">
                          <a:ln>
                            <a:noFill/>
                          </a:ln>
                          <a:effectLst>
                            <a:glow rad="228600">
                              <a:schemeClr val="accent6">
                                <a:satMod val="175000"/>
                                <a:alpha val="40000"/>
                              </a:schemeClr>
                            </a:glow>
                            <a:reflection blurRad="6350" stA="55000" endA="300" endPos="45500" dir="5400000" sy="-100000" algn="bl" rotWithShape="0"/>
                          </a:effectLst>
                        </a:rPr>
                        <a:t> ручной работы</a:t>
                      </a:r>
                    </a:p>
                  </a:txBody>
                  <a:tcPr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229600" cy="1143000"/>
          </a:xfrm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l"/>
            <a:r>
              <a:rPr kumimoji="1" lang="ru-RU" altLang="ja-JP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            </a:t>
            </a:r>
            <a:r>
              <a:rPr kumimoji="1" lang="ru-RU" altLang="ja-JP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Анализ</a:t>
            </a:r>
            <a:r>
              <a:rPr kumimoji="1" lang="ru-RU" altLang="ja-JP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kumimoji="1" lang="ru-RU" altLang="ja-JP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идеи</a:t>
            </a:r>
            <a:endParaRPr kumimoji="1" lang="ja-JP" altLang="en-US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glow rad="63500">
                  <a:schemeClr val="accent4">
                    <a:satMod val="175000"/>
                    <a:alpha val="40000"/>
                  </a:scheme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6" name="Рисунок 5" descr="01RN6624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57942" y="0"/>
            <a:ext cx="2786058" cy="278605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19606_122648824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43702" y="3286124"/>
            <a:ext cx="2500298" cy="341965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/>
          <p:cNvSpPr txBox="1"/>
          <p:nvPr/>
        </p:nvSpPr>
        <p:spPr>
          <a:xfrm>
            <a:off x="0" y="4734342"/>
            <a:ext cx="6613029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ru-RU" altLang="ja-JP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Значит, моя картина может иметь следующие</a:t>
            </a:r>
          </a:p>
          <a:p>
            <a:pPr algn="ctr"/>
            <a:r>
              <a:rPr kumimoji="1" lang="ru-RU" altLang="ja-JP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характеристики:</a:t>
            </a:r>
          </a:p>
          <a:p>
            <a:pPr marL="342900" indent="-342900">
              <a:buFont typeface="+mj-ea"/>
              <a:buAutoNum type="circleNumDbPlain"/>
            </a:pPr>
            <a:r>
              <a:rPr lang="ru-RU" altLang="ja-JP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</a:t>
            </a:r>
            <a:r>
              <a:rPr lang="ru-RU" altLang="ja-JP" sz="2400" b="1" spc="5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</a:t>
            </a:r>
            <a:r>
              <a:rPr lang="ru-RU" altLang="ja-JP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мешная, пластмассовая, привлекательная.</a:t>
            </a:r>
          </a:p>
          <a:p>
            <a:pPr marL="342900" indent="-342900">
              <a:buFont typeface="+mj-ea"/>
              <a:buAutoNum type="circleNumDbPlain"/>
            </a:pPr>
            <a:r>
              <a:rPr kumimoji="1" lang="ru-RU" altLang="ja-JP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</a:t>
            </a:r>
            <a:r>
              <a:rPr kumimoji="1" lang="ru-RU" altLang="ja-JP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Красивая, расшитая лентами, ручной работы.</a:t>
            </a:r>
          </a:p>
          <a:p>
            <a:pPr marL="342900" indent="-342900">
              <a:buFont typeface="+mj-ea"/>
              <a:buAutoNum type="circleNumDbPlain"/>
            </a:pPr>
            <a:r>
              <a:rPr lang="ru-RU" altLang="ja-JP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</a:t>
            </a:r>
            <a:r>
              <a:rPr lang="ru-RU" altLang="ja-JP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Цветная, яркая, золотая.</a:t>
            </a:r>
            <a:endParaRPr kumimoji="1" lang="ja-JP" altLang="en-U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71538" y="1571612"/>
            <a:ext cx="7731732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kumimoji="1" lang="ru-RU" altLang="ja-JP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Основной объект: картина с использование объёмной вышивки</a:t>
            </a:r>
          </a:p>
          <a:p>
            <a:r>
              <a:rPr lang="ru-RU" altLang="ja-JP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Случайные объекты: матрёшка, заколка, кольцо</a:t>
            </a:r>
            <a:endParaRPr kumimoji="1" lang="ja-JP" altLang="en-U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6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7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P spid="10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2589 cop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088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572560" cy="1368412"/>
          </a:xfrm>
          <a:prstGeom prst="ribbon">
            <a:avLst>
              <a:gd name="adj1" fmla="val 7778"/>
              <a:gd name="adj2" fmla="val 51580"/>
            </a:avLst>
          </a:prstGeom>
          <a:effectLst>
            <a:outerShdw blurRad="50800" dist="25000" dir="5400000" rotWithShape="0">
              <a:srgbClr val="000000">
                <a:alpha val="40000"/>
              </a:srgbClr>
            </a:outerShdw>
            <a:reflection blurRad="6350" stA="52000" endA="300" endPos="35000" dir="5400000" sy="-100000" algn="bl" rotWithShape="0"/>
            <a:softEdge rad="635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kumimoji="1" lang="ru-RU" altLang="ja-JP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Выбор лучшей идеи</a:t>
            </a:r>
            <a:endParaRPr kumimoji="1" lang="ja-JP" altLang="en-US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4" name="Содержимое 3"/>
          <p:cNvSpPr txBox="1">
            <a:spLocks noGrp="1"/>
          </p:cNvSpPr>
          <p:nvPr>
            <p:ph idx="1"/>
          </p:nvPr>
        </p:nvSpPr>
        <p:spPr>
          <a:xfrm>
            <a:off x="285720" y="2214554"/>
            <a:ext cx="8451736" cy="31824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buNone/>
            </a:pPr>
            <a:r>
              <a:rPr lang="ru-RU" altLang="ja-JP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Без всяких сомнений, для создания картины,</a:t>
            </a:r>
          </a:p>
          <a:p>
            <a:pPr algn="ctr">
              <a:buNone/>
            </a:pPr>
            <a:r>
              <a:rPr lang="ru-RU" altLang="ja-JP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которая была задумана мной ранее, больше </a:t>
            </a:r>
          </a:p>
          <a:p>
            <a:pPr algn="ctr">
              <a:buNone/>
            </a:pPr>
            <a:r>
              <a:rPr lang="ru-RU" altLang="ja-JP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подойдёт вариант под номером два. Потому что,</a:t>
            </a:r>
          </a:p>
          <a:p>
            <a:pPr algn="ctr">
              <a:buNone/>
            </a:pPr>
            <a:r>
              <a:rPr lang="ru-RU" altLang="ja-JP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я считаю, что красивый, вышитый лентами,</a:t>
            </a:r>
          </a:p>
          <a:p>
            <a:pPr algn="ctr">
              <a:buNone/>
            </a:pPr>
            <a:r>
              <a:rPr lang="ru-RU" altLang="ja-JP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причём вручную, пейзаж- лучшее из всех возможных</a:t>
            </a:r>
          </a:p>
          <a:p>
            <a:pPr algn="ctr">
              <a:buNone/>
            </a:pPr>
            <a:r>
              <a:rPr lang="ru-RU" altLang="ja-JP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сочетаний!</a:t>
            </a:r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800"/>
                            </p:stCondLst>
                            <p:childTnLst>
                              <p:par>
                                <p:cTn id="29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100"/>
                            </p:stCondLst>
                            <p:childTnLst>
                              <p:par>
                                <p:cTn id="36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7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8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9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0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1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9300"/>
                            </p:stCondLst>
                            <p:childTnLst>
                              <p:par>
                                <p:cTn id="43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1700"/>
                            </p:stCondLst>
                            <p:childTnLst>
                              <p:par>
                                <p:cTn id="50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5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5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3900"/>
                            </p:stCondLst>
                            <p:childTnLst>
                              <p:par>
                                <p:cTn id="57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5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5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6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6450"/>
                            </p:stCondLst>
                            <p:childTnLst>
                              <p:par>
                                <p:cTn id="64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6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6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build="p"/>
      <p:bldP spid="4" grpI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142976" y="428604"/>
            <a:ext cx="6500858" cy="923330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88000">
                <a:schemeClr val="accent1">
                  <a:tint val="44500"/>
                  <a:satMod val="160000"/>
                  <a:alpha val="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altLang="ja-JP" sz="54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Э</a:t>
            </a:r>
            <a:r>
              <a:rPr kumimoji="1" lang="ru-RU" altLang="ja-JP" sz="5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скизы</a:t>
            </a:r>
            <a:endParaRPr lang="ja-JP" altLang="en-US" sz="5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1026" name="Picture 2" descr="D:\вышивка\att-44ea71b491f4e_we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00042"/>
            <a:ext cx="2928926" cy="3599808"/>
          </a:xfrm>
          <a:prstGeom prst="cloud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9" name="Рисунок 8" descr="dim0382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43636" y="500042"/>
            <a:ext cx="2814518" cy="3667124"/>
          </a:xfrm>
          <a:prstGeom prst="cloud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12" name="TextBox 11"/>
          <p:cNvSpPr txBox="1"/>
          <p:nvPr/>
        </p:nvSpPr>
        <p:spPr>
          <a:xfrm>
            <a:off x="285720" y="3500438"/>
            <a:ext cx="20717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ru-RU" altLang="ja-JP" sz="2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Эскиз №1</a:t>
            </a:r>
            <a:endParaRPr kumimoji="1" lang="ja-JP" altLang="en-US" sz="24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10" name="Рисунок 9" descr="Фото014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000364" y="3643290"/>
            <a:ext cx="2928958" cy="3214710"/>
          </a:xfrm>
          <a:prstGeom prst="cloud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13" name="TextBox 12"/>
          <p:cNvSpPr txBox="1"/>
          <p:nvPr/>
        </p:nvSpPr>
        <p:spPr>
          <a:xfrm>
            <a:off x="3571868" y="6143644"/>
            <a:ext cx="1571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ru-RU" altLang="ja-JP" sz="2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Эскиз № 2 </a:t>
            </a:r>
            <a:endParaRPr kumimoji="1" lang="ja-JP" altLang="en-US" sz="2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786578" y="3500438"/>
            <a:ext cx="150019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ru-RU" altLang="ja-JP" sz="2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glow rad="101600">
                    <a:schemeClr val="bg1">
                      <a:alpha val="6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Эскиз</a:t>
            </a:r>
            <a:r>
              <a:rPr kumimoji="1" lang="ru-RU" altLang="ja-JP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glow rad="101600">
                    <a:schemeClr val="bg1">
                      <a:alpha val="6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№ 3</a:t>
            </a:r>
            <a:endParaRPr kumimoji="1" lang="ja-JP" altLang="en-US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glow rad="101600">
                  <a:schemeClr val="bg1">
                    <a:alpha val="6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42844" y="4286256"/>
            <a:ext cx="257173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ru-RU" altLang="ja-JP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Первый эскиз:  </a:t>
            </a:r>
          </a:p>
          <a:p>
            <a:pPr algn="ctr"/>
            <a:r>
              <a:rPr kumimoji="1" lang="ru-RU" altLang="ja-JP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kumimoji="1" lang="ru-RU" altLang="ja-JP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диванная подушка, </a:t>
            </a:r>
          </a:p>
          <a:p>
            <a:pPr algn="ctr"/>
            <a:r>
              <a:rPr kumimoji="1" lang="ru-RU" altLang="ja-JP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приятных , </a:t>
            </a:r>
            <a:r>
              <a:rPr lang="ru-RU" altLang="ja-JP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тёплых тонов, </a:t>
            </a:r>
          </a:p>
          <a:p>
            <a:pPr algn="ctr"/>
            <a:r>
              <a:rPr lang="ru-RU" altLang="ja-JP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  использованием  объёмной вышивки.</a:t>
            </a:r>
          </a:p>
          <a:p>
            <a:pPr algn="ctr"/>
            <a:r>
              <a:rPr lang="ru-RU" altLang="ja-JP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Которая  смогла бы  внести гармонию  и  уют  в  Ваш  дом!</a:t>
            </a:r>
            <a:endParaRPr kumimoji="1" lang="ja-JP" altLang="en-US" sz="1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786050" y="1500174"/>
            <a:ext cx="350046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ru-RU" altLang="ja-JP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Второй эскиз:</a:t>
            </a:r>
          </a:p>
          <a:p>
            <a:pPr algn="ctr"/>
            <a:r>
              <a:rPr lang="ru-RU" altLang="ja-JP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Картина, представленная на втором эскизе называется «Вид на солнечную бухту»</a:t>
            </a:r>
            <a:r>
              <a:rPr kumimoji="1" lang="ru-RU" altLang="ja-JP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. Эта уникальная картина , заключающая в себе сочетание  холодных и тёплых тонов, света и тени.</a:t>
            </a:r>
          </a:p>
          <a:p>
            <a:pPr algn="ctr"/>
            <a:r>
              <a:rPr lang="ru-RU" altLang="ja-JP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И предаст любому интерьеру как динамичность ,так и романтичность</a:t>
            </a:r>
            <a:endParaRPr kumimoji="1" lang="ru-RU" altLang="ja-JP" sz="16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kumimoji="1" lang="ru-RU" altLang="ja-JP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endParaRPr kumimoji="1" lang="ru-RU" altLang="ja-JP" dirty="0" smtClean="0">
              <a:effectLst>
                <a:glow rad="63500">
                  <a:schemeClr val="accent5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endParaRPr kumimoji="1" lang="ru-RU" altLang="ja-JP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endParaRPr kumimoji="1" lang="ja-JP" altLang="en-US" dirty="0">
              <a:effectLst>
                <a:glow rad="101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215074" y="4286256"/>
            <a:ext cx="2571768" cy="2446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ru-RU" altLang="ja-JP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Третий эскиз:</a:t>
            </a:r>
          </a:p>
          <a:p>
            <a:pPr algn="ctr"/>
            <a:r>
              <a:rPr kumimoji="1" lang="ru-RU" altLang="ja-JP" sz="15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это </a:t>
            </a:r>
            <a:r>
              <a:rPr lang="ru-RU" altLang="ja-JP" sz="15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ш</a:t>
            </a:r>
            <a:r>
              <a:rPr kumimoji="1" lang="ru-RU" altLang="ja-JP" sz="15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ляпка, расшитая цветами!  А какая девушка не хочет окунуться во времена </a:t>
            </a:r>
            <a:r>
              <a:rPr lang="ru-RU" altLang="ja-JP" sz="15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дворцового триумфа, и испытать на себе, что значит быть королевой? И как мне кажется, изделие именно такого типа сможет в этом помочь!</a:t>
            </a:r>
            <a:endParaRPr kumimoji="1" lang="ja-JP" altLang="en-US" sz="15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250" autoRev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CC"/>
                                      </p:to>
                                    </p:animClr>
                                    <p:animClr clrSpc="rgb"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CC"/>
                                      </p:to>
                                    </p:animClr>
                                    <p:set>
                                      <p:cBhvr>
                                        <p:cTn id="8" dur="250" autoRev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7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2" dur="1000" autoRev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animClr clrSpc="rgb">
                                      <p:cBhvr>
                                        <p:cTn id="13" dur="1000" autoRev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14" dur="1000" autoRev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1000" autoRev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12" grpId="0"/>
      <p:bldP spid="13" grpId="0"/>
      <p:bldP spid="14" grpId="0"/>
      <p:bldP spid="11" grpId="0"/>
      <p:bldP spid="16" grpId="1"/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frame">
            <a:avLst>
              <a:gd name="adj1" fmla="val 17378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kumimoji="1" lang="ru-RU" altLang="ja-JP" sz="4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Выбор лучшего эскиза</a:t>
            </a:r>
            <a:endParaRPr kumimoji="1" lang="ja-JP" altLang="en-US" sz="48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4" name="Содержимое 3"/>
          <p:cNvSpPr txBox="1">
            <a:spLocks noGrp="1"/>
          </p:cNvSpPr>
          <p:nvPr>
            <p:ph idx="1"/>
          </p:nvPr>
        </p:nvSpPr>
        <p:spPr>
          <a:xfrm>
            <a:off x="0" y="1742754"/>
            <a:ext cx="8472518" cy="5940088"/>
          </a:xfrm>
          <a:prstGeom prst="halfFrame">
            <a:avLst>
              <a:gd name="adj1" fmla="val 8045"/>
              <a:gd name="adj2" fmla="val 6083"/>
            </a:avLst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buNone/>
            </a:pPr>
            <a:r>
              <a:rPr lang="ru-RU" altLang="ja-JP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endParaRPr lang="en-US" altLang="ja-JP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>
              <a:buNone/>
            </a:pPr>
            <a:r>
              <a:rPr lang="en-US" altLang="ja-JP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</a:t>
            </a:r>
            <a:r>
              <a:rPr lang="ru-RU" altLang="ja-JP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Во всех представленных вашему вниманию эскизах есть своя изюминка. Однако,  </a:t>
            </a:r>
            <a:r>
              <a:rPr kumimoji="1" lang="ru-RU" altLang="ja-JP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мой выбор остановился на эскизе </a:t>
            </a:r>
            <a:r>
              <a:rPr lang="ru-RU" altLang="ja-JP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под номером два.</a:t>
            </a:r>
          </a:p>
          <a:p>
            <a:pPr algn="ctr">
              <a:buNone/>
            </a:pPr>
            <a:r>
              <a:rPr kumimoji="1" lang="en-US" altLang="ja-JP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</a:t>
            </a:r>
            <a:r>
              <a:rPr kumimoji="1" lang="ru-RU" altLang="ja-JP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Сочетание пейзажа моря и цветочной композиции привлекли  моё внимание, завладев им навсегда!</a:t>
            </a:r>
          </a:p>
          <a:p>
            <a:pPr algn="ctr">
              <a:buNone/>
            </a:pPr>
            <a:r>
              <a:rPr lang="ru-RU" altLang="ja-JP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Потому что, эта картина, является идеальным вариантом, для меня, человека, осваивающего технику объёмной вышивки ! </a:t>
            </a:r>
            <a:endParaRPr kumimoji="1" lang="ru-RU" altLang="ja-JP" sz="28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>
              <a:buNone/>
            </a:pPr>
            <a:endParaRPr kumimoji="1" lang="ru-RU" altLang="ja-JP" sz="28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>
              <a:buNone/>
            </a:pPr>
            <a:r>
              <a:rPr kumimoji="1" lang="ru-RU" altLang="ja-JP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</a:p>
          <a:p>
            <a:pPr>
              <a:buNone/>
            </a:pPr>
            <a:endParaRPr kumimoji="1" lang="ja-JP" altLang="en-US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Рамка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282"/>
            </a:avLst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1000">
              <a:srgbClr val="DDEBCF">
                <a:alpha val="3000"/>
              </a:srgbClr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oundRect">
            <a:avLst>
              <a:gd name="adj" fmla="val 50000"/>
            </a:avLst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softEdge rad="3175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kumimoji="1" lang="ru-RU" altLang="ja-JP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Требования к изделию</a:t>
            </a:r>
            <a:endParaRPr kumimoji="1" lang="ja-JP" altLang="en-U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571612"/>
            <a:ext cx="8229600" cy="5072098"/>
          </a:xfrm>
          <a:prstGeom prst="round2DiagRect">
            <a:avLst>
              <a:gd name="adj1" fmla="val 42358"/>
              <a:gd name="adj2" fmla="val 11972"/>
            </a:avLst>
          </a:prstGeom>
          <a:solidFill>
            <a:schemeClr val="accent3">
              <a:lumMod val="20000"/>
              <a:lumOff val="80000"/>
            </a:schemeClr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Font typeface="Wingdings" pitchFamily="2" charset="2"/>
              <a:buChar char="ü"/>
            </a:pPr>
            <a:r>
              <a:rPr kumimoji="1" lang="ru-RU" altLang="ja-JP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высокое качество </a:t>
            </a:r>
          </a:p>
          <a:p>
            <a:pPr>
              <a:buFont typeface="Wingdings" pitchFamily="2" charset="2"/>
              <a:buChar char="ü"/>
            </a:pPr>
            <a:r>
              <a:rPr lang="ru-RU" altLang="ja-JP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уникальность</a:t>
            </a:r>
          </a:p>
          <a:p>
            <a:pPr>
              <a:buFont typeface="Wingdings" pitchFamily="2" charset="2"/>
              <a:buChar char="ü"/>
            </a:pPr>
            <a:r>
              <a:rPr kumimoji="1" lang="ru-RU" altLang="ja-JP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долгосрочность</a:t>
            </a:r>
          </a:p>
          <a:p>
            <a:pPr>
              <a:buFont typeface="Wingdings" pitchFamily="2" charset="2"/>
              <a:buChar char="ü"/>
            </a:pPr>
            <a:r>
              <a:rPr lang="ru-RU" altLang="ja-JP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эстетичность</a:t>
            </a:r>
          </a:p>
          <a:p>
            <a:pPr>
              <a:buFont typeface="Wingdings" pitchFamily="2" charset="2"/>
              <a:buChar char="ü"/>
            </a:pPr>
            <a:r>
              <a:rPr kumimoji="1" lang="ru-RU" altLang="ja-JP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altLang="ja-JP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гармония цвета и отделки</a:t>
            </a:r>
          </a:p>
          <a:p>
            <a:pPr>
              <a:buFont typeface="Wingdings" pitchFamily="2" charset="2"/>
              <a:buChar char="ü"/>
            </a:pPr>
            <a:r>
              <a:rPr kumimoji="1" lang="ru-RU" altLang="ja-JP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минимальные затраты</a:t>
            </a:r>
            <a:endParaRPr kumimoji="1" lang="ja-JP" alt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med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50000">
              <a:schemeClr val="accent4">
                <a:lumMod val="40000"/>
                <a:lumOff val="60000"/>
              </a:schemeClr>
            </a:gs>
            <a:gs pos="100000">
              <a:schemeClr val="accent5">
                <a:lumMod val="20000"/>
                <a:lumOff val="8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46-we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3071810"/>
            <a:ext cx="3682762" cy="35004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2071678"/>
          </a:xfrm>
          <a:prstGeom prst="irregularSeal2">
            <a:avLst/>
          </a:prstGeom>
          <a:ln/>
          <a:effectLst>
            <a:glow rad="228600">
              <a:schemeClr val="accent5">
                <a:satMod val="175000"/>
                <a:alpha val="40000"/>
              </a:schemeClr>
            </a:glow>
            <a:outerShdw blurRad="50800" dist="25000" dir="5400000" rotWithShape="0">
              <a:srgbClr val="000000">
                <a:alpha val="40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kumimoji="1" lang="ru-RU" altLang="ja-JP" b="1" cap="all" dirty="0" smtClean="0">
                <a:ln/>
                <a:solidFill>
                  <a:schemeClr val="accent1"/>
                </a:solidFill>
                <a:effectLst>
                  <a:glow rad="228600">
                    <a:schemeClr val="tx2">
                      <a:lumMod val="20000"/>
                      <a:lumOff val="80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Выбор материалов</a:t>
            </a:r>
            <a:endParaRPr kumimoji="1" lang="ja-JP" altLang="en-US" b="1" cap="all" dirty="0">
              <a:ln/>
              <a:solidFill>
                <a:schemeClr val="accent1"/>
              </a:solidFill>
              <a:effectLst>
                <a:glow rad="228600">
                  <a:schemeClr val="tx2">
                    <a:lumMod val="20000"/>
                    <a:lumOff val="80000"/>
                    <a:alpha val="40000"/>
                  </a:schemeClr>
                </a:glow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ston-F1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7224" y="2214554"/>
            <a:ext cx="4286280" cy="3643338"/>
          </a:xfrm>
          <a:prstGeom prst="rect">
            <a:avLst/>
          </a:prstGeom>
          <a:noFill/>
        </p:spPr>
        <p:txBody>
          <a:bodyPr wrap="square" rtlCol="0">
            <a:prstTxWarp prst="textWave4">
              <a:avLst>
                <a:gd name="adj1" fmla="val 5321"/>
                <a:gd name="adj2" fmla="val -545"/>
              </a:avLst>
            </a:prstTxWarp>
            <a:spAutoFit/>
          </a:bodyPr>
          <a:lstStyle/>
          <a:p>
            <a:pPr algn="ctr"/>
            <a:r>
              <a:rPr kumimoji="1" lang="ru-RU" altLang="ja-JP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Нитки «Ирис»</a:t>
            </a:r>
          </a:p>
          <a:p>
            <a:pPr algn="ctr"/>
            <a:r>
              <a:rPr kumimoji="1" lang="ru-RU" altLang="ja-JP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Нитки «Мулине»</a:t>
            </a:r>
          </a:p>
          <a:p>
            <a:pPr algn="ctr"/>
            <a:r>
              <a:rPr lang="ru-RU" altLang="ja-JP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Ленты разной ширины и цвета</a:t>
            </a:r>
            <a:endParaRPr kumimoji="1" lang="ru-RU" altLang="ja-JP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ru-RU" altLang="ja-JP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Атласная ткань</a:t>
            </a:r>
          </a:p>
          <a:p>
            <a:pPr algn="ctr"/>
            <a:r>
              <a:rPr kumimoji="1" lang="ru-RU" altLang="ja-JP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Льняная ткань</a:t>
            </a:r>
          </a:p>
          <a:p>
            <a:pPr algn="ctr"/>
            <a:endParaRPr kumimoji="1" lang="ja-JP" altLang="en-US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8" name="Рисунок 7" descr="56-we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43702" y="857232"/>
            <a:ext cx="2139696" cy="304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5214942" y="3500438"/>
            <a:ext cx="3500462" cy="3143272"/>
          </a:xfrm>
          <a:prstGeom prst="rect">
            <a:avLst/>
          </a:prstGeom>
          <a:noFill/>
        </p:spPr>
        <p:txBody>
          <a:bodyPr wrap="square" rtlCol="0">
            <a:prstTxWarp prst="textCurveUp">
              <a:avLst>
                <a:gd name="adj" fmla="val 27885"/>
              </a:avLst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kumimoji="1" lang="ru-RU" altLang="ja-JP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Иглы, пяльцы, булавки, линейка, карандаш,  бумага, картон, клеевой карандаш, глянец.</a:t>
            </a:r>
            <a:endParaRPr kumimoji="1" lang="ja-JP" alt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000"/>
                            </p:stCondLst>
                            <p:childTnLst>
                              <p:par>
                                <p:cTn id="3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rgbClr val="92D05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rgbClr val="92D050"/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l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altLang="ja-JP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Технологическая</a:t>
            </a:r>
            <a:br>
              <a:rPr lang="ru-RU" altLang="ja-JP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</a:br>
            <a:r>
              <a:rPr lang="ru-RU" altLang="ja-JP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часть</a:t>
            </a:r>
            <a:endParaRPr kumimoji="1" lang="ja-JP" altLang="en-US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6" name="Рисунок 5" descr="6ce667b607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644920">
            <a:off x="-146531" y="-73710"/>
            <a:ext cx="3338669" cy="252839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ContrastingRightFacing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777609"/>
          <a:ext cx="9144000" cy="5080391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4572000"/>
                <a:gridCol w="4572000"/>
              </a:tblGrid>
              <a:tr h="514099">
                <a:tc>
                  <a:txBody>
                    <a:bodyPr/>
                    <a:lstStyle/>
                    <a:p>
                      <a:pPr algn="ctr"/>
                      <a:r>
                        <a:rPr kumimoji="1" lang="ru-RU" altLang="ja-JP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glow rad="2286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Технологические</a:t>
                      </a:r>
                      <a:r>
                        <a:rPr kumimoji="1" lang="ru-RU" altLang="ja-JP" b="1" cap="none" spc="0" baseline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glow rad="2286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 операции</a:t>
                      </a:r>
                      <a:endParaRPr kumimoji="1" lang="ja-JP" altLang="en-US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  <a:gs pos="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50000">
                              <a:schemeClr val="accent1">
                                <a:shade val="20000"/>
                                <a:satMod val="300000"/>
                              </a:schemeClr>
                            </a:gs>
                            <a:gs pos="7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10000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</a:gsLst>
                          <a:lin ang="5400000"/>
                        </a:gradFill>
                        <a:effectLst>
                          <a:glow rad="2286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>
                    <a:lnR w="28575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ru-RU" altLang="ja-JP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glow rad="1397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Приспособление и оборудование</a:t>
                      </a:r>
                      <a:endParaRPr kumimoji="1" lang="ja-JP" altLang="en-US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  <a:gs pos="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50000">
                              <a:schemeClr val="accent1">
                                <a:shade val="20000"/>
                                <a:satMod val="300000"/>
                              </a:schemeClr>
                            </a:gs>
                            <a:gs pos="7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10000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</a:gsLst>
                          <a:lin ang="5400000"/>
                        </a:gradFill>
                        <a:effectLst>
                          <a:glow rad="1397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6033">
                <a:tc>
                  <a:txBody>
                    <a:bodyPr/>
                    <a:lstStyle/>
                    <a:p>
                      <a:pPr marL="342900" indent="-342900" algn="ctr">
                        <a:buFont typeface="+mj-lt"/>
                        <a:buNone/>
                      </a:pPr>
                      <a:r>
                        <a:rPr kumimoji="1" lang="ru-RU" altLang="ja-JP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glow rad="1397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1).</a:t>
                      </a:r>
                      <a:r>
                        <a:rPr kumimoji="1" lang="ru-RU" altLang="ja-JP" b="1" cap="none" spc="0" baseline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glow rad="1397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 Выбор эскиза</a:t>
                      </a:r>
                      <a:endParaRPr kumimoji="1" lang="ja-JP" altLang="en-US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  <a:gs pos="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50000">
                              <a:schemeClr val="accent1">
                                <a:shade val="20000"/>
                                <a:satMod val="300000"/>
                              </a:schemeClr>
                            </a:gs>
                            <a:gs pos="7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10000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</a:gsLst>
                          <a:lin ang="5400000"/>
                        </a:gradFill>
                        <a:effectLst>
                          <a:glow rad="1397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>
                    <a:lnR w="28575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ru-RU" altLang="ja-JP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glow rad="1397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Журналы, книги, бумага, карандаш</a:t>
                      </a:r>
                      <a:endParaRPr kumimoji="1" lang="ja-JP" altLang="en-US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  <a:gs pos="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50000">
                              <a:schemeClr val="accent1">
                                <a:shade val="20000"/>
                                <a:satMod val="300000"/>
                              </a:schemeClr>
                            </a:gs>
                            <a:gs pos="7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10000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</a:gsLst>
                          <a:lin ang="5400000"/>
                        </a:gradFill>
                        <a:effectLst>
                          <a:glow rad="1397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4099">
                <a:tc>
                  <a:txBody>
                    <a:bodyPr/>
                    <a:lstStyle/>
                    <a:p>
                      <a:pPr marL="342900" indent="-342900" algn="ctr">
                        <a:buFont typeface="+mj-lt"/>
                        <a:buNone/>
                      </a:pPr>
                      <a:r>
                        <a:rPr kumimoji="1" lang="ru-RU" altLang="ja-JP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glow rad="1397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2). Перевод рисунка на ткань</a:t>
                      </a:r>
                    </a:p>
                  </a:txBody>
                  <a:tcPr>
                    <a:lnR w="28575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ru-RU" altLang="ja-JP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glow rad="1397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Копировальная бумага, карандаш, ткань основы</a:t>
                      </a:r>
                      <a:endParaRPr kumimoji="1" lang="ja-JP" altLang="en-US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  <a:gs pos="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50000">
                              <a:schemeClr val="accent1">
                                <a:shade val="20000"/>
                                <a:satMod val="300000"/>
                              </a:schemeClr>
                            </a:gs>
                            <a:gs pos="7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10000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</a:gsLst>
                          <a:lin ang="5400000"/>
                        </a:gradFill>
                        <a:effectLst>
                          <a:glow rad="1397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4100">
                <a:tc>
                  <a:txBody>
                    <a:bodyPr/>
                    <a:lstStyle/>
                    <a:p>
                      <a:pPr algn="ctr"/>
                      <a:r>
                        <a:rPr kumimoji="1" lang="ru-RU" altLang="ja-JP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glow rad="1397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3). Вышивка</a:t>
                      </a:r>
                      <a:r>
                        <a:rPr kumimoji="1" lang="ru-RU" altLang="ja-JP" b="1" cap="none" spc="0" baseline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glow rad="1397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 картины  </a:t>
                      </a:r>
                    </a:p>
                    <a:p>
                      <a:pPr algn="ctr"/>
                      <a:r>
                        <a:rPr kumimoji="1" lang="ru-RU" altLang="ja-JP" b="1" cap="none" spc="0" baseline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glow rad="1397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(с использованием следующих техник)</a:t>
                      </a:r>
                      <a:endParaRPr kumimoji="1" lang="ja-JP" altLang="en-US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  <a:gs pos="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50000">
                              <a:schemeClr val="accent1">
                                <a:shade val="20000"/>
                                <a:satMod val="300000"/>
                              </a:schemeClr>
                            </a:gs>
                            <a:gs pos="7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10000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</a:gsLst>
                          <a:lin ang="5400000"/>
                        </a:gradFill>
                        <a:effectLst>
                          <a:glow rad="1397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>
                    <a:lnR w="28575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1" lang="ru-RU" altLang="ja-JP" b="1" cap="none" spc="0" baseline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glow rad="1397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 Русский </a:t>
                      </a:r>
                      <a:r>
                        <a:rPr kumimoji="1" lang="ru-RU" altLang="ja-JP" b="1" cap="none" spc="0" baseline="0" dirty="0" err="1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glow rad="1397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верхошов</a:t>
                      </a:r>
                      <a:r>
                        <a:rPr kumimoji="1" lang="ru-RU" altLang="ja-JP" b="1" cap="none" spc="0" baseline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glow rad="1397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 (горы, вода, небо)</a:t>
                      </a:r>
                    </a:p>
                    <a:p>
                      <a:pPr marL="342900" indent="-342900" algn="l">
                        <a:buFont typeface="+mj-lt"/>
                        <a:buAutoNum type="arabicPeriod"/>
                      </a:pPr>
                      <a:r>
                        <a:rPr kumimoji="1" lang="ru-RU" altLang="ja-JP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glow rad="1397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 Вышивка</a:t>
                      </a:r>
                      <a:r>
                        <a:rPr kumimoji="1" lang="ru-RU" altLang="ja-JP" b="1" cap="none" spc="0" baseline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glow rad="1397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 лентами : </a:t>
                      </a:r>
                      <a:r>
                        <a:rPr lang="ru-RU" altLang="ja-JP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glow rad="1397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узор -собранные листья, закрытый шов- пико,  узор- свёрнутая роза, узор – роза с паутинкой, узор – стянутый цветок, шов – пёрышки, узор- роза.</a:t>
                      </a:r>
                    </a:p>
                    <a:p>
                      <a:pPr marL="342900" indent="-342900" algn="l">
                        <a:buFont typeface="+mj-lt"/>
                        <a:buAutoNum type="arabicPeriod"/>
                      </a:pPr>
                      <a:r>
                        <a:rPr lang="ru-RU" altLang="ja-JP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glow rad="1397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Стебельный и французский узелки </a:t>
                      </a:r>
                    </a:p>
                    <a:p>
                      <a:pPr marL="342900" indent="-342900" algn="l">
                        <a:buFont typeface="+mj-lt"/>
                        <a:buAutoNum type="arabicPeriod"/>
                      </a:pPr>
                      <a:r>
                        <a:rPr kumimoji="1" lang="ru-RU" altLang="ja-JP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glow rad="1397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 Изготовление</a:t>
                      </a:r>
                      <a:r>
                        <a:rPr kumimoji="1" lang="ru-RU" altLang="ja-JP" b="1" cap="none" spc="0" baseline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glow rad="1397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 аппликации</a:t>
                      </a:r>
                      <a:endParaRPr kumimoji="1" lang="ja-JP" altLang="en-US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  <a:gs pos="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50000">
                              <a:schemeClr val="accent1">
                                <a:shade val="20000"/>
                                <a:satMod val="300000"/>
                              </a:schemeClr>
                            </a:gs>
                            <a:gs pos="7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10000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</a:gsLst>
                          <a:lin ang="5400000"/>
                        </a:gradFill>
                        <a:effectLst>
                          <a:glow rad="1397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4099">
                <a:tc>
                  <a:txBody>
                    <a:bodyPr/>
                    <a:lstStyle/>
                    <a:p>
                      <a:pPr algn="ctr"/>
                      <a:r>
                        <a:rPr kumimoji="1" lang="ru-RU" altLang="ja-JP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glow rad="1397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4).</a:t>
                      </a:r>
                      <a:r>
                        <a:rPr kumimoji="1" lang="ru-RU" altLang="ja-JP" b="1" cap="none" spc="0" baseline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glow rad="1397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 Натягивание основы на картон</a:t>
                      </a:r>
                      <a:endParaRPr kumimoji="1" lang="ja-JP" altLang="en-US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  <a:gs pos="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50000">
                              <a:schemeClr val="accent1">
                                <a:shade val="20000"/>
                                <a:satMod val="300000"/>
                              </a:schemeClr>
                            </a:gs>
                            <a:gs pos="7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10000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</a:gsLst>
                          <a:lin ang="5400000"/>
                        </a:gradFill>
                        <a:effectLst>
                          <a:glow rad="1397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>
                    <a:lnR w="28575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ru-RU" altLang="ja-JP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glow rad="1397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Картон, линейка, карандаш и готовая вышивка</a:t>
                      </a:r>
                      <a:endParaRPr kumimoji="1" lang="ja-JP" altLang="en-US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  <a:gs pos="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50000">
                              <a:schemeClr val="accent1">
                                <a:shade val="20000"/>
                                <a:satMod val="300000"/>
                              </a:schemeClr>
                            </a:gs>
                            <a:gs pos="7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10000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</a:gsLst>
                          <a:lin ang="5400000"/>
                        </a:gradFill>
                        <a:effectLst>
                          <a:glow rad="1397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4099">
                <a:tc>
                  <a:txBody>
                    <a:bodyPr/>
                    <a:lstStyle/>
                    <a:p>
                      <a:pPr algn="ctr"/>
                      <a:r>
                        <a:rPr kumimoji="1" lang="ru-RU" altLang="ja-JP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glow rad="1397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5). Обрамление картины</a:t>
                      </a:r>
                      <a:r>
                        <a:rPr kumimoji="1" lang="ru-RU" altLang="ja-JP" b="1" cap="none" spc="0" baseline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glow rad="1397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 рамкой</a:t>
                      </a:r>
                      <a:endParaRPr kumimoji="1" lang="ru-RU" altLang="ja-JP" b="1" cap="none" spc="0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  <a:gs pos="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50000">
                              <a:schemeClr val="accent1">
                                <a:shade val="20000"/>
                                <a:satMod val="300000"/>
                              </a:schemeClr>
                            </a:gs>
                            <a:gs pos="7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10000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</a:gsLst>
                          <a:lin ang="5400000"/>
                        </a:gradFill>
                        <a:effectLst>
                          <a:glow rad="1397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>
                    <a:lnR w="28575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ru-RU" altLang="ja-JP" b="1" cap="none" spc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  <a:gs pos="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50000">
                                <a:schemeClr val="accent1">
                                  <a:shade val="20000"/>
                                  <a:satMod val="300000"/>
                                </a:schemeClr>
                              </a:gs>
                              <a:gs pos="79000">
                                <a:schemeClr val="accent1">
                                  <a:tint val="52000"/>
                                  <a:satMod val="300000"/>
                                </a:schemeClr>
                              </a:gs>
                              <a:gs pos="100000">
                                <a:schemeClr val="accent1">
                                  <a:tint val="40000"/>
                                  <a:satMod val="250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glow rad="1397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Рамка и готовая вышивка</a:t>
                      </a:r>
                      <a:endParaRPr kumimoji="1" lang="ja-JP" altLang="en-US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  <a:gs pos="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50000">
                              <a:schemeClr val="accent1">
                                <a:shade val="20000"/>
                                <a:satMod val="300000"/>
                              </a:schemeClr>
                            </a:gs>
                            <a:gs pos="7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10000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</a:gsLst>
                          <a:lin ang="5400000"/>
                        </a:gradFill>
                        <a:effectLst>
                          <a:glow rad="1397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7" name="romantika_-_super_muzik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  <p:pic>
        <p:nvPicPr>
          <p:cNvPr id="5" name="Рисунок 4" descr="2954858_large.jpe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85786" y="3673604"/>
            <a:ext cx="2714644" cy="2041411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900"/>
                            </p:stCondLst>
                            <p:childTnLst>
                              <p:par>
                                <p:cTn id="11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900"/>
                            </p:stCondLst>
                            <p:childTnLst>
                              <p:par>
                                <p:cTn id="1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1">
                <p:cTn id="2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chemeClr val="accent4">
                <a:lumMod val="60000"/>
                <a:lumOff val="40000"/>
              </a:schemeClr>
            </a:gs>
            <a:gs pos="50000">
              <a:schemeClr val="accent4">
                <a:lumMod val="20000"/>
                <a:lumOff val="80000"/>
              </a:schemeClr>
            </a:gs>
            <a:gs pos="45000">
              <a:schemeClr val="accent4">
                <a:lumMod val="40000"/>
                <a:lumOff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96974"/>
          </a:xfrm>
          <a:prstGeom prst="leftRightArrow">
            <a:avLst>
              <a:gd name="adj1" fmla="val 81605"/>
              <a:gd name="adj2" fmla="val 75679"/>
            </a:avLst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kumimoji="1" lang="ru-RU" altLang="ja-JP" dirty="0" smtClean="0">
                <a:ln w="6350" cmpd="sng">
                  <a:solidFill>
                    <a:srgbClr val="FF4BF2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Технологическая последовательность</a:t>
            </a:r>
            <a:endParaRPr kumimoji="1" lang="ja-JP" altLang="en-US" b="1" dirty="0">
              <a:ln w="6350" cmpd="sng">
                <a:solidFill>
                  <a:srgbClr val="FF4BF2"/>
                </a:soli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3143248"/>
            <a:ext cx="8229600" cy="3143272"/>
          </a:xfr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algn="ctr">
              <a:buClr>
                <a:srgbClr val="FF66FF"/>
              </a:buClr>
              <a:buFont typeface="Wingdings" pitchFamily="2" charset="2"/>
              <a:buChar char="Ø"/>
            </a:pPr>
            <a:r>
              <a:rPr lang="ru-RU" altLang="ja-JP" dirty="0" smtClean="0">
                <a:ln w="18415" cmpd="sng">
                  <a:solidFill>
                    <a:srgbClr val="FFCC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Заправить тканевую основу с рисунком в пяльцы и вышить растения на определённом плане.</a:t>
            </a:r>
          </a:p>
          <a:p>
            <a:pPr>
              <a:buClr>
                <a:srgbClr val="FF66FF"/>
              </a:buClr>
              <a:buFont typeface="Wingdings" pitchFamily="2" charset="2"/>
              <a:buChar char="Ø"/>
            </a:pPr>
            <a:r>
              <a:rPr lang="ru-RU" altLang="ja-JP" dirty="0" smtClean="0">
                <a:ln w="18415" cmpd="sng">
                  <a:solidFill>
                    <a:srgbClr val="FFCC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Вышить силуэты гор, береговую линию, лодки и море.</a:t>
            </a:r>
          </a:p>
          <a:p>
            <a:pPr>
              <a:buClr>
                <a:srgbClr val="FF66FF"/>
              </a:buClr>
              <a:buFont typeface="Wingdings" pitchFamily="2" charset="2"/>
              <a:buChar char="Ø"/>
            </a:pPr>
            <a:r>
              <a:rPr lang="ru-RU" altLang="ja-JP" dirty="0" smtClean="0">
                <a:ln w="18415" cmpd="sng">
                  <a:solidFill>
                    <a:srgbClr val="FFCC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Выполнить объёмную вышивку арки(бугенвиллей) на переднем плане.</a:t>
            </a:r>
          </a:p>
          <a:p>
            <a:pPr>
              <a:buClr>
                <a:srgbClr val="FF66FF"/>
              </a:buClr>
              <a:buFont typeface="Wingdings" pitchFamily="2" charset="2"/>
              <a:buChar char="Ø"/>
            </a:pPr>
            <a:r>
              <a:rPr lang="ru-RU" altLang="ja-JP" dirty="0" smtClean="0">
                <a:ln w="18415" cmpd="sng">
                  <a:solidFill>
                    <a:srgbClr val="FFCC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Вышить вазу и закрепить её на основном рисунке.</a:t>
            </a:r>
          </a:p>
          <a:p>
            <a:pPr>
              <a:buClr>
                <a:srgbClr val="FF66FF"/>
              </a:buClr>
              <a:buFont typeface="Wingdings" pitchFamily="2" charset="2"/>
              <a:buChar char="Ø"/>
            </a:pPr>
            <a:r>
              <a:rPr lang="ru-RU" altLang="ja-JP" dirty="0" smtClean="0">
                <a:ln w="18415" cmpd="sng">
                  <a:solidFill>
                    <a:srgbClr val="FFCC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добавить последние штрихи, нанести глянец на море, освещённую солнцем часть, колонны.</a:t>
            </a:r>
          </a:p>
          <a:p>
            <a:pPr>
              <a:buClr>
                <a:srgbClr val="FF66FF"/>
              </a:buClr>
              <a:buNone/>
            </a:pPr>
            <a:endParaRPr kumimoji="1" lang="ja-JP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142976" y="1714488"/>
            <a:ext cx="6572296" cy="1200329"/>
          </a:xfrm>
          <a:prstGeom prst="rect">
            <a:avLst/>
          </a:prstGeom>
          <a:solidFill>
            <a:srgbClr val="F2DCF4"/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buClr>
                <a:srgbClr val="FF66FF"/>
              </a:buClr>
              <a:buNone/>
            </a:pPr>
            <a:r>
              <a:rPr lang="ru-RU" altLang="ja-JP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Для изготовления этой картины следует придерживаться следующего порядка выполнения работы:</a:t>
            </a:r>
          </a:p>
        </p:txBody>
      </p:sp>
    </p:spTree>
  </p:cSld>
  <p:clrMapOvr>
    <a:masterClrMapping/>
  </p:clrMapOvr>
  <p:transition spd="med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000"/>
                            </p:stCondLst>
                            <p:childTnLst>
                              <p:par>
                                <p:cTn id="3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000"/>
                            </p:stCondLst>
                            <p:childTnLst>
                              <p:par>
                                <p:cTn id="4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8000"/>
                            </p:stCondLst>
                            <p:childTnLst>
                              <p:par>
                                <p:cTn id="5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build="p" animBg="1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285776"/>
            <a:ext cx="7572396" cy="1214446"/>
          </a:xfrm>
          <a:prstGeom prst="doubleWave">
            <a:avLst>
              <a:gd name="adj1" fmla="val 6250"/>
              <a:gd name="adj2" fmla="val -4649"/>
            </a:avLst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kumimoji="1" lang="ru-RU" altLang="ja-JP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Экономический расчёт</a:t>
            </a:r>
            <a:endParaRPr kumimoji="1" lang="ja-JP" altLang="en-US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42976" y="428604"/>
            <a:ext cx="6715172" cy="1860411"/>
          </a:xfrm>
          <a:prstGeom prst="doubleWave">
            <a:avLst>
              <a:gd name="adj1" fmla="val 11465"/>
              <a:gd name="adj2" fmla="val -2508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buNone/>
            </a:pPr>
            <a:r>
              <a:rPr lang="ru-RU" altLang="ja-JP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Стоимость</a:t>
            </a:r>
            <a:r>
              <a:rPr lang="ru-RU" altLang="ja-JP" sz="16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изделия </a:t>
            </a:r>
            <a:r>
              <a:rPr lang="ru-RU" altLang="ja-JP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=</a:t>
            </a:r>
            <a:endParaRPr lang="ru-RU" altLang="ja-JP" b="1" i="1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>
              <a:buNone/>
            </a:pPr>
            <a:r>
              <a:rPr lang="ru-RU" altLang="ja-JP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себестоимость + прибыль.</a:t>
            </a:r>
            <a:endParaRPr lang="ja-JP" altLang="en-US" i="1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endParaRPr kumimoji="1" lang="ja-JP" altLang="en-US" sz="2400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2571704" y="2285992"/>
          <a:ext cx="6572296" cy="4175760"/>
        </p:xfrm>
        <a:graphic>
          <a:graphicData uri="http://schemas.openxmlformats.org/drawingml/2006/table">
            <a:tbl>
              <a:tblPr firstRow="1" bandRow="1">
                <a:effectLst>
                  <a:reflection blurRad="6350" stA="50000" endA="300" endPos="90000" dist="50800" dir="5400000" sy="-100000" algn="bl" rotWithShape="0"/>
                </a:effectLst>
                <a:tableStyleId>{0505E3EF-67EA-436B-97B2-0124C06EBD24}</a:tableStyleId>
              </a:tblPr>
              <a:tblGrid>
                <a:gridCol w="2002511"/>
                <a:gridCol w="2379020"/>
                <a:gridCol w="2190765"/>
              </a:tblGrid>
              <a:tr h="492602">
                <a:tc>
                  <a:txBody>
                    <a:bodyPr/>
                    <a:lstStyle/>
                    <a:p>
                      <a:pPr algn="ctr"/>
                      <a:r>
                        <a:rPr kumimoji="1" lang="ru-RU" altLang="ja-JP" b="0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glow rad="2286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Затраты </a:t>
                      </a:r>
                      <a:endParaRPr kumimoji="1" lang="ja-JP" altLang="en-US" b="0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glow rad="228600">
                            <a:schemeClr val="accent3">
                              <a:satMod val="175000"/>
                              <a:alpha val="40000"/>
                            </a:schemeClr>
                          </a:glow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ru-RU" altLang="ja-JP" b="0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glow rad="2286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Стоимость единицы (руб.) </a:t>
                      </a:r>
                      <a:endParaRPr kumimoji="1" lang="ja-JP" altLang="en-US" b="0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glow rad="228600">
                            <a:schemeClr val="accent3">
                              <a:satMod val="175000"/>
                              <a:alpha val="40000"/>
                            </a:schemeClr>
                          </a:glow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ru-RU" altLang="ja-JP" b="0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glow rad="2286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Окончательная стоимость (руб.)</a:t>
                      </a:r>
                      <a:endParaRPr kumimoji="1" lang="ja-JP" altLang="en-US" b="0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glow rad="228600">
                            <a:schemeClr val="accent3">
                              <a:satMod val="175000"/>
                              <a:alpha val="40000"/>
                            </a:schemeClr>
                          </a:glow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398773">
                <a:tc>
                  <a:txBody>
                    <a:bodyPr/>
                    <a:lstStyle/>
                    <a:p>
                      <a:pPr algn="ctr"/>
                      <a:r>
                        <a:rPr kumimoji="1" lang="ru-RU" altLang="ja-JP" sz="1400" b="0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glow rad="2286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Ленты  разной ширины и длины</a:t>
                      </a:r>
                      <a:endParaRPr kumimoji="1" lang="ja-JP" altLang="en-US" sz="1400" b="0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glow rad="228600">
                            <a:schemeClr val="accent3">
                              <a:satMod val="175000"/>
                              <a:alpha val="40000"/>
                            </a:schemeClr>
                          </a:glow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kumimoji="1" lang="ru-RU" altLang="ja-JP" sz="1400" b="0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glow rad="2286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 0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kumimoji="1" lang="ru-RU" altLang="ja-JP" sz="1400" b="0" cap="none" spc="0" baseline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glow rad="2286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  1/метр</a:t>
                      </a:r>
                      <a:endParaRPr kumimoji="1" lang="ja-JP" altLang="en-US" sz="1400" b="0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glow rad="228600">
                            <a:schemeClr val="accent3">
                              <a:satMod val="175000"/>
                              <a:alpha val="40000"/>
                            </a:schemeClr>
                          </a:glow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ru-RU" altLang="ja-JP" b="0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glow rad="2286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268</a:t>
                      </a:r>
                      <a:endParaRPr kumimoji="1" lang="ja-JP" altLang="en-US" b="0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glow rad="228600">
                            <a:schemeClr val="accent3">
                              <a:satMod val="175000"/>
                              <a:alpha val="40000"/>
                            </a:schemeClr>
                          </a:glow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281487">
                <a:tc>
                  <a:txBody>
                    <a:bodyPr/>
                    <a:lstStyle/>
                    <a:p>
                      <a:pPr algn="ctr"/>
                      <a:r>
                        <a:rPr kumimoji="1" lang="ru-RU" altLang="ja-JP" sz="1400" b="0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glow rad="2286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Атласная ткань</a:t>
                      </a:r>
                      <a:endParaRPr kumimoji="1" lang="ja-JP" altLang="en-US" sz="1400" b="0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glow rad="228600">
                            <a:schemeClr val="accent3">
                              <a:satMod val="175000"/>
                              <a:alpha val="40000"/>
                            </a:schemeClr>
                          </a:glow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ru-RU" altLang="ja-JP" sz="1400" b="0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glow rad="2286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0</a:t>
                      </a:r>
                      <a:endParaRPr kumimoji="1" lang="ja-JP" altLang="en-US" sz="1400" b="0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glow rad="228600">
                            <a:schemeClr val="accent3">
                              <a:satMod val="175000"/>
                              <a:alpha val="40000"/>
                            </a:schemeClr>
                          </a:glow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b="0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glow rad="228600">
                            <a:schemeClr val="accent3">
                              <a:satMod val="175000"/>
                              <a:alpha val="40000"/>
                            </a:schemeClr>
                          </a:glow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281487">
                <a:tc>
                  <a:txBody>
                    <a:bodyPr/>
                    <a:lstStyle/>
                    <a:p>
                      <a:pPr algn="ctr"/>
                      <a:r>
                        <a:rPr kumimoji="1" lang="ru-RU" altLang="ja-JP" sz="1400" b="0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glow rad="2286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Льняная ткань</a:t>
                      </a:r>
                      <a:endParaRPr kumimoji="1" lang="ja-JP" altLang="en-US" sz="1400" b="0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glow rad="228600">
                            <a:schemeClr val="accent3">
                              <a:satMod val="175000"/>
                              <a:alpha val="40000"/>
                            </a:schemeClr>
                          </a:glow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ru-RU" altLang="ja-JP" sz="1400" b="0" cap="none" spc="0" baseline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glow rad="2286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 30</a:t>
                      </a:r>
                      <a:endParaRPr kumimoji="1" lang="ja-JP" altLang="en-US" sz="1400" b="0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glow rad="228600">
                            <a:schemeClr val="accent3">
                              <a:satMod val="175000"/>
                              <a:alpha val="40000"/>
                            </a:schemeClr>
                          </a:glow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ru-RU" altLang="ja-JP" b="0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glow rad="2286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30</a:t>
                      </a:r>
                      <a:endParaRPr kumimoji="1" lang="ja-JP" altLang="en-US" b="0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glow rad="228600">
                            <a:schemeClr val="accent3">
                              <a:satMod val="175000"/>
                              <a:alpha val="40000"/>
                            </a:schemeClr>
                          </a:glow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281487">
                <a:tc>
                  <a:txBody>
                    <a:bodyPr/>
                    <a:lstStyle/>
                    <a:p>
                      <a:pPr algn="ctr"/>
                      <a:r>
                        <a:rPr kumimoji="1" lang="ru-RU" altLang="ja-JP" sz="1400" b="0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glow rad="2286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Рамка </a:t>
                      </a:r>
                      <a:endParaRPr kumimoji="1" lang="ja-JP" altLang="en-US" sz="1400" b="0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glow rad="228600">
                            <a:schemeClr val="accent3">
                              <a:satMod val="175000"/>
                              <a:alpha val="40000"/>
                            </a:schemeClr>
                          </a:glow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ru-RU" altLang="ja-JP" sz="1400" b="0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glow rad="2286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0</a:t>
                      </a:r>
                      <a:endParaRPr kumimoji="1" lang="ja-JP" altLang="en-US" sz="1400" b="0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glow rad="228600">
                            <a:schemeClr val="accent3">
                              <a:satMod val="175000"/>
                              <a:alpha val="40000"/>
                            </a:schemeClr>
                          </a:glow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b="0" cap="none" spc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glow rad="228600">
                            <a:schemeClr val="accent3">
                              <a:satMod val="175000"/>
                              <a:alpha val="40000"/>
                            </a:schemeClr>
                          </a:glow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281487">
                <a:tc>
                  <a:txBody>
                    <a:bodyPr/>
                    <a:lstStyle/>
                    <a:p>
                      <a:pPr algn="ctr"/>
                      <a:r>
                        <a:rPr kumimoji="1" lang="ru-RU" altLang="ja-JP" sz="1400" b="0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glow rad="2286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Нитки  «мулине» </a:t>
                      </a:r>
                      <a:endParaRPr kumimoji="1" lang="ja-JP" altLang="en-US" sz="1400" b="0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glow rad="228600">
                            <a:schemeClr val="accent3">
                              <a:satMod val="175000"/>
                              <a:alpha val="40000"/>
                            </a:schemeClr>
                          </a:glow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ru-RU" altLang="ja-JP" sz="1400" b="0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glow rad="2286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4</a:t>
                      </a:r>
                      <a:endParaRPr kumimoji="1" lang="ja-JP" altLang="en-US" sz="1400" b="0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glow rad="228600">
                            <a:schemeClr val="accent3">
                              <a:satMod val="175000"/>
                              <a:alpha val="40000"/>
                            </a:schemeClr>
                          </a:glow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ru-RU" altLang="ja-JP" b="0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glow rad="2286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40</a:t>
                      </a:r>
                      <a:endParaRPr kumimoji="1" lang="ja-JP" altLang="en-US" b="0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glow rad="228600">
                            <a:schemeClr val="accent3">
                              <a:satMod val="175000"/>
                              <a:alpha val="40000"/>
                            </a:schemeClr>
                          </a:glow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281487">
                <a:tc>
                  <a:txBody>
                    <a:bodyPr/>
                    <a:lstStyle/>
                    <a:p>
                      <a:pPr algn="ctr"/>
                      <a:r>
                        <a:rPr kumimoji="1" lang="ru-RU" altLang="ja-JP" sz="1400" b="0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glow rad="2286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Нитки «ирис»</a:t>
                      </a:r>
                      <a:endParaRPr kumimoji="1" lang="ja-JP" altLang="en-US" sz="1400" b="0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glow rad="228600">
                            <a:schemeClr val="accent3">
                              <a:satMod val="175000"/>
                              <a:alpha val="40000"/>
                            </a:schemeClr>
                          </a:glow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lain" startAt="20"/>
                      </a:pPr>
                      <a:r>
                        <a:rPr kumimoji="1" lang="ru-RU" altLang="ja-JP" sz="1400" b="0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glow rad="2286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(моток)</a:t>
                      </a:r>
                      <a:endParaRPr kumimoji="1" lang="ja-JP" altLang="en-US" sz="1400" b="0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glow rad="228600">
                            <a:schemeClr val="accent3">
                              <a:satMod val="175000"/>
                              <a:alpha val="40000"/>
                            </a:schemeClr>
                          </a:glow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b="0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glow rad="228600">
                            <a:schemeClr val="accent3">
                              <a:satMod val="175000"/>
                              <a:alpha val="40000"/>
                            </a:schemeClr>
                          </a:glow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281487">
                <a:tc>
                  <a:txBody>
                    <a:bodyPr/>
                    <a:lstStyle/>
                    <a:p>
                      <a:pPr algn="ctr"/>
                      <a:r>
                        <a:rPr kumimoji="1" lang="ru-RU" altLang="ja-JP" sz="1400" b="0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glow rad="2286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Иглы </a:t>
                      </a:r>
                      <a:endParaRPr kumimoji="1" lang="ja-JP" altLang="en-US" sz="1400" b="0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glow rad="228600">
                            <a:schemeClr val="accent3">
                              <a:satMod val="175000"/>
                              <a:alpha val="40000"/>
                            </a:schemeClr>
                          </a:glow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ru-RU" altLang="ja-JP" sz="1400" b="0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glow rad="2286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0</a:t>
                      </a:r>
                      <a:endParaRPr kumimoji="1" lang="ja-JP" altLang="en-US" sz="1400" b="0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glow rad="228600">
                            <a:schemeClr val="accent3">
                              <a:satMod val="175000"/>
                              <a:alpha val="40000"/>
                            </a:schemeClr>
                          </a:glow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b="0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glow rad="228600">
                            <a:schemeClr val="accent3">
                              <a:satMod val="175000"/>
                              <a:alpha val="40000"/>
                            </a:schemeClr>
                          </a:glow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28148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ru-RU" altLang="ja-JP" sz="1400" b="0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glow rad="2286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Эл/энергия</a:t>
                      </a:r>
                      <a:endParaRPr kumimoji="1" lang="ja-JP" altLang="en-US" sz="1400" b="0" cap="none" spc="0" dirty="0" smtClean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glow rad="228600">
                            <a:schemeClr val="accent3">
                              <a:satMod val="175000"/>
                              <a:alpha val="40000"/>
                            </a:schemeClr>
                          </a:glow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ru-RU" altLang="ja-JP" sz="1400" b="0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glow rad="2286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8 (1 кВт/час)</a:t>
                      </a:r>
                      <a:endParaRPr kumimoji="1" lang="ja-JP" altLang="en-US" sz="1400" b="0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glow rad="228600">
                            <a:schemeClr val="accent3">
                              <a:satMod val="175000"/>
                              <a:alpha val="40000"/>
                            </a:schemeClr>
                          </a:glow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ru-RU" altLang="ja-JP" sz="1200" b="0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glow rad="2286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 8</a:t>
                      </a:r>
                      <a:r>
                        <a:rPr kumimoji="1" lang="ru-RU" altLang="ja-JP" sz="1200" b="0" cap="none" spc="0" baseline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glow rad="2286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   (</a:t>
                      </a:r>
                      <a:r>
                        <a:rPr kumimoji="1" lang="ru-RU" altLang="ja-JP" sz="1200" b="0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glow rad="2286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В основном,</a:t>
                      </a:r>
                      <a:r>
                        <a:rPr kumimoji="1" lang="ru-RU" altLang="ja-JP" sz="1200" b="0" cap="none" spc="0" baseline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glow rad="2286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 работа велась в дневное время суток). </a:t>
                      </a:r>
                      <a:endParaRPr kumimoji="1" lang="ja-JP" altLang="en-US" sz="1200" b="0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glow rad="228600">
                            <a:schemeClr val="accent3">
                              <a:satMod val="175000"/>
                              <a:alpha val="40000"/>
                            </a:schemeClr>
                          </a:glow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281487">
                <a:tc>
                  <a:txBody>
                    <a:bodyPr/>
                    <a:lstStyle/>
                    <a:p>
                      <a:pPr algn="ctr"/>
                      <a:r>
                        <a:rPr kumimoji="1" lang="ru-RU" altLang="ja-JP" sz="1400" b="0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glow rad="2286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Оплата</a:t>
                      </a:r>
                      <a:r>
                        <a:rPr kumimoji="1" lang="ru-RU" altLang="ja-JP" sz="1400" b="0" cap="none" spc="0" baseline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glow rad="2286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kumimoji="1" lang="ru-RU" altLang="ja-JP" sz="1400" b="0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glow rad="2286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за работу</a:t>
                      </a:r>
                      <a:endParaRPr kumimoji="1" lang="ja-JP" altLang="en-US" sz="1400" b="0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glow rad="228600">
                            <a:schemeClr val="accent3">
                              <a:satMod val="175000"/>
                              <a:alpha val="40000"/>
                            </a:schemeClr>
                          </a:glow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ru-RU" altLang="ja-JP" sz="1400" b="0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glow rad="2286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5</a:t>
                      </a:r>
                      <a:r>
                        <a:rPr kumimoji="1" lang="ru-RU" altLang="ja-JP" sz="1400" b="0" cap="none" spc="0" baseline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glow rad="2286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 (</a:t>
                      </a:r>
                      <a:r>
                        <a:rPr kumimoji="1" lang="ru-RU" altLang="ja-JP" sz="1400" b="0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glow rad="2286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час)</a:t>
                      </a:r>
                      <a:endParaRPr kumimoji="1" lang="ja-JP" altLang="en-US" sz="1400" b="0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glow rad="228600">
                            <a:schemeClr val="accent3">
                              <a:satMod val="175000"/>
                              <a:alpha val="40000"/>
                            </a:schemeClr>
                          </a:glow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ru-RU" altLang="ja-JP" b="0" cap="none" spc="0" dirty="0" smtClean="0">
                          <a:ln w="18415" cmpd="sng">
                            <a:solidFill>
                              <a:srgbClr val="FFFFFF"/>
                            </a:solidFill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glow rad="2286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240</a:t>
                      </a:r>
                      <a:endParaRPr kumimoji="1" lang="ja-JP" altLang="en-US" b="0" cap="none" spc="0" dirty="0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glow rad="228600">
                            <a:schemeClr val="accent3">
                              <a:satMod val="175000"/>
                              <a:alpha val="40000"/>
                            </a:schemeClr>
                          </a:glow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-214346" y="1357298"/>
            <a:ext cx="5429288" cy="794802"/>
          </a:xfrm>
          <a:prstGeom prst="doubleWave">
            <a:avLst>
              <a:gd name="adj1" fmla="val 12500"/>
              <a:gd name="adj2" fmla="val -3051"/>
            </a:avLst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kumimoji="1" lang="ru-RU" altLang="ja-JP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Себестоимость = затраты</a:t>
            </a:r>
            <a:endParaRPr kumimoji="1" lang="ja-JP" altLang="en-U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214942" y="1428736"/>
            <a:ext cx="3929058" cy="721281"/>
          </a:xfrm>
          <a:prstGeom prst="doubleWave">
            <a:avLst>
              <a:gd name="adj1" fmla="val 11253"/>
              <a:gd name="adj2" fmla="val -2815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kumimoji="1" lang="ru-RU" altLang="ja-JP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Прибыль = 30% от стоимости</a:t>
            </a:r>
            <a:endParaRPr kumimoji="1" lang="ja-JP" altLang="en-U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57488" y="1857364"/>
            <a:ext cx="3571868" cy="616803"/>
          </a:xfrm>
          <a:prstGeom prst="doubleWave">
            <a:avLst>
              <a:gd name="adj1" fmla="val 8879"/>
              <a:gd name="adj2" fmla="val -3489"/>
            </a:avLst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kumimoji="1" lang="ru-RU" altLang="ja-JP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Стоимость </a:t>
            </a:r>
            <a:r>
              <a:rPr lang="ru-RU" altLang="ja-JP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картины</a:t>
            </a:r>
            <a:r>
              <a:rPr kumimoji="1" lang="ru-RU" altLang="ja-JP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: </a:t>
            </a:r>
            <a:r>
              <a:rPr lang="ru-RU" altLang="ja-JP" sz="2000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761р</a:t>
            </a:r>
            <a:r>
              <a:rPr lang="ru-RU" altLang="ja-JP" sz="2000" dirty="0" smtClean="0"/>
              <a:t> </a:t>
            </a:r>
            <a:r>
              <a:rPr kumimoji="1" lang="ru-RU" altLang="ja-JP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</a:t>
            </a:r>
            <a:endParaRPr kumimoji="1" lang="ja-JP" altLang="en-U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2844" y="2500306"/>
            <a:ext cx="22860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ru-RU" altLang="ja-JP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240р. + 8р.+ 338= 586- затраты</a:t>
            </a:r>
            <a:endParaRPr kumimoji="1" lang="ja-JP" altLang="en-U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4282" y="3214686"/>
            <a:ext cx="21431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ru-RU" altLang="ja-JP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586*30%=175,8-прибыль</a:t>
            </a:r>
            <a:endParaRPr kumimoji="1" lang="ja-JP" altLang="en-U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5720" y="4000504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ru-RU" altLang="ja-JP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586+175,8=761р.</a:t>
            </a:r>
            <a:endParaRPr kumimoji="1" lang="ja-JP" altLang="en-U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42844" y="4643446"/>
            <a:ext cx="221457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ru-RU" altLang="ja-JP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Без сомнений стоимость изделия высока, однако, я думаю, что она намного меньше, чем </a:t>
            </a:r>
            <a:r>
              <a:rPr lang="ru-RU" altLang="ja-JP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вышла бы при покупке в магазине.</a:t>
            </a:r>
            <a:endParaRPr kumimoji="1" lang="ja-JP" altLang="en-U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" accel="100000" fill="hold">
                                          <p:stCondLst>
                                            <p:cond delay="8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" accel="100000" fill="hold">
                                          <p:stCondLst>
                                            <p:cond delay="8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"/>
                            </p:stCondLst>
                            <p:childTnLst>
                              <p:par>
                                <p:cTn id="1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"/>
                            </p:stCondLst>
                            <p:childTnLst>
                              <p:par>
                                <p:cTn id="2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00"/>
                            </p:stCondLst>
                            <p:childTnLst>
                              <p:par>
                                <p:cTn id="32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00"/>
                            </p:stCondLst>
                            <p:childTnLst>
                              <p:par>
                                <p:cTn id="41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4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100"/>
                            </p:stCondLst>
                            <p:childTnLst>
                              <p:par>
                                <p:cTn id="50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2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2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2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2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2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2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100"/>
                            </p:stCondLst>
                            <p:childTnLst>
                              <p:par>
                                <p:cTn id="7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6" grpId="0" animBg="1"/>
      <p:bldP spid="9" grpId="0" animBg="1"/>
      <p:bldP spid="10" grpId="0" animBg="1"/>
      <p:bldP spid="8" grpId="0"/>
      <p:bldP spid="11" grpId="0"/>
      <p:bldP spid="12" grpId="0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Содержимое 7" descr="lenti-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-500098" y="2428868"/>
            <a:ext cx="4714908" cy="4778334"/>
          </a:xfrm>
          <a:prstGeom prst="cloud">
            <a:avLst/>
          </a:prstGeom>
          <a:ln>
            <a:noFill/>
          </a:ln>
          <a:effectLst>
            <a:softEdge rad="63500"/>
          </a:effectLst>
        </p:spPr>
      </p:pic>
      <p:pic>
        <p:nvPicPr>
          <p:cNvPr id="12" name="Рисунок 11" descr="B1KL05EV0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0555634">
            <a:off x="5694661" y="-275422"/>
            <a:ext cx="4221788" cy="5286412"/>
          </a:xfrm>
          <a:prstGeom prst="cloud">
            <a:avLst/>
          </a:prstGeom>
          <a:effectLst>
            <a:softEdge rad="317500"/>
          </a:effectLst>
        </p:spPr>
      </p:pic>
      <p:pic>
        <p:nvPicPr>
          <p:cNvPr id="11" name="Рисунок 10" descr="Фото014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00100" y="1928802"/>
            <a:ext cx="7215206" cy="5411405"/>
          </a:xfrm>
          <a:prstGeom prst="cloud">
            <a:avLst/>
          </a:prstGeom>
          <a:effectLst>
            <a:softEdge rad="127000"/>
          </a:effectLst>
        </p:spPr>
      </p:pic>
      <p:pic>
        <p:nvPicPr>
          <p:cNvPr id="9" name="Рисунок 8" descr="2589 copy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28662" y="0"/>
            <a:ext cx="4754909" cy="4357694"/>
          </a:xfrm>
          <a:prstGeom prst="cloud">
            <a:avLst/>
          </a:prstGeom>
          <a:ln>
            <a:noFill/>
          </a:ln>
          <a:effectLst>
            <a:softEdge rad="63500"/>
          </a:effectLst>
        </p:spPr>
      </p:pic>
      <p:pic>
        <p:nvPicPr>
          <p:cNvPr id="10" name="Рисунок 9" descr="0_8227_938e774d_XL.jpe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1266510">
            <a:off x="-365416" y="-457639"/>
            <a:ext cx="3571876" cy="3000372"/>
          </a:xfrm>
          <a:prstGeom prst="cloud">
            <a:avLst/>
          </a:prstGeom>
          <a:ln>
            <a:noFill/>
          </a:ln>
          <a:effectLst>
            <a:softEdge rad="127000"/>
          </a:effectLst>
        </p:spPr>
      </p:pic>
      <p:sp>
        <p:nvSpPr>
          <p:cNvPr id="14" name="TextBox 13"/>
          <p:cNvSpPr txBox="1"/>
          <p:nvPr/>
        </p:nvSpPr>
        <p:spPr>
          <a:xfrm rot="373027">
            <a:off x="-208307" y="395164"/>
            <a:ext cx="3571900" cy="4263450"/>
          </a:xfrm>
          <a:prstGeom prst="cloud">
            <a:avLst/>
          </a:prstGeom>
          <a:solidFill>
            <a:srgbClr val="FFCCFF"/>
          </a:solidFill>
          <a:effectLst>
            <a:glow rad="228600">
              <a:srgbClr val="FF99CC">
                <a:alpha val="40000"/>
              </a:srgb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ja-JP" sz="1600" dirty="0" smtClean="0">
                <a:ln>
                  <a:solidFill>
                    <a:srgbClr val="FF4BF2"/>
                  </a:solidFill>
                </a:ln>
                <a:effectLst>
                  <a:glow rad="228600">
                    <a:schemeClr val="bg1">
                      <a:alpha val="40000"/>
                    </a:schemeClr>
                  </a:glow>
                </a:effectLst>
              </a:rPr>
              <a:t>В суровые северные зимы так необходимы душевное тепло, гармония.</a:t>
            </a:r>
          </a:p>
          <a:p>
            <a:pPr algn="ctr"/>
            <a:r>
              <a:rPr lang="ru-RU" altLang="ja-JP" sz="1600" dirty="0" smtClean="0">
                <a:ln>
                  <a:solidFill>
                    <a:srgbClr val="FF4BF2"/>
                  </a:solidFill>
                </a:ln>
                <a:effectLst>
                  <a:glow rad="228600">
                    <a:schemeClr val="bg1">
                      <a:alpha val="40000"/>
                    </a:schemeClr>
                  </a:glow>
                </a:effectLst>
              </a:rPr>
              <a:t>А что же лучше поможет наполнить Ваш дом уютом , чем картина , с говорящим названием- </a:t>
            </a:r>
            <a:r>
              <a:rPr lang="ru-RU" altLang="ja-JP" sz="1600" b="1" i="1" dirty="0" smtClean="0">
                <a:ln>
                  <a:solidFill>
                    <a:srgbClr val="FF4BF2"/>
                  </a:solidFill>
                </a:ln>
                <a:effectLst>
                  <a:glow rad="228600">
                    <a:schemeClr val="bg1">
                      <a:alpha val="40000"/>
                    </a:schemeClr>
                  </a:glow>
                </a:effectLst>
              </a:rPr>
              <a:t>«Вид на солнечную бухту».</a:t>
            </a:r>
          </a:p>
          <a:p>
            <a:pPr algn="ctr"/>
            <a:endParaRPr kumimoji="1" lang="ja-JP" altLang="en-US" sz="1600" dirty="0">
              <a:ln>
                <a:solidFill>
                  <a:srgbClr val="FF4BF2"/>
                </a:solidFill>
              </a:ln>
              <a:effectLst>
                <a:glow rad="228600">
                  <a:schemeClr val="bg1">
                    <a:alpha val="40000"/>
                  </a:schemeClr>
                </a:glow>
              </a:effectLst>
            </a:endParaRPr>
          </a:p>
        </p:txBody>
      </p:sp>
      <p:sp>
        <p:nvSpPr>
          <p:cNvPr id="18" name="TextBox 17"/>
          <p:cNvSpPr txBox="1"/>
          <p:nvPr/>
        </p:nvSpPr>
        <p:spPr>
          <a:xfrm rot="20121426">
            <a:off x="699551" y="3072496"/>
            <a:ext cx="4371376" cy="4310301"/>
          </a:xfrm>
          <a:prstGeom prst="cloud">
            <a:avLst/>
          </a:prstGeom>
          <a:solidFill>
            <a:srgbClr val="FFCCCC"/>
          </a:solidFill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kumimoji="1" lang="ru-RU" altLang="ja-JP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Этот замечательный пейзаж ласкает взор, и погружает смотрящих в великолепную атмосферу тёплого моря,</a:t>
            </a:r>
            <a:r>
              <a:rPr lang="ru-RU" altLang="ja-JP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будто даёт услышать шум волшебного морского прибоя со всей его палитрой  звуков и красок!</a:t>
            </a:r>
          </a:p>
          <a:p>
            <a:pPr algn="ctr"/>
            <a:endParaRPr kumimoji="1" lang="ja-JP" altLang="en-US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786446" y="1928802"/>
            <a:ext cx="2714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ru-RU" altLang="ja-JP" dirty="0" smtClean="0"/>
              <a:t>  </a:t>
            </a:r>
            <a:endParaRPr kumimoji="1" lang="ja-JP" alt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3357554" y="714356"/>
            <a:ext cx="4857784" cy="4638258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altLang="ja-JP" sz="16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Ч</a:t>
            </a:r>
            <a:r>
              <a:rPr kumimoji="1" lang="ru-RU" altLang="ja-JP" sz="16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удесный вид ласкового </a:t>
            </a:r>
          </a:p>
          <a:p>
            <a:pPr algn="ctr"/>
            <a:r>
              <a:rPr kumimoji="1" lang="ru-RU" altLang="ja-JP" sz="16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моря, окруженного  горной цепью, и </a:t>
            </a:r>
          </a:p>
          <a:p>
            <a:pPr algn="ctr"/>
            <a:r>
              <a:rPr kumimoji="1" lang="ru-RU" altLang="ja-JP" sz="16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отражающего в себе лодки, </a:t>
            </a:r>
          </a:p>
          <a:p>
            <a:pPr algn="ctr"/>
            <a:r>
              <a:rPr kumimoji="1" lang="ru-RU" altLang="ja-JP" sz="16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с их белоснежными парусами, н</a:t>
            </a:r>
            <a:r>
              <a:rPr lang="ru-RU" altLang="ja-JP" sz="16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есомненно, </a:t>
            </a:r>
          </a:p>
          <a:p>
            <a:pPr algn="ctr"/>
            <a:r>
              <a:rPr lang="ru-RU" altLang="ja-JP" sz="16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дополняют и облагораживают картину, цветы,</a:t>
            </a:r>
          </a:p>
          <a:p>
            <a:pPr algn="ctr"/>
            <a:r>
              <a:rPr lang="ru-RU" altLang="ja-JP" sz="16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одновременно, являясь </a:t>
            </a:r>
          </a:p>
          <a:p>
            <a:pPr algn="ctr"/>
            <a:r>
              <a:rPr lang="ru-RU" altLang="ja-JP" sz="16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для неё своеобразным обрамлением </a:t>
            </a:r>
            <a:endParaRPr kumimoji="1" lang="ja-JP" altLang="en-US" sz="16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22" name="TextBox 21"/>
          <p:cNvSpPr txBox="1"/>
          <p:nvPr/>
        </p:nvSpPr>
        <p:spPr>
          <a:xfrm rot="725676">
            <a:off x="6601006" y="1919709"/>
            <a:ext cx="3211593" cy="5387876"/>
          </a:xfrm>
          <a:prstGeom prst="cloud">
            <a:avLst/>
          </a:prstGeom>
          <a:solidFill>
            <a:schemeClr val="accent2">
              <a:lumMod val="20000"/>
              <a:lumOff val="80000"/>
            </a:schemeClr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kumimoji="1" lang="ru-RU" altLang="ja-JP" sz="1600" dirty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Глядя, на эту </a:t>
            </a:r>
          </a:p>
          <a:p>
            <a:pPr algn="ctr"/>
            <a:r>
              <a:rPr kumimoji="1" lang="ru-RU" altLang="ja-JP" sz="1600" dirty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невообразимую красоту, </a:t>
            </a:r>
          </a:p>
          <a:p>
            <a:pPr algn="ctr"/>
            <a:r>
              <a:rPr lang="ru-RU" altLang="ja-JP" sz="1600" dirty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</a:t>
            </a:r>
            <a:r>
              <a:rPr kumimoji="1" lang="ru-RU" altLang="ja-JP" sz="1600" dirty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ы без сомнения получим большой</a:t>
            </a:r>
          </a:p>
          <a:p>
            <a:pPr algn="ctr"/>
            <a:r>
              <a:rPr kumimoji="1" lang="ru-RU" altLang="ja-JP" sz="1600" dirty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запас положительных эмоций, и ощущение </a:t>
            </a:r>
          </a:p>
          <a:p>
            <a:pPr algn="ctr"/>
            <a:r>
              <a:rPr kumimoji="1" lang="ru-RU" altLang="ja-JP" sz="1600" dirty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того, будто Вас, на самом деле обдувает </a:t>
            </a:r>
          </a:p>
          <a:p>
            <a:pPr algn="ctr"/>
            <a:r>
              <a:rPr kumimoji="1" lang="ru-RU" altLang="ja-JP" sz="1600" dirty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лёгкий морской бриз,</a:t>
            </a:r>
          </a:p>
          <a:p>
            <a:pPr algn="ctr"/>
            <a:r>
              <a:rPr kumimoji="1" lang="ru-RU" altLang="ja-JP" sz="1600" dirty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с тонким ароматом, </a:t>
            </a:r>
          </a:p>
          <a:p>
            <a:pPr algn="ctr"/>
            <a:r>
              <a:rPr lang="ru-RU" altLang="ja-JP" sz="1600" dirty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г</a:t>
            </a:r>
            <a:r>
              <a:rPr kumimoji="1" lang="ru-RU" altLang="ja-JP" sz="1600" dirty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ибискуса, ириса  и роз…</a:t>
            </a:r>
            <a:endParaRPr kumimoji="1" lang="ja-JP" altLang="en-US" sz="1600" dirty="0">
              <a:ln w="0" cmpd="sng">
                <a:noFill/>
                <a:prstDash val="solid"/>
              </a:ln>
              <a:solidFill>
                <a:srgbClr val="FFFFFF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29659">
            <a:off x="3357554" y="0"/>
            <a:ext cx="5186370" cy="1357290"/>
          </a:xfrm>
          <a:prstGeom prst="cloud">
            <a:avLst/>
          </a:prstGeom>
          <a:solidFill>
            <a:srgbClr val="FFCCFF"/>
          </a:solidFill>
          <a:effectLst>
            <a:glow rad="228600">
              <a:srgbClr val="FF4BF2">
                <a:alpha val="40000"/>
              </a:srgb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kumimoji="1" lang="ru-RU" altLang="ja-JP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rgbClr val="FF4BF2">
                      <a:alpha val="4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Реклама</a:t>
            </a:r>
            <a:endParaRPr kumimoji="1" lang="ja-JP" altLang="en-U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rgbClr val="FF4BF2">
                    <a:alpha val="40000"/>
                  </a:srgb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3" name="romantika_-_super_muzik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8" cstate="print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70496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14" grpId="0" animBg="1"/>
      <p:bldP spid="18" grpId="0" animBg="1"/>
      <p:bldP spid="20" grpId="0" animBg="1"/>
      <p:bldP spid="22" grpId="0" animBg="1"/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88000">
              <a:schemeClr val="accent1">
                <a:tint val="44500"/>
                <a:satMod val="160000"/>
                <a:alpha val="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  <a:prstGeom prst="ellipse">
            <a:avLst/>
          </a:prstGeom>
          <a:effectLst>
            <a:glow rad="228600">
              <a:schemeClr val="accent4">
                <a:lumMod val="60000"/>
                <a:lumOff val="40000"/>
                <a:alpha val="40000"/>
              </a:schemeClr>
            </a:glow>
            <a:outerShdw blurRad="50800" dist="38100" dir="10800000" algn="r" rotWithShape="0">
              <a:prstClr val="black">
                <a:alpha val="40000"/>
              </a:prstClr>
            </a:outerShdw>
            <a:softEdge rad="127000"/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prstTxWarp prst="textTriangle">
              <a:avLst/>
            </a:prstTxWarp>
            <a:normAutofit/>
            <a:scene3d>
              <a:camera prst="perspectiveLeft"/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kumimoji="1" lang="ru-RU" altLang="ja-JP" sz="28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Оценка</a:t>
            </a:r>
            <a:r>
              <a:rPr kumimoji="1" lang="ru-RU" altLang="ja-JP" sz="32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kumimoji="1" lang="ru-RU" altLang="ja-JP" sz="28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проекта</a:t>
            </a:r>
            <a:endParaRPr kumimoji="1" lang="ja-JP" altLang="en-US" sz="32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4282" y="1142984"/>
            <a:ext cx="850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ru-RU" altLang="ja-JP" sz="20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При проведение дизайн - исследования было опрошено 10 человек</a:t>
            </a:r>
            <a:endParaRPr kumimoji="1" lang="ja-JP" altLang="en-US" sz="2000" b="1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Berlin Sans FB Demi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285688" y="1500174"/>
          <a:ext cx="8858312" cy="4402718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  <a:reflection blurRad="6350" stA="50000" endA="300" endPos="55500" dist="50800" dir="5400000" sy="-100000" algn="bl" rotWithShape="0"/>
                </a:effectLst>
                <a:tableStyleId>{EB9631B5-78F2-41C9-869B-9F39066F8104}</a:tableStyleId>
              </a:tblPr>
              <a:tblGrid>
                <a:gridCol w="3429056"/>
                <a:gridCol w="2176634"/>
                <a:gridCol w="3252622"/>
              </a:tblGrid>
              <a:tr h="376705">
                <a:tc>
                  <a:txBody>
                    <a:bodyPr/>
                    <a:lstStyle/>
                    <a:p>
                      <a:pPr algn="ctr"/>
                      <a:r>
                        <a:rPr kumimoji="1" lang="ru-RU" altLang="ja-JP" dirty="0" smtClean="0">
                          <a:effectLst>
                            <a:glow rad="63500">
                              <a:schemeClr val="accent6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Вопросы</a:t>
                      </a:r>
                      <a:endParaRPr kumimoji="1" lang="ja-JP" altLang="en-US" dirty="0">
                        <a:effectLst>
                          <a:glow rad="63500">
                            <a:schemeClr val="accent6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>
                    <a:lnR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ru-RU" altLang="ja-JP" dirty="0" smtClean="0">
                          <a:effectLst>
                            <a:glow rad="63500">
                              <a:schemeClr val="accent6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Да/Нет</a:t>
                      </a:r>
                      <a:r>
                        <a:rPr kumimoji="1" lang="ru-RU" altLang="ja-JP" baseline="0" dirty="0" smtClean="0">
                          <a:effectLst>
                            <a:glow rad="63500">
                              <a:schemeClr val="accent6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 (+/-)</a:t>
                      </a:r>
                      <a:endParaRPr kumimoji="1" lang="ja-JP" altLang="en-US" dirty="0">
                        <a:effectLst>
                          <a:glow rad="63500">
                            <a:schemeClr val="accent6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>
                    <a:lnL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ru-RU" altLang="ja-JP" dirty="0" smtClean="0">
                          <a:effectLst>
                            <a:glow rad="63500">
                              <a:schemeClr val="accent6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Комментарий</a:t>
                      </a:r>
                      <a:endParaRPr kumimoji="1" lang="ja-JP" altLang="en-US" dirty="0">
                        <a:effectLst>
                          <a:glow rad="63500">
                            <a:schemeClr val="accent6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>
                    <a:lnL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8624">
                <a:tc>
                  <a:txBody>
                    <a:bodyPr/>
                    <a:lstStyle/>
                    <a:p>
                      <a:r>
                        <a:rPr kumimoji="1" lang="ru-RU" altLang="ja-JP" sz="1600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Нравится ли Вам</a:t>
                      </a:r>
                      <a:r>
                        <a:rPr kumimoji="1" lang="ru-RU" altLang="ja-JP" sz="1600" b="1" cap="all" spc="0" baseline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 изделие такого типа?</a:t>
                      </a:r>
                      <a:endParaRPr kumimoji="1" lang="ja-JP" altLang="en-US" sz="16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>
                    <a:lnR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ru-RU" altLang="ja-JP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glow rad="63500">
                              <a:schemeClr val="accent6">
                                <a:satMod val="175000"/>
                                <a:alpha val="40000"/>
                              </a:schemeClr>
                            </a:glow>
                            <a:reflection blurRad="6350" stA="60000" endA="900" endPos="58000" dir="5400000" sy="-100000" algn="bl" rotWithShape="0"/>
                          </a:effectLst>
                        </a:rPr>
                        <a:t>+ (10)</a:t>
                      </a:r>
                      <a:endParaRPr kumimoji="1" lang="ja-JP" altLang="en-US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glow rad="63500">
                            <a:schemeClr val="accent6">
                              <a:satMod val="175000"/>
                              <a:alpha val="40000"/>
                            </a:schemeClr>
                          </a:glow>
                          <a:reflection blurRad="6350" stA="60000" endA="900" endPos="58000" dir="5400000" sy="-100000" algn="bl" rotWithShape="0"/>
                        </a:effectLst>
                      </a:endParaRPr>
                    </a:p>
                  </a:txBody>
                  <a:tcPr>
                    <a:lnL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kumimoji="1" lang="ja-JP" altLang="en-US" dirty="0">
                        <a:effectLst>
                          <a:glow rad="63500">
                            <a:schemeClr val="accent6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>
                    <a:lnL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4869">
                <a:tc>
                  <a:txBody>
                    <a:bodyPr/>
                    <a:lstStyle/>
                    <a:p>
                      <a:r>
                        <a:rPr kumimoji="1" lang="ru-RU" altLang="ja-JP" sz="1600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А в частности моё изделие?</a:t>
                      </a:r>
                    </a:p>
                  </a:txBody>
                  <a:tcPr>
                    <a:lnR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ru-RU" altLang="ja-JP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glow rad="63500">
                              <a:schemeClr val="accent6">
                                <a:satMod val="175000"/>
                                <a:alpha val="40000"/>
                              </a:schemeClr>
                            </a:glow>
                            <a:reflection blurRad="6350" stA="60000" endA="900" endPos="58000" dir="5400000" sy="-100000" algn="bl" rotWithShape="0"/>
                          </a:effectLst>
                        </a:rPr>
                        <a:t>+(10)</a:t>
                      </a:r>
                      <a:endParaRPr kumimoji="1" lang="ja-JP" altLang="en-US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glow rad="63500">
                            <a:schemeClr val="accent6">
                              <a:satMod val="175000"/>
                              <a:alpha val="40000"/>
                            </a:schemeClr>
                          </a:glow>
                          <a:reflection blurRad="6350" stA="60000" endA="900" endPos="58000" dir="5400000" sy="-100000" algn="bl" rotWithShape="0"/>
                        </a:effectLst>
                      </a:endParaRPr>
                    </a:p>
                  </a:txBody>
                  <a:tcPr>
                    <a:lnL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kumimoji="1" lang="ja-JP" altLang="en-US" dirty="0">
                        <a:effectLst>
                          <a:glow rad="63500">
                            <a:schemeClr val="accent6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>
                    <a:lnL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1106">
                <a:tc>
                  <a:txBody>
                    <a:bodyPr/>
                    <a:lstStyle/>
                    <a:p>
                      <a:r>
                        <a:rPr kumimoji="1" lang="ru-RU" altLang="ja-JP" sz="1600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Хотелось ли бы</a:t>
                      </a:r>
                      <a:r>
                        <a:rPr kumimoji="1" lang="ru-RU" altLang="ja-JP" sz="1600" b="1" cap="all" spc="0" baseline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 Вам, что бы такая картина украшала интерьер Вашего дома?</a:t>
                      </a:r>
                      <a:endParaRPr kumimoji="1" lang="ja-JP" altLang="en-US" sz="16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>
                    <a:lnR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ru-RU" altLang="ja-JP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glow rad="63500">
                              <a:schemeClr val="accent6">
                                <a:satMod val="175000"/>
                                <a:alpha val="40000"/>
                              </a:schemeClr>
                            </a:glow>
                            <a:reflection blurRad="6350" stA="60000" endA="900" endPos="58000" dir="5400000" sy="-100000" algn="bl" rotWithShape="0"/>
                          </a:effectLst>
                        </a:rPr>
                        <a:t>+(9)/-(1)</a:t>
                      </a:r>
                      <a:endParaRPr kumimoji="1" lang="ja-JP" altLang="en-US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glow rad="63500">
                            <a:schemeClr val="accent6">
                              <a:satMod val="175000"/>
                              <a:alpha val="40000"/>
                            </a:schemeClr>
                          </a:glow>
                          <a:reflection blurRad="6350" stA="60000" endA="900" endPos="58000" dir="5400000" sy="-100000" algn="bl" rotWithShape="0"/>
                        </a:effectLst>
                      </a:endParaRPr>
                    </a:p>
                  </a:txBody>
                  <a:tcPr>
                    <a:lnL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kumimoji="1" lang="ru-RU" altLang="ja-JP" sz="1400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Безусловно,</a:t>
                      </a:r>
                      <a:r>
                        <a:rPr kumimoji="1" lang="ru-RU" altLang="ja-JP" sz="1400" b="1" cap="all" spc="0" baseline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 картина выполнена хорошо, но боюсь, что она не слишком хорошо вписалась в интерьер моей комнаты.</a:t>
                      </a:r>
                      <a:endParaRPr kumimoji="1" lang="ja-JP" altLang="en-US" sz="14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>
                    <a:lnL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50800" prst="hardEdge"/>
                      <a:lightRig rig="flood" dir="t"/>
                    </a:cell3D>
                  </a:tcPr>
                </a:tc>
              </a:tr>
              <a:tr h="648624">
                <a:tc>
                  <a:txBody>
                    <a:bodyPr/>
                    <a:lstStyle/>
                    <a:p>
                      <a:r>
                        <a:rPr kumimoji="1" lang="ru-RU" altLang="ja-JP" sz="1600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Устраивает ли Вас техника выполнения работы?</a:t>
                      </a:r>
                    </a:p>
                  </a:txBody>
                  <a:tcPr>
                    <a:lnR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ru-RU" altLang="ja-JP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glow rad="63500">
                              <a:schemeClr val="accent6">
                                <a:satMod val="175000"/>
                                <a:alpha val="40000"/>
                              </a:schemeClr>
                            </a:glow>
                            <a:reflection blurRad="6350" stA="60000" endA="900" endPos="58000" dir="5400000" sy="-100000" algn="bl" rotWithShape="0"/>
                          </a:effectLst>
                        </a:rPr>
                        <a:t>+(10)</a:t>
                      </a:r>
                      <a:endParaRPr kumimoji="1" lang="ja-JP" altLang="en-US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glow rad="63500">
                            <a:schemeClr val="accent6">
                              <a:satMod val="175000"/>
                              <a:alpha val="40000"/>
                            </a:schemeClr>
                          </a:glow>
                          <a:reflection blurRad="6350" stA="60000" endA="900" endPos="58000" dir="5400000" sy="-100000" algn="bl" rotWithShape="0"/>
                        </a:effectLst>
                      </a:endParaRPr>
                    </a:p>
                  </a:txBody>
                  <a:tcPr>
                    <a:lnL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kumimoji="1" lang="ja-JP" altLang="en-US" dirty="0">
                        <a:effectLst>
                          <a:glow rad="63500">
                            <a:schemeClr val="accent6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>
                    <a:lnL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8624">
                <a:tc>
                  <a:txBody>
                    <a:bodyPr/>
                    <a:lstStyle/>
                    <a:p>
                      <a:r>
                        <a:rPr kumimoji="1" lang="ru-RU" altLang="ja-JP" sz="1600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Нравятся ли Вам цвета, подобранные для картины?</a:t>
                      </a:r>
                      <a:endParaRPr kumimoji="1" lang="ja-JP" altLang="en-US" sz="16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>
                    <a:lnR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ru-RU" altLang="ja-JP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glow rad="63500">
                              <a:schemeClr val="accent6">
                                <a:satMod val="175000"/>
                                <a:alpha val="40000"/>
                              </a:schemeClr>
                            </a:glow>
                            <a:reflection blurRad="6350" stA="60000" endA="900" endPos="58000" dir="5400000" sy="-100000" algn="bl" rotWithShape="0"/>
                          </a:effectLst>
                        </a:rPr>
                        <a:t>+(10)</a:t>
                      </a:r>
                      <a:endParaRPr kumimoji="1" lang="ja-JP" altLang="en-US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glow rad="63500">
                            <a:schemeClr val="accent6">
                              <a:satMod val="175000"/>
                              <a:alpha val="40000"/>
                            </a:schemeClr>
                          </a:glow>
                          <a:reflection blurRad="6350" stA="60000" endA="900" endPos="58000" dir="5400000" sy="-100000" algn="bl" rotWithShape="0"/>
                        </a:effectLst>
                      </a:endParaRPr>
                    </a:p>
                  </a:txBody>
                  <a:tcPr>
                    <a:lnL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kumimoji="1" lang="ja-JP" altLang="en-US" dirty="0">
                        <a:effectLst>
                          <a:glow rad="635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>
                    <a:lnL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392">
                <a:tc>
                  <a:txBody>
                    <a:bodyPr/>
                    <a:lstStyle/>
                    <a:p>
                      <a:r>
                        <a:rPr kumimoji="1" lang="ru-RU" altLang="ja-JP" sz="1600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Как Вы думаете, может ли это изделие являться</a:t>
                      </a:r>
                      <a:r>
                        <a:rPr kumimoji="1" lang="ru-RU" altLang="ja-JP" sz="1600" b="1" cap="all" spc="0" baseline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 подарком?</a:t>
                      </a:r>
                    </a:p>
                  </a:txBody>
                  <a:tcPr>
                    <a:lnR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ru-RU" altLang="ja-JP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glow rad="63500">
                              <a:schemeClr val="accent6">
                                <a:satMod val="175000"/>
                                <a:alpha val="40000"/>
                              </a:schemeClr>
                            </a:glow>
                            <a:reflection blurRad="6350" stA="60000" endA="900" endPos="58000" dir="5400000" sy="-100000" algn="bl" rotWithShape="0"/>
                          </a:effectLst>
                        </a:rPr>
                        <a:t>+(10)</a:t>
                      </a:r>
                      <a:endParaRPr kumimoji="1" lang="ja-JP" altLang="en-US" b="1" cap="all" spc="0" dirty="0" smtClean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glow rad="63500">
                            <a:schemeClr val="accent6">
                              <a:satMod val="175000"/>
                              <a:alpha val="40000"/>
                            </a:schemeClr>
                          </a:glow>
                          <a:reflection blurRad="6350" stA="60000" endA="900" endPos="58000" dir="5400000" sy="-100000" algn="bl" rotWithShape="0"/>
                        </a:effectLst>
                      </a:endParaRPr>
                    </a:p>
                    <a:p>
                      <a:pPr algn="ctr"/>
                      <a:endParaRPr kumimoji="1" lang="ja-JP" altLang="en-US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glow rad="63500">
                            <a:schemeClr val="accent6">
                              <a:satMod val="175000"/>
                              <a:alpha val="40000"/>
                            </a:schemeClr>
                          </a:glow>
                          <a:reflection blurRad="6350" stA="60000" endA="900" endPos="58000" dir="5400000" sy="-100000" algn="bl" rotWithShape="0"/>
                        </a:effectLst>
                      </a:endParaRPr>
                    </a:p>
                  </a:txBody>
                  <a:tcPr>
                    <a:lnL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kumimoji="1" lang="ja-JP" altLang="en-US" dirty="0">
                        <a:effectLst>
                          <a:glow rad="63500">
                            <a:schemeClr val="accent6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</a:txBody>
                  <a:tcPr>
                    <a:lnL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0" y="5934670"/>
            <a:ext cx="899079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altLang="ja-JP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</a:t>
            </a:r>
            <a:r>
              <a:rPr kumimoji="1" lang="ru-RU" altLang="ja-JP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полной уверенностью можно сказать, что цель </a:t>
            </a:r>
            <a:r>
              <a:rPr lang="ru-RU" altLang="ja-JP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м</a:t>
            </a:r>
            <a:r>
              <a:rPr kumimoji="1" lang="ru-RU" altLang="ja-JP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оего проекта достигнута,</a:t>
            </a:r>
          </a:p>
          <a:p>
            <a:pPr algn="ctr"/>
            <a:r>
              <a:rPr kumimoji="1" lang="ru-RU" altLang="ja-JP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и мне удалось</a:t>
            </a:r>
          </a:p>
          <a:p>
            <a:pPr algn="ctr"/>
            <a:r>
              <a:rPr kumimoji="1" lang="ru-RU" altLang="ja-JP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создать картину удовлетворяющую всем поставленным задачам. </a:t>
            </a:r>
            <a:endParaRPr kumimoji="1" lang="ja-JP" altLang="en-US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428737"/>
            <a:ext cx="9144000" cy="5429264"/>
          </a:xfrm>
          <a:gradFill flip="none" rotWithShape="1">
            <a:gsLst>
              <a:gs pos="89000">
                <a:srgbClr val="FFFF99">
                  <a:alpha val="41000"/>
                </a:srgbClr>
              </a:gs>
              <a:gs pos="50000">
                <a:srgbClr val="FFFF66"/>
              </a:gs>
              <a:gs pos="100000">
                <a:srgbClr val="FFFF00"/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>
            <a:normAutofit fontScale="77500" lnSpcReduction="2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buNone/>
            </a:pPr>
            <a:endParaRPr lang="ru-RU" altLang="ja-JP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>
              <a:buNone/>
            </a:pPr>
            <a:r>
              <a:rPr lang="ru-RU" altLang="ja-JP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Область применения объемной вышивки необыкновенно широка. </a:t>
            </a:r>
          </a:p>
          <a:p>
            <a:pPr algn="ctr">
              <a:buNone/>
            </a:pPr>
            <a:r>
              <a:rPr lang="ru-RU" altLang="ja-JP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</a:t>
            </a:r>
            <a:r>
              <a:rPr lang="ru-RU" altLang="ja-JP" b="1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Учитывая механическую стойкость , невосприимчивость к неблагоприятным погодным условиям , долговечность , возможность стирки и изготовление в двух вариантах : постоянное крепление на изделиях из тканей и быстросъемное на тканях и других поверхностях. </a:t>
            </a:r>
          </a:p>
          <a:p>
            <a:pPr algn="ctr">
              <a:buNone/>
            </a:pPr>
            <a:r>
              <a:rPr lang="ru-RU" altLang="ja-JP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Примеры  применения : </a:t>
            </a:r>
          </a:p>
          <a:p>
            <a:pPr>
              <a:buNone/>
            </a:pPr>
            <a:r>
              <a:rPr lang="ru-RU" altLang="ja-JP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блузки , заколки для волос , купальники , платья , костюмы , демисезонные и зимние пальто , чехлы для мебели ,украшения для штор, размещение на самих шторах , шляпах , сумках , декоративных подушках . Украшение шкатулок , мониторов , салонов автомобилей и так далее.</a:t>
            </a:r>
          </a:p>
          <a:p>
            <a:pPr algn="ctr">
              <a:buNone/>
            </a:pPr>
            <a:r>
              <a:rPr lang="ru-RU" altLang="ja-JP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</a:t>
            </a:r>
            <a:r>
              <a:rPr lang="ru-RU" altLang="ja-JP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Все зависит только от Вашей фантазии .</a:t>
            </a:r>
            <a:endParaRPr kumimoji="1" lang="ja-JP" altLang="en-US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0"/>
            <a:ext cx="8786874" cy="1643050"/>
          </a:xfrm>
          <a:prstGeom prst="horizontalScroll">
            <a:avLst>
              <a:gd name="adj" fmla="val 13865"/>
            </a:avLst>
          </a:prstGeom>
          <a:solidFill>
            <a:srgbClr val="FFFF00"/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kumimoji="1" lang="ru-RU" altLang="ja-JP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Область применения данного вида рукоделия</a:t>
            </a:r>
            <a:endParaRPr kumimoji="1" lang="ja-JP" altLang="en-US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6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720"/>
                            </p:stCondLst>
                            <p:childTnLst>
                              <p:par>
                                <p:cTn id="1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720"/>
                            </p:stCondLst>
                            <p:childTnLst>
                              <p:par>
                                <p:cTn id="2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220"/>
                            </p:stCondLst>
                            <p:childTnLst>
                              <p:par>
                                <p:cTn id="29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8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1220"/>
                            </p:stCondLst>
                            <p:childTnLst>
                              <p:par>
                                <p:cTn id="3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20000"/>
                <a:lumOff val="80000"/>
              </a:schemeClr>
            </a:gs>
            <a:gs pos="50000">
              <a:schemeClr val="tx2">
                <a:lumMod val="40000"/>
                <a:lumOff val="60000"/>
              </a:schemeClr>
            </a:gs>
            <a:gs pos="100000">
              <a:schemeClr val="accent4">
                <a:lumMod val="20000"/>
                <a:lumOff val="8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97040"/>
          </a:xfrm>
          <a:prstGeom prst="horizontalScroll">
            <a:avLst>
              <a:gd name="adj" fmla="val 22692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kumimoji="1" lang="ru-RU" altLang="ja-JP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Дополнительная литература</a:t>
            </a:r>
            <a:endParaRPr kumimoji="1" lang="ja-JP" altLang="en-US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928778"/>
            <a:ext cx="8229600" cy="4929222"/>
          </a:xfrm>
        </p:spPr>
        <p:txBody>
          <a:bodyPr>
            <a:prstTxWarp prst="textChevronInverted">
              <a:avLst/>
            </a:prstTxWarp>
          </a:bodyPr>
          <a:lstStyle/>
          <a:p>
            <a:pPr algn="ctr">
              <a:buFont typeface="Wingdings" pitchFamily="2" charset="2"/>
              <a:buChar char="Ø"/>
            </a:pPr>
            <a:r>
              <a:rPr lang="ru-RU" altLang="ja-JP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ru-RU" altLang="ja-JP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Объемная вышивка. Самая полная энциклопедия. Техника. приемы. Изделия.</a:t>
            </a:r>
          </a:p>
          <a:p>
            <a:pPr algn="ctr">
              <a:buNone/>
            </a:pPr>
            <a:r>
              <a:rPr lang="ru-RU" altLang="ja-JP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Ди ван Никер</a:t>
            </a:r>
          </a:p>
          <a:p>
            <a:pPr algn="ctr">
              <a:buFont typeface="Wingdings" pitchFamily="2" charset="2"/>
              <a:buChar char="Ø"/>
            </a:pPr>
            <a:r>
              <a:rPr lang="ru-RU" altLang="ja-JP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ru-RU" altLang="ja-JP" dirty="0" smtClean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Учебник для учащихся 5-11 классов общеобразовательной школы  по технологии.</a:t>
            </a:r>
          </a:p>
          <a:p>
            <a:pPr algn="ctr">
              <a:buNone/>
            </a:pPr>
            <a:r>
              <a:rPr lang="ru-RU" altLang="ja-JP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Под</a:t>
            </a:r>
            <a:r>
              <a:rPr lang="ru-RU" altLang="ja-JP" dirty="0" smtClean="0"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ru-RU" altLang="ja-JP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редакцией В.Д.Симоненко</a:t>
            </a:r>
            <a:r>
              <a:rPr lang="ru-RU" altLang="ja-JP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.</a:t>
            </a:r>
          </a:p>
          <a:p>
            <a:pPr algn="ctr">
              <a:buNone/>
            </a:pPr>
            <a:endParaRPr lang="ru-RU" altLang="ja-JP" dirty="0"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Фото01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1666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428596" y="1643050"/>
            <a:ext cx="7286676" cy="22860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6600" b="1" dirty="0" smtClean="0">
              <a:solidFill>
                <a:srgbClr val="FFFF00"/>
              </a:solidFill>
              <a:latin typeface="Segoe Script" pitchFamily="34" charset="0"/>
            </a:endParaRPr>
          </a:p>
          <a:p>
            <a:pPr algn="ctr"/>
            <a:r>
              <a:rPr lang="ru-RU" sz="6600" b="1" dirty="0" smtClean="0">
                <a:solidFill>
                  <a:srgbClr val="FFFF00"/>
                </a:solidFill>
                <a:latin typeface="Segoe Script" pitchFamily="34" charset="0"/>
              </a:rPr>
              <a:t>Дерзайте и        </a:t>
            </a:r>
            <a:r>
              <a:rPr lang="ru-RU" sz="6600" b="1" dirty="0" smtClean="0">
                <a:solidFill>
                  <a:srgbClr val="FF0000"/>
                </a:solidFill>
                <a:latin typeface="Segoe Script" pitchFamily="34" charset="0"/>
              </a:rPr>
              <a:t>вышивайте-</a:t>
            </a:r>
          </a:p>
          <a:p>
            <a:pPr algn="ctr"/>
            <a:endParaRPr lang="ru-RU" sz="6600" b="1" dirty="0" smtClean="0">
              <a:solidFill>
                <a:srgbClr val="FFFF00"/>
              </a:solidFill>
              <a:latin typeface="Segoe Script" pitchFamily="34" charset="0"/>
            </a:endParaRPr>
          </a:p>
          <a:p>
            <a:pPr algn="ctr"/>
            <a:endParaRPr lang="ru-RU" b="1" dirty="0" smtClean="0">
              <a:solidFill>
                <a:srgbClr val="FFFF00"/>
              </a:solidFill>
              <a:latin typeface="Segoe Script" pitchFamily="34" charset="0"/>
            </a:endParaRPr>
          </a:p>
          <a:p>
            <a:pPr algn="ctr"/>
            <a:r>
              <a:rPr lang="ru-RU" sz="6600" b="1" dirty="0" smtClean="0">
                <a:solidFill>
                  <a:srgbClr val="FFFF00"/>
                </a:solidFill>
                <a:latin typeface="Segoe Script" pitchFamily="34" charset="0"/>
              </a:rPr>
              <a:t>Пусть скромно, зато объёмно!!!</a:t>
            </a:r>
            <a:endParaRPr lang="ru-RU" sz="6600" b="1" dirty="0">
              <a:solidFill>
                <a:srgbClr val="FFFF00"/>
              </a:solidFill>
              <a:latin typeface="Segoe Script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71868" y="7858156"/>
            <a:ext cx="71438" cy="2143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1674</TotalTime>
  <Words>1536</Words>
  <Application>Microsoft Office PowerPoint</Application>
  <PresentationFormat>Экран (4:3)</PresentationFormat>
  <Paragraphs>234</Paragraphs>
  <Slides>21</Slides>
  <Notes>4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Слайд 1</vt:lpstr>
      <vt:lpstr>Преимущества объёмной вышивки</vt:lpstr>
      <vt:lpstr>План</vt:lpstr>
      <vt:lpstr>Слайд 4</vt:lpstr>
      <vt:lpstr>Слайд 5</vt:lpstr>
      <vt:lpstr>Слайд 6</vt:lpstr>
      <vt:lpstr>Цели и задачи</vt:lpstr>
      <vt:lpstr>             Анализ идеи</vt:lpstr>
      <vt:lpstr>Выбор лучшей идеи</vt:lpstr>
      <vt:lpstr>Слайд 10</vt:lpstr>
      <vt:lpstr>Выбор лучшего эскиза</vt:lpstr>
      <vt:lpstr>Требования к изделию</vt:lpstr>
      <vt:lpstr>Выбор материалов</vt:lpstr>
      <vt:lpstr>Технологическая часть</vt:lpstr>
      <vt:lpstr>Технологическая последовательность</vt:lpstr>
      <vt:lpstr>Экономический расчёт</vt:lpstr>
      <vt:lpstr>Реклама</vt:lpstr>
      <vt:lpstr>Оценка проекта</vt:lpstr>
      <vt:lpstr>Область применения данного вида рукоделия</vt:lpstr>
      <vt:lpstr>Дополнительная литература</vt:lpstr>
      <vt:lpstr>Слайд 21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Мария</dc:creator>
  <cp:lastModifiedBy>Нина</cp:lastModifiedBy>
  <cp:revision>175</cp:revision>
  <dcterms:created xsi:type="dcterms:W3CDTF">2008-09-27T12:34:49Z</dcterms:created>
  <dcterms:modified xsi:type="dcterms:W3CDTF">2017-03-05T14:50:37Z</dcterms:modified>
</cp:coreProperties>
</file>