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1" r:id="rId3"/>
    <p:sldId id="276" r:id="rId4"/>
    <p:sldId id="280" r:id="rId5"/>
    <p:sldId id="274" r:id="rId6"/>
    <p:sldId id="282" r:id="rId7"/>
    <p:sldId id="281" r:id="rId8"/>
    <p:sldId id="283" r:id="rId9"/>
    <p:sldId id="273" r:id="rId10"/>
    <p:sldId id="261" r:id="rId11"/>
    <p:sldId id="285" r:id="rId12"/>
    <p:sldId id="259" r:id="rId13"/>
    <p:sldId id="264" r:id="rId14"/>
    <p:sldId id="288" r:id="rId15"/>
    <p:sldId id="278" r:id="rId16"/>
    <p:sldId id="279" r:id="rId17"/>
    <p:sldId id="286" r:id="rId18"/>
    <p:sldId id="287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91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06.03.2017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jp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2503" y="-27384"/>
            <a:ext cx="9256503" cy="688813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11760" y="6237312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 Black" panose="020B0A04020102020204" pitchFamily="34" charset="0"/>
              </a:rPr>
              <a:t>                  </a:t>
            </a:r>
            <a:endParaRPr lang="ru-RU" dirty="0">
              <a:latin typeface="Arial Black" panose="020B0A040201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188640"/>
            <a:ext cx="90364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latin typeface="Arial Black" panose="020B0A04020102020204" pitchFamily="34" charset="0"/>
              </a:rPr>
              <a:t>Краевое государственное казенное учреждение "Организация осуществляющая обучение, для детей-сирот и детей, оставшихся без попечения родителей «Детский дом № 27»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432" y="2132856"/>
            <a:ext cx="91194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«</a:t>
            </a:r>
            <a:r>
              <a:rPr lang="ru-RU" sz="2400" dirty="0" smtClean="0">
                <a:latin typeface="Arial Black" panose="020B0A04020102020204" pitchFamily="34" charset="0"/>
              </a:rPr>
              <a:t>О практике работы службы по профилактике социального сиротства с семьями, находящимися в социально опасном положении»</a:t>
            </a:r>
            <a:endParaRPr lang="ru-RU" sz="2400" dirty="0">
              <a:latin typeface="Arial Black" panose="020B0A040201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436096" y="4869160"/>
            <a:ext cx="37079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Arial Black" panose="020B0A04020102020204" pitchFamily="34" charset="0"/>
              </a:rPr>
              <a:t>Подготовила: Ж. Г. Перфильева</a:t>
            </a:r>
            <a:endParaRPr lang="ru-RU" sz="1400" dirty="0">
              <a:latin typeface="Arial Black" panose="020B0A040201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843808" y="6165304"/>
            <a:ext cx="30963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latin typeface="Arial Black" panose="020B0A04020102020204" pitchFamily="34" charset="0"/>
              </a:rPr>
              <a:t>р</a:t>
            </a:r>
            <a:r>
              <a:rPr lang="ru-RU" sz="1200" dirty="0" smtClean="0">
                <a:latin typeface="Arial Black" panose="020B0A04020102020204" pitchFamily="34" charset="0"/>
              </a:rPr>
              <a:t>. п</a:t>
            </a:r>
            <a:r>
              <a:rPr lang="ru-RU" sz="1200" dirty="0">
                <a:latin typeface="Arial Black" panose="020B0A04020102020204" pitchFamily="34" charset="0"/>
              </a:rPr>
              <a:t>. </a:t>
            </a:r>
            <a:r>
              <a:rPr lang="ru-RU" sz="1200" dirty="0" smtClean="0">
                <a:latin typeface="Arial Black" panose="020B0A04020102020204" pitchFamily="34" charset="0"/>
              </a:rPr>
              <a:t>Солнечный </a:t>
            </a:r>
          </a:p>
          <a:p>
            <a:pPr algn="ctr"/>
            <a:r>
              <a:rPr lang="ru-RU" sz="1200" dirty="0" smtClean="0">
                <a:latin typeface="Arial Black" panose="020B0A04020102020204" pitchFamily="34" charset="0"/>
              </a:rPr>
              <a:t>2017 </a:t>
            </a:r>
            <a:r>
              <a:rPr lang="ru-RU" sz="1200" dirty="0" smtClean="0">
                <a:latin typeface="Arial Black" panose="020B0A04020102020204" pitchFamily="34" charset="0"/>
              </a:rPr>
              <a:t>год</a:t>
            </a:r>
            <a:endParaRPr lang="ru-RU" sz="1200" dirty="0">
              <a:latin typeface="Arial Black" panose="020B0A04020102020204" pitchFamily="34" charset="0"/>
            </a:endParaRPr>
          </a:p>
          <a:p>
            <a:r>
              <a:rPr lang="ru-RU" sz="1200" dirty="0">
                <a:latin typeface="Arial Black" panose="020B0A04020102020204" pitchFamily="34" charset="0"/>
              </a:rPr>
              <a:t>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2077577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03303"/>
          </a:xfrm>
        </p:spPr>
      </p:pic>
      <p:sp>
        <p:nvSpPr>
          <p:cNvPr id="3" name="TextBox 2"/>
          <p:cNvSpPr txBox="1"/>
          <p:nvPr/>
        </p:nvSpPr>
        <p:spPr>
          <a:xfrm>
            <a:off x="819476" y="2564904"/>
            <a:ext cx="712879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Цели и задачи:</a:t>
            </a:r>
          </a:p>
          <a:p>
            <a:r>
              <a:rPr lang="ru-RU" sz="2400" b="1" dirty="0"/>
              <a:t>-обеспечение прав и интересов ребенка на воспитание в кровной семье;</a:t>
            </a:r>
          </a:p>
          <a:p>
            <a:r>
              <a:rPr lang="ru-RU" sz="2400" b="1" dirty="0"/>
              <a:t>-развитие системы сопровождения семей, оказавшихся в </a:t>
            </a:r>
            <a:r>
              <a:rPr lang="ru-RU" sz="2400" b="1" dirty="0" smtClean="0"/>
              <a:t>социально опасном </a:t>
            </a:r>
            <a:r>
              <a:rPr lang="ru-RU" sz="2400" b="1" dirty="0"/>
              <a:t>положении и находящихся на грани социально опасной </a:t>
            </a:r>
            <a:r>
              <a:rPr lang="ru-RU" sz="2400" b="1" dirty="0" smtClean="0"/>
              <a:t>ситуации; </a:t>
            </a:r>
            <a:endParaRPr lang="ru-RU" sz="2400" b="1" dirty="0"/>
          </a:p>
          <a:p>
            <a:r>
              <a:rPr lang="ru-RU" sz="2400" b="1" dirty="0"/>
              <a:t>-оказание содействия в успешной социальной реабилитации семьи в современных условиях.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475656" y="54868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07504" y="188640"/>
            <a:ext cx="89289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На основании пп.1.22,5,2 Устава детского дома, письма Министерства образования и науки Хабаровского края от 19.06.2014 года № 04.3-14-6595 на базе детского дома с 01 октября 2014 года открыта служба по профилактике социального сиротства.</a:t>
            </a:r>
          </a:p>
        </p:txBody>
      </p:sp>
    </p:spTree>
    <p:extLst>
      <p:ext uri="{BB962C8B-B14F-4D97-AF65-F5344CB8AC3E}">
        <p14:creationId xmlns:p14="http://schemas.microsoft.com/office/powerpoint/2010/main" val="831680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" name="TextBox 2"/>
          <p:cNvSpPr txBox="1"/>
          <p:nvPr/>
        </p:nvSpPr>
        <p:spPr>
          <a:xfrm>
            <a:off x="179512" y="23745"/>
            <a:ext cx="84969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latin typeface="Arial Black" panose="020B0A04020102020204" pitchFamily="34" charset="0"/>
              </a:rPr>
              <a:t>Первое направление деятельности </a:t>
            </a:r>
            <a:r>
              <a:rPr lang="ru-RU" sz="2000" b="1" dirty="0" smtClean="0">
                <a:latin typeface="Arial Black" panose="020B0A04020102020204" pitchFamily="34" charset="0"/>
              </a:rPr>
              <a:t>службы:</a:t>
            </a:r>
          </a:p>
          <a:p>
            <a:r>
              <a:rPr lang="ru-RU" sz="2000" b="1" dirty="0">
                <a:latin typeface="Arial Black" panose="020B0A04020102020204" pitchFamily="34" charset="0"/>
              </a:rPr>
              <a:t>-</a:t>
            </a:r>
            <a:r>
              <a:rPr lang="ru-RU" sz="2000" b="1" dirty="0" smtClean="0">
                <a:latin typeface="Arial Black" panose="020B0A04020102020204" pitchFamily="34" charset="0"/>
              </a:rPr>
              <a:t>организация </a:t>
            </a:r>
            <a:r>
              <a:rPr lang="ru-RU" sz="2000" b="1" dirty="0">
                <a:latin typeface="Arial Black" panose="020B0A04020102020204" pitchFamily="34" charset="0"/>
              </a:rPr>
              <a:t>работы по возвращению воспитанников в кровную семью</a:t>
            </a:r>
            <a:r>
              <a:rPr lang="ru-RU" sz="2000" b="1" dirty="0" smtClean="0">
                <a:latin typeface="Arial Black" panose="020B0A04020102020204" pitchFamily="34" charset="0"/>
              </a:rPr>
              <a:t>.</a:t>
            </a:r>
          </a:p>
          <a:p>
            <a:r>
              <a:rPr lang="ru-RU" sz="2000" b="1" dirty="0" smtClean="0">
                <a:latin typeface="Arial Black" panose="020B0A04020102020204" pitchFamily="34" charset="0"/>
              </a:rPr>
              <a:t> </a:t>
            </a:r>
            <a:endParaRPr lang="ru-RU" sz="2000" b="1" dirty="0">
              <a:latin typeface="Arial Black" panose="020B0A04020102020204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614" y="868609"/>
            <a:ext cx="4176713" cy="596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789040"/>
            <a:ext cx="3934927" cy="2854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276" y="1126692"/>
            <a:ext cx="3802708" cy="25683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4940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1052736"/>
            <a:ext cx="5723025" cy="45310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679" t="34877" r="18162" b="1795"/>
          <a:stretch/>
        </p:blipFill>
        <p:spPr>
          <a:xfrm>
            <a:off x="251520" y="83243"/>
            <a:ext cx="2714758" cy="33513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70" t="25836" r="30727" b="28474"/>
          <a:stretch/>
        </p:blipFill>
        <p:spPr>
          <a:xfrm>
            <a:off x="293132" y="3501008"/>
            <a:ext cx="2718150" cy="32403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45942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" name="Прямоугольник 2"/>
          <p:cNvSpPr/>
          <p:nvPr/>
        </p:nvSpPr>
        <p:spPr>
          <a:xfrm>
            <a:off x="107504" y="116632"/>
            <a:ext cx="885698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r>
              <a:rPr lang="ru-RU" b="1" dirty="0"/>
              <a:t>Второе направление </a:t>
            </a:r>
            <a:r>
              <a:rPr lang="ru-RU" b="1" dirty="0" smtClean="0"/>
              <a:t>- исполнение </a:t>
            </a:r>
            <a:r>
              <a:rPr lang="ru-RU" b="1" dirty="0"/>
              <a:t>полномочий, которые </a:t>
            </a:r>
            <a:r>
              <a:rPr lang="ru-RU" b="1" dirty="0" smtClean="0"/>
              <a:t>передал  </a:t>
            </a:r>
            <a:r>
              <a:rPr lang="ru-RU" b="1" dirty="0"/>
              <a:t>нам отдел опеки и попечительства  по </a:t>
            </a:r>
            <a:r>
              <a:rPr lang="ru-RU" b="1" dirty="0" smtClean="0"/>
              <a:t>выявлению семей  и </a:t>
            </a:r>
            <a:r>
              <a:rPr lang="ru-RU" b="1" dirty="0"/>
              <a:t>составление акта обследования условий </a:t>
            </a:r>
            <a:r>
              <a:rPr lang="ru-RU" b="1" dirty="0" smtClean="0"/>
              <a:t>жизни несовершеннолетних , оставшихся без попечения родителей и детей, находящихся в социально опасном положении. </a:t>
            </a:r>
          </a:p>
          <a:p>
            <a:endParaRPr lang="ru-RU" b="1" dirty="0"/>
          </a:p>
        </p:txBody>
      </p:sp>
      <p:grpSp>
        <p:nvGrpSpPr>
          <p:cNvPr id="6" name="Группа 5"/>
          <p:cNvGrpSpPr/>
          <p:nvPr/>
        </p:nvGrpSpPr>
        <p:grpSpPr>
          <a:xfrm>
            <a:off x="2483768" y="2420888"/>
            <a:ext cx="4613568" cy="1581527"/>
            <a:chOff x="2483768" y="2420888"/>
            <a:chExt cx="4613568" cy="1581527"/>
          </a:xfrm>
        </p:grpSpPr>
        <p:sp>
          <p:nvSpPr>
            <p:cNvPr id="5" name="Солнце 4"/>
            <p:cNvSpPr/>
            <p:nvPr/>
          </p:nvSpPr>
          <p:spPr>
            <a:xfrm>
              <a:off x="2483768" y="2420888"/>
              <a:ext cx="504056" cy="576064"/>
            </a:xfrm>
            <a:prstGeom prst="sun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FFFF00"/>
                </a:solidFill>
              </a:endParaRPr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1880" y="2879815"/>
              <a:ext cx="530225" cy="603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72200" y="3177410"/>
              <a:ext cx="725136" cy="8250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9" name="Picture 5" descr="C:\Users\Галина Николаевна\Desktop\Рисунок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56792"/>
            <a:ext cx="8637319" cy="4937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1134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" name="Прямоугольник 2"/>
          <p:cNvSpPr/>
          <p:nvPr/>
        </p:nvSpPr>
        <p:spPr>
          <a:xfrm>
            <a:off x="107504" y="116632"/>
            <a:ext cx="88569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endParaRPr lang="ru-RU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768" y="925131"/>
            <a:ext cx="8668455" cy="48760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98569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" name="Прямоугольник 2"/>
          <p:cNvSpPr/>
          <p:nvPr/>
        </p:nvSpPr>
        <p:spPr>
          <a:xfrm>
            <a:off x="107504" y="116632"/>
            <a:ext cx="88569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endParaRPr lang="ru-RU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68"/>
          <a:stretch/>
        </p:blipFill>
        <p:spPr>
          <a:xfrm>
            <a:off x="3923927" y="2204864"/>
            <a:ext cx="5043361" cy="30758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132856"/>
            <a:ext cx="3384376" cy="30102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TextBox 7"/>
          <p:cNvSpPr txBox="1"/>
          <p:nvPr/>
        </p:nvSpPr>
        <p:spPr>
          <a:xfrm>
            <a:off x="323528" y="485964"/>
            <a:ext cx="84249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</a:t>
            </a:r>
            <a:r>
              <a:rPr lang="ru-RU" b="1" dirty="0">
                <a:latin typeface="Arial Black" panose="020B0A04020102020204" pitchFamily="34" charset="0"/>
              </a:rPr>
              <a:t>Третье направление </a:t>
            </a:r>
            <a:r>
              <a:rPr lang="ru-RU" b="1" dirty="0" smtClean="0">
                <a:latin typeface="Arial Black" panose="020B0A04020102020204" pitchFamily="34" charset="0"/>
              </a:rPr>
              <a:t>- </a:t>
            </a:r>
            <a:r>
              <a:rPr lang="ru-RU" b="1" dirty="0">
                <a:latin typeface="Arial Black" panose="020B0A04020102020204" pitchFamily="34" charset="0"/>
              </a:rPr>
              <a:t>коррекционно-реабилитационная работа с </a:t>
            </a:r>
            <a:r>
              <a:rPr lang="ru-RU" b="1" dirty="0" smtClean="0">
                <a:latin typeface="Arial Black" panose="020B0A04020102020204" pitchFamily="34" charset="0"/>
              </a:rPr>
              <a:t>семьями, </a:t>
            </a:r>
            <a:r>
              <a:rPr lang="ru-RU" b="1" dirty="0">
                <a:latin typeface="Arial Black" panose="020B0A04020102020204" pitchFamily="34" charset="0"/>
              </a:rPr>
              <a:t>находящимися в тяжелой жизненной </a:t>
            </a:r>
            <a:r>
              <a:rPr lang="ru-RU" b="1" dirty="0" smtClean="0">
                <a:latin typeface="Arial Black" panose="020B0A04020102020204" pitchFamily="34" charset="0"/>
              </a:rPr>
              <a:t>ситуации. Эта </a:t>
            </a:r>
            <a:r>
              <a:rPr lang="ru-RU" b="1" dirty="0">
                <a:latin typeface="Arial Black" panose="020B0A04020102020204" pitchFamily="34" charset="0"/>
              </a:rPr>
              <a:t>работа проводится в форме сопровождения.</a:t>
            </a:r>
          </a:p>
        </p:txBody>
      </p:sp>
    </p:spTree>
    <p:extLst>
      <p:ext uri="{BB962C8B-B14F-4D97-AF65-F5344CB8AC3E}">
        <p14:creationId xmlns:p14="http://schemas.microsoft.com/office/powerpoint/2010/main" val="1591292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84"/>
            <a:ext cx="9144000" cy="6858000"/>
          </a:xfrm>
        </p:spPr>
      </p:pic>
      <p:sp>
        <p:nvSpPr>
          <p:cNvPr id="3" name="Прямоугольник 2"/>
          <p:cNvSpPr/>
          <p:nvPr/>
        </p:nvSpPr>
        <p:spPr>
          <a:xfrm>
            <a:off x="107504" y="116632"/>
            <a:ext cx="88569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endParaRPr lang="ru-RU" b="1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21839" r="-2404" b="9748"/>
          <a:stretch/>
        </p:blipFill>
        <p:spPr>
          <a:xfrm>
            <a:off x="395536" y="116632"/>
            <a:ext cx="5739235" cy="32403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945" y="3508999"/>
            <a:ext cx="5652120" cy="31793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698411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398" y="0"/>
            <a:ext cx="9144000" cy="6858000"/>
          </a:xfrm>
        </p:spPr>
      </p:pic>
      <p:sp>
        <p:nvSpPr>
          <p:cNvPr id="7" name="TextBox 6"/>
          <p:cNvSpPr txBox="1"/>
          <p:nvPr/>
        </p:nvSpPr>
        <p:spPr>
          <a:xfrm>
            <a:off x="179512" y="116632"/>
            <a:ext cx="878497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latin typeface="Arial Black" panose="020B0A04020102020204" pitchFamily="34" charset="0"/>
              </a:rPr>
              <a:t>Процедура сопровождения предусматривает:</a:t>
            </a:r>
          </a:p>
          <a:p>
            <a:r>
              <a:rPr lang="ru-RU" sz="1400" b="1" dirty="0" smtClean="0">
                <a:latin typeface="Arial Black" panose="020B0A04020102020204" pitchFamily="34" charset="0"/>
              </a:rPr>
              <a:t>-подготовку </a:t>
            </a:r>
            <a:r>
              <a:rPr lang="ru-RU" sz="1400" b="1" dirty="0">
                <a:latin typeface="Arial Black" panose="020B0A04020102020204" pitchFamily="34" charset="0"/>
              </a:rPr>
              <a:t>и заключение </a:t>
            </a:r>
            <a:r>
              <a:rPr lang="ru-RU" sz="1400" b="1" dirty="0" smtClean="0">
                <a:latin typeface="Arial Black" panose="020B0A04020102020204" pitchFamily="34" charset="0"/>
              </a:rPr>
              <a:t>Договора</a:t>
            </a:r>
            <a:r>
              <a:rPr lang="ru-RU" sz="1400" b="1" dirty="0">
                <a:latin typeface="Arial Black" panose="020B0A04020102020204" pitchFamily="34" charset="0"/>
              </a:rPr>
              <a:t>;</a:t>
            </a:r>
            <a:endParaRPr lang="ru-RU" sz="1400" b="1" dirty="0" smtClean="0">
              <a:latin typeface="Arial Black" panose="020B0A04020102020204" pitchFamily="34" charset="0"/>
            </a:endParaRPr>
          </a:p>
          <a:p>
            <a:r>
              <a:rPr lang="ru-RU" sz="1400" b="1" dirty="0">
                <a:latin typeface="Arial Black" panose="020B0A04020102020204" pitchFamily="34" charset="0"/>
              </a:rPr>
              <a:t>-</a:t>
            </a:r>
            <a:r>
              <a:rPr lang="ru-RU" sz="1400" b="1" dirty="0" smtClean="0">
                <a:latin typeface="Arial Black" panose="020B0A04020102020204" pitchFamily="34" charset="0"/>
              </a:rPr>
              <a:t>разработку </a:t>
            </a:r>
            <a:r>
              <a:rPr lang="ru-RU" sz="1400" b="1" dirty="0">
                <a:latin typeface="Arial Black" panose="020B0A04020102020204" pitchFamily="34" charset="0"/>
              </a:rPr>
              <a:t>и реализацию индивидуального плана сопровождения </a:t>
            </a:r>
            <a:r>
              <a:rPr lang="ru-RU" sz="1400" b="1" dirty="0" smtClean="0">
                <a:latin typeface="Arial Black" panose="020B0A04020102020204" pitchFamily="34" charset="0"/>
              </a:rPr>
              <a:t>семьи; </a:t>
            </a:r>
          </a:p>
          <a:p>
            <a:r>
              <a:rPr lang="ru-RU" sz="1400" b="1" dirty="0">
                <a:latin typeface="Arial Black" panose="020B0A04020102020204" pitchFamily="34" charset="0"/>
              </a:rPr>
              <a:t>-</a:t>
            </a:r>
            <a:r>
              <a:rPr lang="ru-RU" sz="1400" b="1" dirty="0" smtClean="0">
                <a:latin typeface="Arial Black" panose="020B0A04020102020204" pitchFamily="34" charset="0"/>
              </a:rPr>
              <a:t>выбор </a:t>
            </a:r>
            <a:r>
              <a:rPr lang="ru-RU" sz="1400" b="1" dirty="0">
                <a:latin typeface="Arial Black" panose="020B0A04020102020204" pitchFamily="34" charset="0"/>
              </a:rPr>
              <a:t>родителем услуг по сопровождению из общего перечня услуг, предоставляемых </a:t>
            </a:r>
            <a:r>
              <a:rPr lang="ru-RU" sz="1400" b="1" dirty="0" smtClean="0">
                <a:latin typeface="Arial Black" panose="020B0A04020102020204" pitchFamily="34" charset="0"/>
              </a:rPr>
              <a:t>Организацией.</a:t>
            </a:r>
          </a:p>
          <a:p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4652449"/>
              </p:ext>
            </p:extLst>
          </p:nvPr>
        </p:nvGraphicFramePr>
        <p:xfrm>
          <a:off x="1259632" y="1556791"/>
          <a:ext cx="6552728" cy="5053468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398917"/>
                <a:gridCol w="4116538"/>
                <a:gridCol w="1155457"/>
                <a:gridCol w="881816"/>
              </a:tblGrid>
              <a:tr h="5267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kern="100" dirty="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№</a:t>
                      </a:r>
                      <a:endParaRPr lang="ru-RU" sz="700" kern="100" dirty="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b="1" kern="100" dirty="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Услуга</a:t>
                      </a:r>
                      <a:endParaRPr lang="ru-RU" sz="700" b="1" kern="100" dirty="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b="1" kern="10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Согласие Родителя на оказание услуги (да/нет)</a:t>
                      </a:r>
                      <a:endParaRPr lang="ru-RU" sz="700" b="1" kern="10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b="1" kern="100" dirty="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Личная подпись</a:t>
                      </a:r>
                      <a:endParaRPr lang="ru-RU" sz="700" b="1" kern="100" dirty="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9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kern="10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1.</a:t>
                      </a:r>
                      <a:endParaRPr lang="ru-RU" sz="700" kern="10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700" b="1" kern="100" dirty="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Психологическая диагностика, направленная на выявление социально-психологических характеристик личности родителей/детей.</a:t>
                      </a:r>
                      <a:endParaRPr lang="ru-RU" sz="700" b="1" kern="100" dirty="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700" b="1" kern="10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 </a:t>
                      </a:r>
                      <a:endParaRPr lang="ru-RU" sz="700" b="1" kern="10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 b="1" kern="10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 </a:t>
                      </a:r>
                      <a:endParaRPr lang="ru-RU" sz="700" b="1" kern="10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32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kern="10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2.</a:t>
                      </a:r>
                      <a:endParaRPr lang="ru-RU" sz="700" kern="10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700" b="1" kern="100" dirty="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Организация проведения индивидуальной консультативной, коррекционно-реабилитационной работы с родителями, детьми, другими членами семьи с привлечением узких специалистов (педагог-психолог, логопед, социальный педагог и др.)</a:t>
                      </a:r>
                      <a:endParaRPr lang="ru-RU" sz="700" b="1" kern="100" dirty="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700" b="1" kern="10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 </a:t>
                      </a:r>
                      <a:endParaRPr lang="ru-RU" sz="700" b="1" kern="10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 b="1" kern="10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 </a:t>
                      </a:r>
                      <a:endParaRPr lang="ru-RU" sz="700" b="1" kern="10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9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kern="10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3.</a:t>
                      </a:r>
                      <a:endParaRPr lang="ru-RU" sz="700" kern="10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700" b="1" kern="100" dirty="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Повышение родительской компетенции по вопросам всестороннего и гармоничного развития ребенка, особенностей развития семьи и семейных отношений.</a:t>
                      </a:r>
                      <a:endParaRPr lang="ru-RU" sz="700" b="1" kern="100" dirty="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700" b="1" kern="10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 </a:t>
                      </a:r>
                      <a:endParaRPr lang="ru-RU" sz="700" b="1" kern="10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 b="1" kern="10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 </a:t>
                      </a:r>
                      <a:endParaRPr lang="ru-RU" sz="700" b="1" kern="10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6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kern="10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4.</a:t>
                      </a:r>
                      <a:endParaRPr lang="ru-RU" sz="700" kern="10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700" b="1" kern="100" dirty="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Коррекция социально-опасных форм поведения детей (воровство, ложь, агрессия, вредные привычки).</a:t>
                      </a:r>
                      <a:endParaRPr lang="ru-RU" sz="700" b="1" kern="100" dirty="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700" b="1" kern="10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 </a:t>
                      </a:r>
                      <a:endParaRPr lang="ru-RU" sz="700" b="1" kern="10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 b="1" kern="10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 </a:t>
                      </a:r>
                      <a:endParaRPr lang="ru-RU" sz="700" b="1" kern="10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6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kern="10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5.</a:t>
                      </a:r>
                      <a:endParaRPr lang="ru-RU" sz="700" kern="10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700" b="1" kern="100" dirty="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Организация проведения тренингов для родителей, детей по запросу.</a:t>
                      </a:r>
                      <a:endParaRPr lang="ru-RU" sz="700" b="1" kern="100" dirty="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700" b="1" kern="10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 </a:t>
                      </a:r>
                      <a:endParaRPr lang="ru-RU" sz="700" b="1" kern="10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 b="1" kern="100" dirty="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 </a:t>
                      </a:r>
                      <a:endParaRPr lang="ru-RU" sz="700" b="1" kern="100" dirty="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9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kern="10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6.</a:t>
                      </a:r>
                      <a:endParaRPr lang="ru-RU" sz="700" kern="10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700" b="1" kern="100" dirty="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  Оказание содействия в решении проблем ребёнка в образовательном учреждении (учеба, поведение, круг интересов).</a:t>
                      </a:r>
                      <a:endParaRPr lang="ru-RU" sz="700" b="1" kern="100" dirty="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700" b="1" kern="10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 </a:t>
                      </a:r>
                      <a:endParaRPr lang="ru-RU" sz="700" b="1" kern="10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 b="1" kern="10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 </a:t>
                      </a:r>
                      <a:endParaRPr lang="ru-RU" sz="700" b="1" kern="10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854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kern="10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7.</a:t>
                      </a:r>
                      <a:endParaRPr lang="ru-RU" sz="700" kern="10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700" b="1" kern="10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Посещение семьи на дому с целью оказания помощи.</a:t>
                      </a:r>
                      <a:endParaRPr lang="ru-RU" sz="700" b="1" kern="10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700" b="1" kern="10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 </a:t>
                      </a:r>
                      <a:endParaRPr lang="ru-RU" sz="700" b="1" kern="10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 b="1" kern="10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 </a:t>
                      </a:r>
                      <a:endParaRPr lang="ru-RU" sz="700" b="1" kern="10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6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kern="10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8.</a:t>
                      </a:r>
                      <a:endParaRPr lang="ru-RU" sz="700" kern="10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700" b="1" kern="100" dirty="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Подбор для родителей методической литературы, видеоматериалов по воспитанию детей.</a:t>
                      </a:r>
                      <a:endParaRPr lang="ru-RU" sz="700" b="1" kern="100" dirty="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700" b="1" kern="10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 </a:t>
                      </a:r>
                      <a:endParaRPr lang="ru-RU" sz="700" b="1" kern="10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 b="1" kern="10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 </a:t>
                      </a:r>
                      <a:endParaRPr lang="ru-RU" sz="700" b="1" kern="10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854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kern="10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9.</a:t>
                      </a:r>
                      <a:endParaRPr lang="ru-RU" sz="700" kern="10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700" b="1" kern="100" dirty="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Оказание правовой помощи.</a:t>
                      </a:r>
                      <a:endParaRPr lang="ru-RU" sz="700" b="1" kern="100" dirty="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700" b="1" kern="10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 </a:t>
                      </a:r>
                      <a:endParaRPr lang="ru-RU" sz="700" b="1" kern="10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 b="1" kern="10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 </a:t>
                      </a:r>
                      <a:endParaRPr lang="ru-RU" sz="700" b="1" kern="10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854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kern="10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10.</a:t>
                      </a:r>
                      <a:endParaRPr lang="ru-RU" sz="700" kern="10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700" b="1" kern="100" dirty="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Оказание помощи в оформлении документов.</a:t>
                      </a:r>
                      <a:endParaRPr lang="ru-RU" sz="700" b="1" kern="100" dirty="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700" b="1" kern="10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 </a:t>
                      </a:r>
                      <a:endParaRPr lang="ru-RU" sz="700" b="1" kern="10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 b="1" kern="10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 </a:t>
                      </a:r>
                      <a:endParaRPr lang="ru-RU" sz="700" b="1" kern="10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6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kern="10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11.</a:t>
                      </a:r>
                      <a:endParaRPr lang="ru-RU" sz="700" kern="10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700" b="1" kern="100" dirty="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Информирование по вопросам трудоустройства и содействие в этом.</a:t>
                      </a:r>
                      <a:endParaRPr lang="ru-RU" sz="700" b="1" kern="100" dirty="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700" b="1" kern="10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 </a:t>
                      </a:r>
                      <a:endParaRPr lang="ru-RU" sz="700" b="1" kern="10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 b="1" kern="10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 </a:t>
                      </a:r>
                      <a:endParaRPr lang="ru-RU" sz="700" b="1" kern="10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6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kern="10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12.</a:t>
                      </a:r>
                      <a:endParaRPr lang="ru-RU" sz="700" kern="10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700" b="1" kern="10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Оказание содействия в преодолении алкогольной зависимости.</a:t>
                      </a:r>
                      <a:endParaRPr lang="ru-RU" sz="700" b="1" kern="10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700" b="1" kern="10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 </a:t>
                      </a:r>
                      <a:endParaRPr lang="ru-RU" sz="700" b="1" kern="10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 b="1" kern="10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 </a:t>
                      </a:r>
                      <a:endParaRPr lang="ru-RU" sz="700" b="1" kern="10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66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kern="10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13.</a:t>
                      </a:r>
                      <a:endParaRPr lang="ru-RU" sz="700" kern="10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700" b="1" kern="100" dirty="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Предоставление информации, необходимой для решения сложной жизненной ситуации – о видах социальных выплат; контакты организаций/учреждений, куда можно обратиться; условия получения социальной помощи.</a:t>
                      </a:r>
                      <a:endParaRPr lang="ru-RU" sz="700" b="1" kern="100" dirty="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700" b="1" kern="100" dirty="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 </a:t>
                      </a:r>
                      <a:endParaRPr lang="ru-RU" sz="700" b="1" kern="100" dirty="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 b="1" kern="10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 </a:t>
                      </a:r>
                      <a:endParaRPr lang="ru-RU" sz="700" b="1" kern="10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9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kern="10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14.</a:t>
                      </a:r>
                      <a:endParaRPr lang="ru-RU" sz="700" kern="10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700" b="1" kern="100">
                          <a:effectLst/>
                          <a:latin typeface="Times New Roman"/>
                          <a:ea typeface="Arial Unicode MS"/>
                          <a:cs typeface="Mangal"/>
                        </a:rPr>
                        <a:t>Оказание содействия в получении государственных социальных пособий, в предоставлении материальной помощи.</a:t>
                      </a: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 b="1" kern="100" dirty="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 </a:t>
                      </a:r>
                      <a:endParaRPr lang="ru-RU" sz="700" b="1" kern="100" dirty="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800" b="1" kern="100" dirty="0">
                          <a:effectLst/>
                          <a:latin typeface="Times New Roman"/>
                          <a:ea typeface="Arial Unicode MS"/>
                          <a:cs typeface="Times New Roman"/>
                        </a:rPr>
                        <a:t> </a:t>
                      </a:r>
                      <a:endParaRPr lang="ru-RU" sz="700" b="1" kern="100" dirty="0">
                        <a:effectLst/>
                        <a:latin typeface="Times New Roman"/>
                        <a:ea typeface="Arial Unicode MS"/>
                        <a:cs typeface="Mangal"/>
                      </a:endParaRPr>
                    </a:p>
                  </a:txBody>
                  <a:tcPr marL="41010" marR="41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3419872" y="1224628"/>
            <a:ext cx="157684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/>
              <a:t>Перечень услуг: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672578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692" y="-30136"/>
            <a:ext cx="9157691" cy="688813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05262" y="13413"/>
            <a:ext cx="75197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Arial Black" panose="020B0A04020102020204" pitchFamily="34" charset="0"/>
              </a:rPr>
              <a:t>Информационные, социально-педагогические, социально-экономические, юридические услуги.</a:t>
            </a:r>
            <a:endParaRPr lang="ru-RU" sz="1600" dirty="0">
              <a:latin typeface="Arial Black" panose="020B0A040201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590971"/>
            <a:ext cx="5429428" cy="30540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709" y="3717032"/>
            <a:ext cx="5386043" cy="30296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2879" y="908720"/>
            <a:ext cx="3024336" cy="21040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3284984"/>
            <a:ext cx="2517742" cy="33569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82082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692" y="-30136"/>
            <a:ext cx="9157691" cy="688813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803" y="54678"/>
            <a:ext cx="5640325" cy="31703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9966" y="3378973"/>
            <a:ext cx="5867518" cy="32980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196661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138"/>
            <a:ext cx="9157691" cy="688813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87624" y="44624"/>
            <a:ext cx="8947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Arial Black" panose="020B0A04020102020204" pitchFamily="34" charset="0"/>
              </a:rPr>
              <a:t>  Психологические услуги. Услуги узких специалистов. </a:t>
            </a:r>
            <a:endParaRPr lang="ru-RU" b="1" dirty="0">
              <a:latin typeface="Arial Black" panose="020B0A040201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45" r="18106"/>
          <a:stretch/>
        </p:blipFill>
        <p:spPr>
          <a:xfrm>
            <a:off x="176778" y="484609"/>
            <a:ext cx="4272777" cy="34782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480800"/>
            <a:ext cx="3744416" cy="34649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10"/>
          <a:stretch/>
        </p:blipFill>
        <p:spPr>
          <a:xfrm>
            <a:off x="4843146" y="4087043"/>
            <a:ext cx="4049334" cy="26123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65"/>
          <a:stretch/>
        </p:blipFill>
        <p:spPr>
          <a:xfrm>
            <a:off x="188795" y="4093087"/>
            <a:ext cx="4260760" cy="25042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11487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8" y="-59940"/>
            <a:ext cx="9157691" cy="688813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94705" y="0"/>
            <a:ext cx="87849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/>
              <a:t>На сопровождении  </a:t>
            </a:r>
            <a:r>
              <a:rPr lang="ru-RU" sz="1600" b="1" dirty="0"/>
              <a:t>в Службе </a:t>
            </a:r>
            <a:r>
              <a:rPr lang="ru-RU" sz="1600" b="1" dirty="0" smtClean="0"/>
              <a:t>состоят:</a:t>
            </a:r>
          </a:p>
          <a:p>
            <a:pPr marL="285750" indent="-285750">
              <a:buFontTx/>
              <a:buChar char="-"/>
            </a:pPr>
            <a:r>
              <a:rPr lang="ru-RU" sz="1600" b="1" dirty="0" smtClean="0"/>
              <a:t>семьи </a:t>
            </a:r>
            <a:r>
              <a:rPr lang="ru-RU" sz="1600" b="1" dirty="0"/>
              <a:t>бывших воспитанниц детского дома, которым уже исполнилось 23 </a:t>
            </a:r>
            <a:r>
              <a:rPr lang="ru-RU" sz="1600" b="1" dirty="0" smtClean="0"/>
              <a:t>года;</a:t>
            </a:r>
          </a:p>
          <a:p>
            <a:pPr marL="285750" indent="-285750">
              <a:buFontTx/>
              <a:buChar char="-"/>
            </a:pPr>
            <a:r>
              <a:rPr lang="ru-RU" sz="1600" b="1" dirty="0" smtClean="0"/>
              <a:t>одинокие </a:t>
            </a:r>
            <a:r>
              <a:rPr lang="ru-RU" sz="1600" b="1" dirty="0"/>
              <a:t>отцы, для которых разработана специальная программа «Одинокий отец, ты не одинок».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56" t="4520" r="20684" b="14968"/>
          <a:stretch/>
        </p:blipFill>
        <p:spPr>
          <a:xfrm>
            <a:off x="811381" y="1077218"/>
            <a:ext cx="2520280" cy="25162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89" r="19886" b="10179"/>
          <a:stretch/>
        </p:blipFill>
        <p:spPr>
          <a:xfrm>
            <a:off x="4932040" y="1085509"/>
            <a:ext cx="2736304" cy="26806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69" b="17265"/>
          <a:stretch/>
        </p:blipFill>
        <p:spPr>
          <a:xfrm>
            <a:off x="5868144" y="3933055"/>
            <a:ext cx="2719242" cy="27490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54" t="18046" r="7760" b="9971"/>
          <a:stretch/>
        </p:blipFill>
        <p:spPr>
          <a:xfrm>
            <a:off x="2076129" y="3697014"/>
            <a:ext cx="2567879" cy="29068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17986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692" y="-30136"/>
            <a:ext cx="9157691" cy="688813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0569" y="668003"/>
            <a:ext cx="3089167" cy="54918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97" r="10950"/>
          <a:stretch/>
        </p:blipFill>
        <p:spPr>
          <a:xfrm>
            <a:off x="6372200" y="393903"/>
            <a:ext cx="2614610" cy="30963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70" t="17550" r="20941"/>
          <a:stretch/>
        </p:blipFill>
        <p:spPr>
          <a:xfrm>
            <a:off x="6372200" y="3645023"/>
            <a:ext cx="2588672" cy="314096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68" t="20748" r="14133" b="20235"/>
          <a:stretch/>
        </p:blipFill>
        <p:spPr>
          <a:xfrm>
            <a:off x="85636" y="404664"/>
            <a:ext cx="2822936" cy="28083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36" y="3413931"/>
            <a:ext cx="2822935" cy="31409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168538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692" y="-99392"/>
            <a:ext cx="9157691" cy="695739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99593" y="188640"/>
            <a:ext cx="77048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latin typeface="Arial Black" panose="020B0A04020102020204" pitchFamily="34" charset="0"/>
              </a:rPr>
              <a:t>На базе детского дома 27 п. Солнечный в службе по профилактике социального сиротства создано </a:t>
            </a:r>
            <a:r>
              <a:rPr lang="ru-RU" sz="2000" dirty="0" smtClean="0">
                <a:latin typeface="Arial Black" panose="020B0A04020102020204" pitchFamily="34" charset="0"/>
              </a:rPr>
              <a:t>Родительское </a:t>
            </a:r>
            <a:r>
              <a:rPr lang="ru-RU" sz="2000" dirty="0">
                <a:latin typeface="Arial Black" panose="020B0A04020102020204" pitchFamily="34" charset="0"/>
              </a:rPr>
              <a:t>кафе «Парус надежды»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96967" y="2276872"/>
            <a:ext cx="806489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Arial Black" panose="020B0A04020102020204" pitchFamily="34" charset="0"/>
              </a:rPr>
              <a:t>ЦЕЛЬ:</a:t>
            </a:r>
          </a:p>
          <a:p>
            <a:r>
              <a:rPr lang="ru-RU" dirty="0">
                <a:latin typeface="Arial Black" panose="020B0A04020102020204" pitchFamily="34" charset="0"/>
              </a:rPr>
              <a:t> -усиление ответственности родителей в области воспитания детей через совместную деятельность в Родительском </a:t>
            </a:r>
            <a:r>
              <a:rPr lang="ru-RU" dirty="0" smtClean="0">
                <a:latin typeface="Arial Black" panose="020B0A04020102020204" pitchFamily="34" charset="0"/>
              </a:rPr>
              <a:t>Кафе </a:t>
            </a:r>
            <a:r>
              <a:rPr lang="ru-RU" dirty="0">
                <a:latin typeface="Arial Black" panose="020B0A04020102020204" pitchFamily="34" charset="0"/>
              </a:rPr>
              <a:t>в группах родители - родители, родители – дети, родители – специалисты образовательных, социальных и культурных учреждений;</a:t>
            </a:r>
          </a:p>
          <a:p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smtClean="0">
                <a:latin typeface="Arial Black" panose="020B0A04020102020204" pitchFamily="34" charset="0"/>
              </a:rPr>
              <a:t>-профилактика </a:t>
            </a:r>
            <a:r>
              <a:rPr lang="ru-RU" dirty="0">
                <a:latin typeface="Arial Black" panose="020B0A04020102020204" pitchFamily="34" charset="0"/>
              </a:rPr>
              <a:t>семейного неблагополучия;</a:t>
            </a:r>
          </a:p>
          <a:p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smtClean="0">
                <a:latin typeface="Arial Black" panose="020B0A04020102020204" pitchFamily="34" charset="0"/>
              </a:rPr>
              <a:t>-повышение </a:t>
            </a:r>
            <a:r>
              <a:rPr lang="ru-RU" dirty="0">
                <a:latin typeface="Arial Black" panose="020B0A04020102020204" pitchFamily="34" charset="0"/>
              </a:rPr>
              <a:t>психолого-педагогической грамотности родителей</a:t>
            </a:r>
            <a:r>
              <a:rPr lang="ru-RU" dirty="0" smtClean="0">
                <a:latin typeface="Arial Black" panose="020B0A04020102020204" pitchFamily="34" charset="0"/>
              </a:rPr>
              <a:t>.</a:t>
            </a:r>
            <a:endParaRPr lang="ru-RU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1742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692" y="-30136"/>
            <a:ext cx="9157691" cy="6888135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0548"/>
            <a:ext cx="5005387" cy="33353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475886"/>
            <a:ext cx="4970909" cy="33123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9454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692" y="-30136"/>
            <a:ext cx="9157691" cy="6888135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-2414"/>
            <a:ext cx="5768189" cy="32416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310222"/>
            <a:ext cx="6120680" cy="34446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6526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717"/>
            <a:ext cx="9157691" cy="688813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58294" y="2420888"/>
            <a:ext cx="92714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latin typeface="Arial Black" panose="020B0A04020102020204" pitchFamily="34" charset="0"/>
              </a:rPr>
              <a:t>Спасибо за внимание</a:t>
            </a:r>
            <a:r>
              <a:rPr lang="ru-RU" sz="6000" dirty="0">
                <a:latin typeface="Arial Black" panose="020B0A04020102020204" pitchFamily="34" charset="0"/>
              </a:rPr>
              <a:t>!</a:t>
            </a:r>
            <a:endParaRPr lang="ru-RU" sz="28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533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834</TotalTime>
  <Words>608</Words>
  <Application>Microsoft Office PowerPoint</Application>
  <PresentationFormat>Экран (4:3)</PresentationFormat>
  <Paragraphs>96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Галина Николаевна</dc:creator>
  <cp:lastModifiedBy>Галина Николаевна</cp:lastModifiedBy>
  <cp:revision>55</cp:revision>
  <dcterms:created xsi:type="dcterms:W3CDTF">2016-09-15T22:21:10Z</dcterms:created>
  <dcterms:modified xsi:type="dcterms:W3CDTF">2017-03-06T00:17:00Z</dcterms:modified>
</cp:coreProperties>
</file>