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  <p:sldMasterId id="2147483864" r:id="rId2"/>
  </p:sldMasterIdLst>
  <p:notesMasterIdLst>
    <p:notesMasterId r:id="rId25"/>
  </p:notesMasterIdLst>
  <p:sldIdLst>
    <p:sldId id="279" r:id="rId3"/>
    <p:sldId id="284" r:id="rId4"/>
    <p:sldId id="285" r:id="rId5"/>
    <p:sldId id="280" r:id="rId6"/>
    <p:sldId id="290" r:id="rId7"/>
    <p:sldId id="299" r:id="rId8"/>
    <p:sldId id="291" r:id="rId9"/>
    <p:sldId id="292" r:id="rId10"/>
    <p:sldId id="293" r:id="rId11"/>
    <p:sldId id="294" r:id="rId12"/>
    <p:sldId id="296" r:id="rId13"/>
    <p:sldId id="297" r:id="rId14"/>
    <p:sldId id="295" r:id="rId15"/>
    <p:sldId id="298" r:id="rId16"/>
    <p:sldId id="281" r:id="rId17"/>
    <p:sldId id="301" r:id="rId18"/>
    <p:sldId id="269" r:id="rId19"/>
    <p:sldId id="300" r:id="rId20"/>
    <p:sldId id="270" r:id="rId21"/>
    <p:sldId id="272" r:id="rId22"/>
    <p:sldId id="287" r:id="rId23"/>
    <p:sldId id="27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104887-FFD7-4ACD-B9C8-07B29BA9E01E}" type="doc">
      <dgm:prSet loTypeId="urn:microsoft.com/office/officeart/2005/8/layout/vList2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102D5D7-E2BB-449D-8934-84DC89505486}">
      <dgm:prSet custT="1"/>
      <dgm:spPr>
        <a:solidFill>
          <a:schemeClr val="accent3"/>
        </a:solidFill>
      </dgm:spPr>
      <dgm:t>
        <a:bodyPr/>
        <a:lstStyle/>
        <a:p>
          <a:pPr algn="ctr" rtl="0"/>
          <a:r>
            <a:rPr lang="ru-RU" sz="2400" b="1" i="1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Взаимодействие с семьёй</a:t>
          </a:r>
          <a:endParaRPr lang="ru-RU" sz="2400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CE774E8-BC80-4E58-92AB-00880BDC88C2}" type="parTrans" cxnId="{6101C83B-731A-48E2-AE7B-F2BE2895445C}">
      <dgm:prSet/>
      <dgm:spPr/>
      <dgm:t>
        <a:bodyPr/>
        <a:lstStyle/>
        <a:p>
          <a:endParaRPr lang="ru-RU"/>
        </a:p>
      </dgm:t>
    </dgm:pt>
    <dgm:pt modelId="{D883F597-2765-468D-81E9-25F45030ED1C}" type="sibTrans" cxnId="{6101C83B-731A-48E2-AE7B-F2BE2895445C}">
      <dgm:prSet/>
      <dgm:spPr/>
      <dgm:t>
        <a:bodyPr/>
        <a:lstStyle/>
        <a:p>
          <a:endParaRPr lang="ru-RU"/>
        </a:p>
      </dgm:t>
    </dgm:pt>
    <dgm:pt modelId="{C90EDF3B-5789-4639-B34D-07CC803B0F20}" type="pres">
      <dgm:prSet presAssocID="{EA104887-FFD7-4ACD-B9C8-07B29BA9E01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B91C88-1F17-4E24-BA3B-824998878612}" type="pres">
      <dgm:prSet presAssocID="{B102D5D7-E2BB-449D-8934-84DC89505486}" presName="parentText" presStyleLbl="node1" presStyleIdx="0" presStyleCnt="1" custScaleY="93251" custLinFactNeighborX="10988" custLinFactNeighborY="-8652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CFD8F3-68DA-4F77-B045-411D1674D6CB}" type="presOf" srcId="{B102D5D7-E2BB-449D-8934-84DC89505486}" destId="{D6B91C88-1F17-4E24-BA3B-824998878612}" srcOrd="0" destOrd="0" presId="urn:microsoft.com/office/officeart/2005/8/layout/vList2"/>
    <dgm:cxn modelId="{6101C83B-731A-48E2-AE7B-F2BE2895445C}" srcId="{EA104887-FFD7-4ACD-B9C8-07B29BA9E01E}" destId="{B102D5D7-E2BB-449D-8934-84DC89505486}" srcOrd="0" destOrd="0" parTransId="{CCE774E8-BC80-4E58-92AB-00880BDC88C2}" sibTransId="{D883F597-2765-468D-81E9-25F45030ED1C}"/>
    <dgm:cxn modelId="{F2FBAAA4-092B-4ECB-AFCA-D063DC83E1AC}" type="presOf" srcId="{EA104887-FFD7-4ACD-B9C8-07B29BA9E01E}" destId="{C90EDF3B-5789-4639-B34D-07CC803B0F20}" srcOrd="0" destOrd="0" presId="urn:microsoft.com/office/officeart/2005/8/layout/vList2"/>
    <dgm:cxn modelId="{E5D5F60D-2C9C-4F69-8FB0-0CDA98BCC9CE}" type="presParOf" srcId="{C90EDF3B-5789-4639-B34D-07CC803B0F20}" destId="{D6B91C88-1F17-4E24-BA3B-82499887861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06DCD3-CB6F-4B51-837A-7229CA4BC7CF}" type="doc">
      <dgm:prSet loTypeId="urn:microsoft.com/office/officeart/2005/8/layout/vList2" loCatId="list" qsTypeId="urn:microsoft.com/office/officeart/2005/8/quickstyle/simple4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0B58C6D9-D8D9-4FE8-8BF7-5C1D4E0B24A1}">
      <dgm:prSet custT="1"/>
      <dgm:spPr>
        <a:solidFill>
          <a:schemeClr val="accent3"/>
        </a:solidFill>
      </dgm:spPr>
      <dgm:t>
        <a:bodyPr/>
        <a:lstStyle/>
        <a:p>
          <a:pPr algn="ctr" rtl="0"/>
          <a:r>
            <a:rPr lang="ru-RU" sz="24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Заключительный этап.</a:t>
          </a:r>
          <a:endParaRPr lang="ru-RU" sz="2400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F6DE1CE-05C2-44AC-9407-826868BBE622}" type="parTrans" cxnId="{A3E3EECC-CF4A-46A8-BD44-93025AC45857}">
      <dgm:prSet/>
      <dgm:spPr/>
      <dgm:t>
        <a:bodyPr/>
        <a:lstStyle/>
        <a:p>
          <a:endParaRPr lang="ru-RU"/>
        </a:p>
      </dgm:t>
    </dgm:pt>
    <dgm:pt modelId="{D8338480-5AF0-415B-81FE-DF4BE3D8FD58}" type="sibTrans" cxnId="{A3E3EECC-CF4A-46A8-BD44-93025AC45857}">
      <dgm:prSet/>
      <dgm:spPr/>
      <dgm:t>
        <a:bodyPr/>
        <a:lstStyle/>
        <a:p>
          <a:endParaRPr lang="ru-RU"/>
        </a:p>
      </dgm:t>
    </dgm:pt>
    <dgm:pt modelId="{87365560-FC4A-42F0-8451-6FBA04D1BCEE}" type="pres">
      <dgm:prSet presAssocID="{9E06DCD3-CB6F-4B51-837A-7229CA4BC7C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02E130-67B8-429C-8C76-9AE73B906AC7}" type="pres">
      <dgm:prSet presAssocID="{0B58C6D9-D8D9-4FE8-8BF7-5C1D4E0B24A1}" presName="parentText" presStyleLbl="node1" presStyleIdx="0" presStyleCnt="1" custFlipHor="1" custScaleX="63107" custScaleY="29603" custLinFactNeighborX="3884" custLinFactNeighborY="-3328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E3EECC-CF4A-46A8-BD44-93025AC45857}" srcId="{9E06DCD3-CB6F-4B51-837A-7229CA4BC7CF}" destId="{0B58C6D9-D8D9-4FE8-8BF7-5C1D4E0B24A1}" srcOrd="0" destOrd="0" parTransId="{BF6DE1CE-05C2-44AC-9407-826868BBE622}" sibTransId="{D8338480-5AF0-415B-81FE-DF4BE3D8FD58}"/>
    <dgm:cxn modelId="{571A1FE6-137F-4317-A285-FD968549FEE6}" type="presOf" srcId="{9E06DCD3-CB6F-4B51-837A-7229CA4BC7CF}" destId="{87365560-FC4A-42F0-8451-6FBA04D1BCEE}" srcOrd="0" destOrd="0" presId="urn:microsoft.com/office/officeart/2005/8/layout/vList2"/>
    <dgm:cxn modelId="{60391E7C-EB8C-4E76-8072-6C1C92DC75CD}" type="presOf" srcId="{0B58C6D9-D8D9-4FE8-8BF7-5C1D4E0B24A1}" destId="{1002E130-67B8-429C-8C76-9AE73B906AC7}" srcOrd="0" destOrd="0" presId="urn:microsoft.com/office/officeart/2005/8/layout/vList2"/>
    <dgm:cxn modelId="{6CD00E3B-228B-4C84-BD03-B393E69E093D}" type="presParOf" srcId="{87365560-FC4A-42F0-8451-6FBA04D1BCEE}" destId="{1002E130-67B8-429C-8C76-9AE73B906A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E96DFC-E532-4A7B-9D08-0FA06BEDDE21}" type="doc">
      <dgm:prSet loTypeId="urn:microsoft.com/office/officeart/2005/8/layout/pList1#1" loCatId="list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50D75552-ED18-449D-87E5-79ED42392B13}">
      <dgm:prSet phldrT="[Текст]" custT="1"/>
      <dgm:spPr/>
      <dgm:t>
        <a:bodyPr/>
        <a:lstStyle/>
        <a:p>
          <a:r>
            <a:rPr lang="ru-RU" sz="4800" b="1" dirty="0" smtClean="0">
              <a:solidFill>
                <a:srgbClr val="002060"/>
              </a:solidFill>
            </a:rPr>
            <a:t>Спасибо за внимание!</a:t>
          </a:r>
          <a:endParaRPr lang="ru-RU" sz="4800" dirty="0">
            <a:solidFill>
              <a:srgbClr val="002060"/>
            </a:solidFill>
          </a:endParaRPr>
        </a:p>
      </dgm:t>
    </dgm:pt>
    <dgm:pt modelId="{7915E5AD-AF53-45A6-8FC0-F5C671FFAA03}" type="parTrans" cxnId="{0C83CC16-2BB2-40EE-96FD-C06303F7306E}">
      <dgm:prSet/>
      <dgm:spPr/>
      <dgm:t>
        <a:bodyPr/>
        <a:lstStyle/>
        <a:p>
          <a:endParaRPr lang="ru-RU"/>
        </a:p>
      </dgm:t>
    </dgm:pt>
    <dgm:pt modelId="{A846CB18-E59A-4F17-87D4-20A137BF101C}" type="sibTrans" cxnId="{0C83CC16-2BB2-40EE-96FD-C06303F7306E}">
      <dgm:prSet/>
      <dgm:spPr/>
      <dgm:t>
        <a:bodyPr/>
        <a:lstStyle/>
        <a:p>
          <a:endParaRPr lang="ru-RU"/>
        </a:p>
      </dgm:t>
    </dgm:pt>
    <dgm:pt modelId="{E3731909-D64E-426C-B967-EE44A8AF71EA}" type="pres">
      <dgm:prSet presAssocID="{4FE96DFC-E532-4A7B-9D08-0FA06BEDDE2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ECB895-4A46-4B10-9505-075E6673325F}" type="pres">
      <dgm:prSet presAssocID="{50D75552-ED18-449D-87E5-79ED42392B13}" presName="compNode" presStyleCnt="0"/>
      <dgm:spPr/>
    </dgm:pt>
    <dgm:pt modelId="{ABDBB521-BC24-41B3-A8D9-DA8986209445}" type="pres">
      <dgm:prSet presAssocID="{50D75552-ED18-449D-87E5-79ED42392B13}" presName="pictRect" presStyleLbl="node1" presStyleIdx="0" presStyleCnt="1" custScaleX="36108" custScaleY="25177" custLinFactNeighborX="42106" custLinFactNeighborY="9894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id="0" name="" title="Спасибо за внимание."/>
        </a:ext>
      </dgm:extLst>
    </dgm:pt>
    <dgm:pt modelId="{FA54C8F4-5A04-4DEE-9210-1E42AFCF1A65}" type="pres">
      <dgm:prSet presAssocID="{50D75552-ED18-449D-87E5-79ED42392B13}" presName="textRect" presStyleLbl="revTx" presStyleIdx="0" presStyleCnt="1" custScaleX="127133" custScaleY="633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8EA3F8-DC8E-4B13-9C6E-8731CD18D3F1}" type="presOf" srcId="{50D75552-ED18-449D-87E5-79ED42392B13}" destId="{FA54C8F4-5A04-4DEE-9210-1E42AFCF1A65}" srcOrd="0" destOrd="0" presId="urn:microsoft.com/office/officeart/2005/8/layout/pList1#1"/>
    <dgm:cxn modelId="{4F9C06C6-275B-4EA4-9DD7-A7CD80F7BACA}" type="presOf" srcId="{4FE96DFC-E532-4A7B-9D08-0FA06BEDDE21}" destId="{E3731909-D64E-426C-B967-EE44A8AF71EA}" srcOrd="0" destOrd="0" presId="urn:microsoft.com/office/officeart/2005/8/layout/pList1#1"/>
    <dgm:cxn modelId="{0C83CC16-2BB2-40EE-96FD-C06303F7306E}" srcId="{4FE96DFC-E532-4A7B-9D08-0FA06BEDDE21}" destId="{50D75552-ED18-449D-87E5-79ED42392B13}" srcOrd="0" destOrd="0" parTransId="{7915E5AD-AF53-45A6-8FC0-F5C671FFAA03}" sibTransId="{A846CB18-E59A-4F17-87D4-20A137BF101C}"/>
    <dgm:cxn modelId="{CE70EFE7-1934-43C2-91C6-12339060A37B}" type="presParOf" srcId="{E3731909-D64E-426C-B967-EE44A8AF71EA}" destId="{54ECB895-4A46-4B10-9505-075E6673325F}" srcOrd="0" destOrd="0" presId="urn:microsoft.com/office/officeart/2005/8/layout/pList1#1"/>
    <dgm:cxn modelId="{5C737112-4D10-4E58-BDFD-B72A6EA17B2B}" type="presParOf" srcId="{54ECB895-4A46-4B10-9505-075E6673325F}" destId="{ABDBB521-BC24-41B3-A8D9-DA8986209445}" srcOrd="0" destOrd="0" presId="urn:microsoft.com/office/officeart/2005/8/layout/pList1#1"/>
    <dgm:cxn modelId="{E739EC09-78C1-48D5-92C1-265CF29E2AF2}" type="presParOf" srcId="{54ECB895-4A46-4B10-9505-075E6673325F}" destId="{FA54C8F4-5A04-4DEE-9210-1E42AFCF1A65}" srcOrd="1" destOrd="0" presId="urn:microsoft.com/office/officeart/2005/8/layout/pList1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B91C88-1F17-4E24-BA3B-824998878612}">
      <dsp:nvSpPr>
        <dsp:cNvPr id="0" name=""/>
        <dsp:cNvSpPr/>
      </dsp:nvSpPr>
      <dsp:spPr>
        <a:xfrm>
          <a:off x="0" y="0"/>
          <a:ext cx="3931917" cy="1134678"/>
        </a:xfrm>
        <a:prstGeom prst="roundRect">
          <a:avLst/>
        </a:prstGeom>
        <a:solidFill>
          <a:schemeClr val="accent3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Взаимодействие с семьёй</a:t>
          </a:r>
          <a:endParaRPr lang="ru-RU" sz="2400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5390" y="55390"/>
        <a:ext cx="3821137" cy="10238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02E130-67B8-429C-8C76-9AE73B906AC7}">
      <dsp:nvSpPr>
        <dsp:cNvPr id="0" name=""/>
        <dsp:cNvSpPr/>
      </dsp:nvSpPr>
      <dsp:spPr>
        <a:xfrm flipH="1">
          <a:off x="1752692" y="0"/>
          <a:ext cx="4953187" cy="354667"/>
        </a:xfrm>
        <a:prstGeom prst="roundRect">
          <a:avLst/>
        </a:prstGeom>
        <a:solidFill>
          <a:schemeClr val="accent3"/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Заключительный этап.</a:t>
          </a:r>
          <a:endParaRPr lang="ru-RU" sz="2400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770005" y="17313"/>
        <a:ext cx="4918561" cy="32004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FF334-615F-4152-A79D-6B37D94FFB6D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FD48AC-1937-487D-998E-BB86851B36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358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690D0-3124-407A-BE92-5185A063335E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0CBC-6296-4462-938F-6DFB6D3DCC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690D0-3124-407A-BE92-5185A063335E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0CBC-6296-4462-938F-6DFB6D3DCC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690D0-3124-407A-BE92-5185A063335E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0CBC-6296-4462-938F-6DFB6D3DC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690D0-3124-407A-BE92-5185A063335E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0CBC-6296-4462-938F-6DFB6D3DCC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690D0-3124-407A-BE92-5185A063335E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0CBC-6296-4462-938F-6DFB6D3DCC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690D0-3124-407A-BE92-5185A063335E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0CBC-6296-4462-938F-6DFB6D3DC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690D0-3124-407A-BE92-5185A063335E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0CBC-6296-4462-938F-6DFB6D3DC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690D0-3124-407A-BE92-5185A063335E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0CBC-6296-4462-938F-6DFB6D3DC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690D0-3124-407A-BE92-5185A063335E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0CBC-6296-4462-938F-6DFB6D3DCC1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690D0-3124-407A-BE92-5185A063335E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0CBC-6296-4462-938F-6DFB6D3DC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690D0-3124-407A-BE92-5185A063335E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0CBC-6296-4462-938F-6DFB6D3DC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5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81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94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1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33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73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06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6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58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46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21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6A690D0-3124-407A-BE92-5185A063335E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FD90CBC-6296-4462-938F-6DFB6D3DCC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12.12.2018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5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5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11" Type="http://schemas.openxmlformats.org/officeDocument/2006/relationships/image" Target="../media/image72.jpeg"/><Relationship Id="rId5" Type="http://schemas.openxmlformats.org/officeDocument/2006/relationships/image" Target="../media/image66.jpeg"/><Relationship Id="rId10" Type="http://schemas.openxmlformats.org/officeDocument/2006/relationships/image" Target="../media/image71.jpeg"/><Relationship Id="rId4" Type="http://schemas.openxmlformats.org/officeDocument/2006/relationships/image" Target="../media/image65.jpeg"/><Relationship Id="rId9" Type="http://schemas.openxmlformats.org/officeDocument/2006/relationships/image" Target="../media/image7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519" y="0"/>
            <a:ext cx="87129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«Детский сад № 87»</a:t>
            </a:r>
          </a:p>
          <a:p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endParaRPr lang="ru-RU" sz="1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1196752"/>
            <a:ext cx="741682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СТОРИСЕК –</a:t>
            </a:r>
          </a:p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метод формирования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</a:p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дошкольного возраста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интереса </a:t>
            </a:r>
          </a:p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 чтению (средняя группа)</a:t>
            </a:r>
          </a:p>
          <a:p>
            <a:pPr algn="ctr"/>
            <a:endParaRPr 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«Чтобы подготовить человека 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духовно к самостоятельной </a:t>
            </a:r>
            <a:endParaRPr 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жизни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надо ввести его в мир 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книг»</a:t>
            </a: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В.А. Сухомлинский </a:t>
            </a:r>
          </a:p>
          <a:p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выполнила:   воспитатель высшей квалификационной  категории   </a:t>
            </a: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КУКЛОВА НАДЕЖДА ВЯЧЕСЛАВОВНА  </a:t>
            </a: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г. Нижний Новгород</a:t>
            </a: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2018год</a:t>
            </a:r>
          </a:p>
          <a:p>
            <a:pPr marL="228600" indent="-228600">
              <a:buFontTx/>
              <a:buAutoNum type="arabicPeriod" startAt="4"/>
            </a:pPr>
            <a:endParaRPr lang="ru-RU" sz="12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91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">
        <p:fade/>
      </p:transition>
    </mc:Choice>
    <mc:Fallback xmlns="">
      <p:transition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548680"/>
            <a:ext cx="61206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Сторисек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» (англ.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storysack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«мешок историй») – был разработан в Великобритании в 1994 году. «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Сторисек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» всесторонне развивает детское чтение и приносит огромное удовольствие и наслаждение чтением. 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Его идея заключается в продвижении детского чтения и обеспечения всем необходимым для получения удовольствия от совместного громкого чтения.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35896" y="3789040"/>
            <a:ext cx="50760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Основатель «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Сторисека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» – англичанин Нейл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Гриффитс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соавтор книг по методологии обучения детей в дошкольном и школьном возрасте, автор книг о детях и играх и их взаимовлиянии, разработчик программ для детских садов.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581128"/>
            <a:ext cx="240982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836712"/>
            <a:ext cx="77048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Сторисека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разноуровневый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разносторонний подход к книге в рамках общеобразовательных целей и задач, получение удовольствия от самой книги и от совместного громкого чтения.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Сторисека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»: 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чтение хороших книг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расширение кругозора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пополнение и расширение словарного запаса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развитие навыков осмысленного чтения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навыков обсуждения художественного произведения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социальных навыков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формирование чувства уверенности в себе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стимулирование интереса к книге.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фото  сторисек три поросенка\фото  стоорисек\Фото 1 и 2 день\IMG_79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653316"/>
            <a:ext cx="2837015" cy="18901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556792"/>
            <a:ext cx="7992888" cy="4464496"/>
          </a:xfrm>
        </p:spPr>
        <p:txBody>
          <a:bodyPr>
            <a:normAutofit/>
          </a:bodyPr>
          <a:lstStyle/>
          <a:p>
            <a:endParaRPr lang="ru-RU" sz="1400" dirty="0">
              <a:solidFill>
                <a:srgbClr val="000000"/>
              </a:solidFill>
              <a:latin typeface="Times New Roman"/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/>
              </a:rPr>
              <a:t>1.Определяется </a:t>
            </a:r>
            <a:r>
              <a:rPr lang="ru-RU" sz="2400" dirty="0">
                <a:solidFill>
                  <a:schemeClr val="tx1"/>
                </a:solidFill>
                <a:latin typeface="Times New Roman"/>
              </a:rPr>
              <a:t>произведение детской художественной литературы, которому посвящается «</a:t>
            </a:r>
            <a:r>
              <a:rPr lang="ru-RU" sz="2400" dirty="0" err="1">
                <a:solidFill>
                  <a:schemeClr val="tx1"/>
                </a:solidFill>
                <a:latin typeface="Times New Roman"/>
              </a:rPr>
              <a:t>Сторисек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</a:rPr>
              <a:t>».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/>
              </a:rPr>
              <a:t>2</a:t>
            </a:r>
            <a:r>
              <a:rPr lang="ru-RU" sz="2400" dirty="0">
                <a:solidFill>
                  <a:schemeClr val="tx1"/>
                </a:solidFill>
                <a:latin typeface="Times New Roman"/>
              </a:rPr>
              <a:t>. Подготавливается мешок для комплекта материалов. </a:t>
            </a:r>
            <a:endParaRPr lang="ru-RU" sz="2400" dirty="0" smtClean="0">
              <a:solidFill>
                <a:schemeClr val="tx1"/>
              </a:solidFill>
              <a:latin typeface="Times New Roman"/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/>
              </a:rPr>
              <a:t>3</a:t>
            </a:r>
            <a:r>
              <a:rPr lang="ru-RU" sz="2400" dirty="0">
                <a:solidFill>
                  <a:schemeClr val="tx1"/>
                </a:solidFill>
                <a:latin typeface="Times New Roman"/>
              </a:rPr>
              <a:t>. Подбираются 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/>
              </a:rPr>
              <a:t>компоненты 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</a:rPr>
              <a:t>для </a:t>
            </a:r>
            <a:r>
              <a:rPr lang="ru-RU" sz="2400" dirty="0" err="1" smtClean="0">
                <a:solidFill>
                  <a:schemeClr val="tx1"/>
                </a:solidFill>
                <a:latin typeface="Times New Roman"/>
              </a:rPr>
              <a:t>сторисека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</a:rPr>
              <a:t>.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3568" y="332656"/>
            <a:ext cx="7560840" cy="91440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Подготовительный этап</a:t>
            </a:r>
          </a:p>
          <a:p>
            <a:pPr algn="ctr"/>
            <a:endParaRPr lang="ru-RU" dirty="0"/>
          </a:p>
        </p:txBody>
      </p:sp>
      <p:pic>
        <p:nvPicPr>
          <p:cNvPr id="1026" name="Picture 2" descr="C:\Users\user\Desktop\фото  сторисек три поросенка\IMG-1f3f40386f78f0ef2e21a633de268e69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879146"/>
            <a:ext cx="2400267" cy="180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фото  сторисек три поросенка\IMG-dbaef059c9d2c941d82cad0ccac03e81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656470"/>
            <a:ext cx="1584176" cy="21109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фото  сторисек три поросенка\IMG-8a73540caeaa83589f181665612d4b0f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1947" y="3654446"/>
            <a:ext cx="2387417" cy="17905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фото  сторисек три поросенка\IMG-986d33b3af8041474a82f0477c0bf487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365" y="4879146"/>
            <a:ext cx="2400267" cy="180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992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фото  сторисек три поросенка\фото  стоорисек\Фото 1 и 2 день\IMG_79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4176464" cy="2540000"/>
          </a:xfrm>
          <a:prstGeom prst="rect">
            <a:avLst/>
          </a:prstGeom>
          <a:noFill/>
        </p:spPr>
      </p:pic>
      <p:pic>
        <p:nvPicPr>
          <p:cNvPr id="5125" name="Picture 5" descr="F:\фото  сторисек три поросенка\фото  стоорисек\Фото 1 и 2 день\IMG_79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412776"/>
            <a:ext cx="4032448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6" name="Picture 6" descr="F:\фото  сторисек три поросенка\фото  стоорисек\Фото 1 и 2 день\IMG_79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365104"/>
            <a:ext cx="3248361" cy="2088232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683568" y="332656"/>
            <a:ext cx="7560840" cy="91440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Практический этап</a:t>
            </a:r>
          </a:p>
          <a:p>
            <a:pPr algn="ctr"/>
            <a:endParaRPr lang="ru-RU" dirty="0"/>
          </a:p>
        </p:txBody>
      </p:sp>
      <p:pic>
        <p:nvPicPr>
          <p:cNvPr id="1026" name="Picture 2" descr="G:\КОРОТКОВА НАДЕЖДА ВЛАДИМИРОВНА\фото  сторисек три поросенка\Attachments_nadezh-korotko@yandex.ru_2018-12-06_19-40-48\IMG-c8e98b441ce40dafe8d138f2aa85a37d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4077072"/>
            <a:ext cx="1872208" cy="2496277"/>
          </a:xfrm>
          <a:prstGeom prst="rect">
            <a:avLst/>
          </a:prstGeom>
          <a:noFill/>
        </p:spPr>
      </p:pic>
      <p:pic>
        <p:nvPicPr>
          <p:cNvPr id="1027" name="Picture 3" descr="G:\КОРОТКОВА НАДЕЖДА ВЛАДИМИРОВНА\фото  сторисек три поросенка\Attachments_nadezh-korotko@yandex.ru_2018-12-06_19-40-48\IMG-cb1d2b7d420db4bb65a777665ced486e-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4275094"/>
            <a:ext cx="2878965" cy="2159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фото  сторисек три поросенка\фото  стоорисек\Фото 1 и 2 день\IMG_79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616" y="3951188"/>
            <a:ext cx="3810000" cy="253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фото  сторисек три поросенка\фото  стоорисек\Фото 1 и 2 день\IMG_79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615" y="476672"/>
            <a:ext cx="3810001" cy="253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F:\фото  сторисек три поросенка\фото  стоорисек\Фото 1 и 2 день\IMG_79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77072"/>
            <a:ext cx="4176464" cy="2592288"/>
          </a:xfrm>
          <a:prstGeom prst="rect">
            <a:avLst/>
          </a:prstGeom>
          <a:noFill/>
        </p:spPr>
      </p:pic>
      <p:pic>
        <p:nvPicPr>
          <p:cNvPr id="2" name="Picture 2" descr="G:\КОРОТКОВА НАДЕЖДА ВЛАДИМИРОВНА\фото  сторисек три поросенка\Attachments_nadezh-korotko@yandex.ru_2018-12-06_19-40-48\IMG-0be9849b6222da87267245c695f75e09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404664"/>
            <a:ext cx="2664296" cy="35523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0308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фото  сторисек три поросенка\фото  стоорисек\Фото 1 и 2 день\IMG_81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789040"/>
            <a:ext cx="3888432" cy="2592288"/>
          </a:xfrm>
          <a:prstGeom prst="rect">
            <a:avLst/>
          </a:prstGeom>
          <a:noFill/>
        </p:spPr>
      </p:pic>
      <p:pic>
        <p:nvPicPr>
          <p:cNvPr id="6147" name="Picture 3" descr="F:\фото  сторисек три поросенка\фото  стоорисек\Фото 1 и 2 день\IMG_81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4000444" cy="2664296"/>
          </a:xfrm>
          <a:prstGeom prst="rect">
            <a:avLst/>
          </a:prstGeom>
          <a:noFill/>
        </p:spPr>
      </p:pic>
      <p:pic>
        <p:nvPicPr>
          <p:cNvPr id="6150" name="Picture 6" descr="F:\фото  сторисек три поросенка\фото  стоорисек\Фото 1 и 2 день\IMG_81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9172" y="332656"/>
            <a:ext cx="3996444" cy="2664296"/>
          </a:xfrm>
          <a:prstGeom prst="rect">
            <a:avLst/>
          </a:prstGeom>
          <a:noFill/>
        </p:spPr>
      </p:pic>
      <p:pic>
        <p:nvPicPr>
          <p:cNvPr id="6151" name="Picture 7" descr="F:\фото  сторисек три поросенка\фото  стоорисек\Фото 1 и 2 день\IMG_809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789040"/>
            <a:ext cx="3918012" cy="2612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фото  сторисек три поросенка\фото  стоорисек\Фото 1 и 2 день\IMG_8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3954016" cy="2636011"/>
          </a:xfrm>
          <a:prstGeom prst="rect">
            <a:avLst/>
          </a:prstGeom>
          <a:noFill/>
        </p:spPr>
      </p:pic>
      <p:pic>
        <p:nvPicPr>
          <p:cNvPr id="7171" name="Picture 3" descr="F:\фото  сторисек три поросенка\фото  стоорисек\Фото 1 и 2 день\IMG_80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4028" y="404664"/>
            <a:ext cx="3888432" cy="2592288"/>
          </a:xfrm>
          <a:prstGeom prst="rect">
            <a:avLst/>
          </a:prstGeom>
          <a:noFill/>
        </p:spPr>
      </p:pic>
      <p:pic>
        <p:nvPicPr>
          <p:cNvPr id="7172" name="Picture 4" descr="F:\фото  сторисек три поросенка\фото  стоорисек\Фото 1 и 2 день\IMG_80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573016"/>
            <a:ext cx="3888432" cy="2592288"/>
          </a:xfrm>
          <a:prstGeom prst="rect">
            <a:avLst/>
          </a:prstGeom>
          <a:noFill/>
        </p:spPr>
      </p:pic>
      <p:pic>
        <p:nvPicPr>
          <p:cNvPr id="7173" name="Picture 5" descr="F:\фото  сторисек три поросенка\фото  стоорисек\Фото 1 и 2 день\IMG_809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573016"/>
            <a:ext cx="3918012" cy="2612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фото  сторисек три поросенка\фото  стоорисек\3 день\IMG_87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4216684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5" name="Picture 3" descr="F:\фото  сторисек три поросенка\фото  стоорисек\3 день\IMG_87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76672"/>
            <a:ext cx="4235624" cy="28237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F:\фото  сторисек три поросенка\фото  стоорисек\3 день\IMG_87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789040"/>
            <a:ext cx="4096680" cy="2731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7" name="Picture 5" descr="F:\фото  сторисек три поросенка\фото  стоорисек\3 день\IMG_87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4160" y="3717032"/>
            <a:ext cx="4161455" cy="2772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фото  сторисек три поросенка\фото  стоорисек\3 день\IMG_87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3888432" cy="2592288"/>
          </a:xfrm>
          <a:prstGeom prst="rect">
            <a:avLst/>
          </a:prstGeom>
          <a:noFill/>
        </p:spPr>
      </p:pic>
      <p:pic>
        <p:nvPicPr>
          <p:cNvPr id="9220" name="Picture 4" descr="F:\фото  сторисек три поросенка\фото  стоорисек\3 день\IMG_87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645024"/>
            <a:ext cx="3888432" cy="2592288"/>
          </a:xfrm>
          <a:prstGeom prst="rect">
            <a:avLst/>
          </a:prstGeom>
          <a:noFill/>
        </p:spPr>
      </p:pic>
      <p:pic>
        <p:nvPicPr>
          <p:cNvPr id="9221" name="Picture 5" descr="F:\фото  сторисек три поросенка\фото  стоорисек\3 день\IMG_87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75176" y="404664"/>
            <a:ext cx="3888432" cy="2592288"/>
          </a:xfrm>
          <a:prstGeom prst="rect">
            <a:avLst/>
          </a:prstGeom>
          <a:noFill/>
        </p:spPr>
      </p:pic>
      <p:pic>
        <p:nvPicPr>
          <p:cNvPr id="9222" name="Picture 6" descr="F:\фото  сторисек три поросенка\фото  стоорисек\3 день\IMG_88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645024"/>
            <a:ext cx="3890864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ото  сторисек три поросенка\фото  стоорисек\3 день\IMG_88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2808312" cy="3672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F:\фото  сторисек три поросенка\фото  стоорисек\3 день\IMG_88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60648"/>
            <a:ext cx="5171728" cy="3447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F:\фото  сторисек три поросенка\фото  стоорисек\3 день\IMG_88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852482"/>
            <a:ext cx="4176464" cy="2784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F:\фото  сторисек три поросенка\фото  стоорисек\3 день\IMG_88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837045"/>
            <a:ext cx="4091608" cy="2727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ото  сторисек три поросенка\конструктор\IMG_20181119_1648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3"/>
            <a:ext cx="3751498" cy="2812625"/>
          </a:xfrm>
          <a:prstGeom prst="rect">
            <a:avLst/>
          </a:prstGeom>
          <a:noFill/>
        </p:spPr>
      </p:pic>
      <p:pic>
        <p:nvPicPr>
          <p:cNvPr id="1027" name="Picture 3" descr="F:\фото  сторисек три поросенка\конструктор\IMG_20181119_1652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4084" y="404664"/>
            <a:ext cx="3745746" cy="2808312"/>
          </a:xfrm>
          <a:prstGeom prst="rect">
            <a:avLst/>
          </a:prstGeom>
          <a:noFill/>
        </p:spPr>
      </p:pic>
      <p:pic>
        <p:nvPicPr>
          <p:cNvPr id="1028" name="Picture 4" descr="F:\фото  сторисек три поросенка\конструктор\IMG_20181119_1652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645024"/>
            <a:ext cx="3895719" cy="2920752"/>
          </a:xfrm>
          <a:prstGeom prst="rect">
            <a:avLst/>
          </a:prstGeom>
          <a:noFill/>
        </p:spPr>
      </p:pic>
      <p:pic>
        <p:nvPicPr>
          <p:cNvPr id="1029" name="Picture 5" descr="F:\фото  сторисек три поросенка\конструктор\IMG_20181119_1653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645024"/>
            <a:ext cx="3799674" cy="28487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5872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фото  сторисек три поросенка\фото  стоорисек\3 день\IMG_88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260648"/>
            <a:ext cx="2520280" cy="3780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F:\фото  сторисек три поросенка\фото  стоорисек\3 день\IMG_88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60648"/>
            <a:ext cx="2496277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F:\фото  сторисек три поросенка\фото  стоорисек\3 день\IMG_889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260648"/>
            <a:ext cx="2546648" cy="38199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F:\фото  сторисек три поросенка\фото  стоорисек\3 день\IMG_89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4005064"/>
            <a:ext cx="4608512" cy="2636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фото  сторисек три поросенка\фото  стоорисек\3 день\IMG_89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2304256" cy="3456384"/>
          </a:xfrm>
          <a:prstGeom prst="rect">
            <a:avLst/>
          </a:prstGeom>
          <a:noFill/>
        </p:spPr>
      </p:pic>
      <p:pic>
        <p:nvPicPr>
          <p:cNvPr id="3075" name="Picture 3" descr="F:\фото  сторисек три поросенка\фото  стоорисек\3 день\IMG_89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140968"/>
            <a:ext cx="2376264" cy="3564396"/>
          </a:xfrm>
          <a:prstGeom prst="rect">
            <a:avLst/>
          </a:prstGeom>
          <a:noFill/>
        </p:spPr>
      </p:pic>
      <p:pic>
        <p:nvPicPr>
          <p:cNvPr id="4" name="Picture 3" descr="F:\фото  сторисек три поросенка\лепка к трем поросятам\IMG_20181107_0932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88640"/>
            <a:ext cx="3810000" cy="2857500"/>
          </a:xfrm>
          <a:prstGeom prst="rect">
            <a:avLst/>
          </a:prstGeom>
          <a:noFill/>
        </p:spPr>
      </p:pic>
      <p:pic>
        <p:nvPicPr>
          <p:cNvPr id="5" name="Picture 5" descr="F:\фото  сторисек три поросенка\лепка к трем поросятам\IMG_20181107_0932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3789040"/>
            <a:ext cx="3840427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F:\фото  сторисек три поросенка\лепка к трем поросятам\IMG_20181107_0933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3744416" cy="2808312"/>
          </a:xfrm>
          <a:prstGeom prst="rect">
            <a:avLst/>
          </a:prstGeom>
          <a:noFill/>
        </p:spPr>
      </p:pic>
      <p:pic>
        <p:nvPicPr>
          <p:cNvPr id="2054" name="Picture 6" descr="F:\фото  сторисек три поросенка\лепка к трем поросятам\IMG_20181107_0933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04664"/>
            <a:ext cx="3761995" cy="2821496"/>
          </a:xfrm>
          <a:prstGeom prst="rect">
            <a:avLst/>
          </a:prstGeom>
          <a:noFill/>
        </p:spPr>
      </p:pic>
      <p:pic>
        <p:nvPicPr>
          <p:cNvPr id="6" name="Picture 2" descr="F:\фото  сторисек три поросенка\торт\IMG_20181114_0922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501008"/>
            <a:ext cx="3991764" cy="2992760"/>
          </a:xfrm>
          <a:prstGeom prst="rect">
            <a:avLst/>
          </a:prstGeom>
          <a:noFill/>
        </p:spPr>
      </p:pic>
      <p:pic>
        <p:nvPicPr>
          <p:cNvPr id="7" name="Picture 3" descr="F:\фото  сторисек три поросенка\торт\IMG_20181114_0922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501008"/>
            <a:ext cx="4032448" cy="3023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3591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980728"/>
            <a:ext cx="6512511" cy="172819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Просмотр видео </a:t>
            </a:r>
            <a:br>
              <a:rPr lang="ru-RU" dirty="0" smtClean="0"/>
            </a:br>
            <a:r>
              <a:rPr lang="ru-RU" dirty="0" smtClean="0"/>
              <a:t>«Три поросенка»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64696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065289433"/>
              </p:ext>
            </p:extLst>
          </p:nvPr>
        </p:nvGraphicFramePr>
        <p:xfrm>
          <a:off x="4716016" y="332656"/>
          <a:ext cx="3931917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G:\КОРОТКОВА НАДЕЖДА ВЛАДИМИРОВНА\фото  сторисек три поросенка\Attachments_nadezh-korotko@yandex.ru_2018-12-07_13-05-07\IMG-7ec936aff457c0b3d7fc2d33ed4af98c-V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260648"/>
            <a:ext cx="3360373" cy="2520280"/>
          </a:xfrm>
          <a:prstGeom prst="rect">
            <a:avLst/>
          </a:prstGeom>
          <a:noFill/>
        </p:spPr>
      </p:pic>
      <p:pic>
        <p:nvPicPr>
          <p:cNvPr id="3075" name="Picture 3" descr="G:\КОРОТКОВА НАДЕЖДА ВЛАДИМИРОВНА\фото  сторисек три поросенка\Attachments_nadezh-korotko@yandex.ru_2018-12-07_13-05-07\IMG-054277f93be8e7067183e3256633f752-V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6200000">
            <a:off x="710571" y="2969949"/>
            <a:ext cx="2754307" cy="3672409"/>
          </a:xfrm>
          <a:prstGeom prst="rect">
            <a:avLst/>
          </a:prstGeom>
          <a:noFill/>
        </p:spPr>
      </p:pic>
      <p:pic>
        <p:nvPicPr>
          <p:cNvPr id="3076" name="Picture 4" descr="G:\КОРОТКОВА НАДЕЖДА ВЛАДИМИРОВНА\фото  сторисек три поросенка\Attachments_nadezh-korotko@yandex.ru_2018-12-07_13-05-07\IMG-78840333805a63dbd18f2a71dd980076-V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0800000">
            <a:off x="4067944" y="1772816"/>
            <a:ext cx="4896544" cy="36724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905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F:\Attachments_nadezh-korotko@yandex.ru_2018-12-06_20-27-15\IMG_20181205_1348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52936"/>
            <a:ext cx="2862318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Attachments_nadezh-korotko@yandex.ru_2018-12-06_20-27-15\IMG_20181205_1349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852" y="140635"/>
            <a:ext cx="2844316" cy="3792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F:\Attachments_nadezh-korotko@yandex.ru_2018-12-06_20-27-15\IMG_20181205_13535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081808"/>
            <a:ext cx="2690664" cy="358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19188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КОРОТКОВА НАДЕЖДА ВЛАДИМИРОВНА\фото  сторисек три поросенка\Attachments_nadezh-korotko@yandex.ru_2018-12-07_13-05-07\IMG-eb2709e27b08b21dbaef4d69d41d8613-V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0685" y="332656"/>
            <a:ext cx="3936438" cy="2952328"/>
          </a:xfrm>
          <a:prstGeom prst="rect">
            <a:avLst/>
          </a:prstGeom>
          <a:noFill/>
        </p:spPr>
      </p:pic>
      <p:pic>
        <p:nvPicPr>
          <p:cNvPr id="4099" name="Picture 3" descr="G:\КОРОТКОВА НАДЕЖДА ВЛАДИМИРОВНА\фото  сторисек три поросенка\Attachments_nadezh-korotko@yandex.ru_2018-12-07_13-05-07\IMG-908df96b0e7f1eef64077336102dcad3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627022"/>
            <a:ext cx="3863075" cy="2897306"/>
          </a:xfrm>
          <a:prstGeom prst="rect">
            <a:avLst/>
          </a:prstGeom>
          <a:noFill/>
        </p:spPr>
      </p:pic>
      <p:pic>
        <p:nvPicPr>
          <p:cNvPr id="4100" name="Picture 4" descr="G:\КОРОТКОВА НАДЕЖДА ВЛАДИМИРОВНА\фото  сторисек три поросенка\Attachments_nadezh-korotko@yandex.ru_2018-12-07_13-05-07\IMG-74d9915e61b5a10d2c6f191eb108403c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412776"/>
            <a:ext cx="4608512" cy="34563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760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028076977"/>
              </p:ext>
            </p:extLst>
          </p:nvPr>
        </p:nvGraphicFramePr>
        <p:xfrm>
          <a:off x="539552" y="476672"/>
          <a:ext cx="7848872" cy="1152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Объект 10"/>
          <p:cNvSpPr>
            <a:spLocks noGrp="1"/>
          </p:cNvSpPr>
          <p:nvPr>
            <p:ph sz="quarter" idx="13"/>
          </p:nvPr>
        </p:nvSpPr>
        <p:spPr>
          <a:xfrm>
            <a:off x="759660" y="1024600"/>
            <a:ext cx="7776864" cy="147301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Выставка работ детей</a:t>
            </a:r>
          </a:p>
        </p:txBody>
      </p:sp>
      <p:pic>
        <p:nvPicPr>
          <p:cNvPr id="3074" name="Picture 2" descr="C:\Users\user\Desktop\фото  сторисек три поросенка\IMG-a649b8614b75e98f5fc076857c017ad0-V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276872"/>
            <a:ext cx="5058139" cy="3793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32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фото  сторисек три поросенка\лэпбук три поросенка\IMG_20181114_1302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6710"/>
            <a:ext cx="3024336" cy="2267446"/>
          </a:xfrm>
          <a:prstGeom prst="rect">
            <a:avLst/>
          </a:prstGeom>
          <a:noFill/>
        </p:spPr>
      </p:pic>
      <p:pic>
        <p:nvPicPr>
          <p:cNvPr id="3075" name="Picture 3" descr="F:\фото  сторисек три поросенка\лэпбук три поросенка\IMG_20181114_1304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88640"/>
            <a:ext cx="2520280" cy="2232248"/>
          </a:xfrm>
          <a:prstGeom prst="rect">
            <a:avLst/>
          </a:prstGeom>
          <a:noFill/>
        </p:spPr>
      </p:pic>
      <p:pic>
        <p:nvPicPr>
          <p:cNvPr id="3080" name="Picture 8" descr="F:\фото  сторисек три поросенка\лэпбук три поросенка\IMG_20181114_1305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332656"/>
            <a:ext cx="2016224" cy="2016224"/>
          </a:xfrm>
          <a:prstGeom prst="rect">
            <a:avLst/>
          </a:prstGeom>
          <a:noFill/>
        </p:spPr>
      </p:pic>
      <p:pic>
        <p:nvPicPr>
          <p:cNvPr id="3081" name="Picture 9" descr="F:\фото  сторисек три поросенка\лэпбук три поросенка\IMG_20181114_1305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4653136"/>
            <a:ext cx="2016224" cy="2016224"/>
          </a:xfrm>
          <a:prstGeom prst="rect">
            <a:avLst/>
          </a:prstGeom>
          <a:noFill/>
        </p:spPr>
      </p:pic>
      <p:pic>
        <p:nvPicPr>
          <p:cNvPr id="3082" name="Picture 10" descr="F:\фото  сторисек три поросенка\лэпбук три поросенка\IMG_20181114_13051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2564904"/>
            <a:ext cx="1984648" cy="1984648"/>
          </a:xfrm>
          <a:prstGeom prst="rect">
            <a:avLst/>
          </a:prstGeom>
          <a:noFill/>
        </p:spPr>
      </p:pic>
      <p:pic>
        <p:nvPicPr>
          <p:cNvPr id="3083" name="Picture 11" descr="F:\фото  сторисек три поросенка\лэпбук три поросенка\IMG_20181114_13051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624" y="4653136"/>
            <a:ext cx="2016224" cy="2016224"/>
          </a:xfrm>
          <a:prstGeom prst="rect">
            <a:avLst/>
          </a:prstGeom>
          <a:noFill/>
        </p:spPr>
      </p:pic>
      <p:pic>
        <p:nvPicPr>
          <p:cNvPr id="3084" name="Picture 12" descr="F:\фото  сторисек три поросенка\лэпбук три поросенка\IMG_20181114_13035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4581128"/>
            <a:ext cx="1584176" cy="2112235"/>
          </a:xfrm>
          <a:prstGeom prst="rect">
            <a:avLst/>
          </a:prstGeom>
          <a:noFill/>
        </p:spPr>
      </p:pic>
      <p:pic>
        <p:nvPicPr>
          <p:cNvPr id="3085" name="Picture 13" descr="F:\фото  сторисек три поросенка\лэпбук три поросенка\IMG_20181114_13034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43808" y="2492896"/>
            <a:ext cx="1512168" cy="2016224"/>
          </a:xfrm>
          <a:prstGeom prst="rect">
            <a:avLst/>
          </a:prstGeom>
          <a:noFill/>
        </p:spPr>
      </p:pic>
      <p:pic>
        <p:nvPicPr>
          <p:cNvPr id="3086" name="Picture 14" descr="F:\фото  сторисек три поросенка\лэпбук три поросенка\IMG_20181114_13035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60032" y="2492896"/>
            <a:ext cx="1512168" cy="2016224"/>
          </a:xfrm>
          <a:prstGeom prst="rect">
            <a:avLst/>
          </a:prstGeom>
          <a:noFill/>
        </p:spPr>
      </p:pic>
      <p:pic>
        <p:nvPicPr>
          <p:cNvPr id="3087" name="Picture 15" descr="F:\фото  сторисек три поросенка\лэпбук три поросенка\IMG_20181114_13040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48264" y="2492896"/>
            <a:ext cx="1466986" cy="1955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623691113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Объект 10"/>
          <p:cNvSpPr txBox="1">
            <a:spLocks/>
          </p:cNvSpPr>
          <p:nvPr/>
        </p:nvSpPr>
        <p:spPr>
          <a:xfrm>
            <a:off x="683568" y="404664"/>
            <a:ext cx="7776864" cy="432048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4572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2400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Использование </a:t>
            </a:r>
            <a:r>
              <a:rPr kumimoji="0" lang="ru-RU" sz="2400" i="0" u="sng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сторисек</a:t>
            </a:r>
            <a:r>
              <a:rPr kumimoji="0" lang="ru-RU" sz="2400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позволяет реализовать принципы и задачи ФГОС дошкольного образования</a:t>
            </a: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Так как этот метод способствует:</a:t>
            </a:r>
          </a:p>
          <a:p>
            <a:pPr marL="4572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Tx/>
              <a:buChar char="-"/>
              <a:tabLst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позитивной социализации дошкольников через привитие интереса к совместной деятельности;</a:t>
            </a:r>
          </a:p>
          <a:p>
            <a:pPr marL="4572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Tx/>
              <a:buChar char="-"/>
              <a:tabLst/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развитию кругозора, пополнению и расширению словарного запаса;</a:t>
            </a:r>
          </a:p>
          <a:p>
            <a:pPr marL="4572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Tx/>
              <a:buChar char="-"/>
              <a:tabLst/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формированию навыков осмысленного чтения, обсуждения художественного произведения;</a:t>
            </a:r>
          </a:p>
          <a:p>
            <a:pPr marL="4572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Tx/>
              <a:buChar char="-"/>
              <a:tabLst/>
              <a:defRPr/>
            </a:pPr>
            <a:r>
              <a:rPr kumimoji="0" lang="ru-RU" sz="24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формированию чувства уверенности в себе и стимулированию интереса к книге.</a:t>
            </a:r>
            <a:endParaRPr kumimoji="0" lang="ru-RU" sz="2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4572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Tx/>
              <a:buChar char="-"/>
              <a:tabLst/>
              <a:defRPr/>
            </a:pPr>
            <a:endParaRPr kumimoji="0" lang="ru-RU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57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1677</TotalTime>
  <Words>332</Words>
  <Application>Microsoft Office PowerPoint</Application>
  <PresentationFormat>Экран (4:3)</PresentationFormat>
  <Paragraphs>51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Воздушный поток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Просмотр видео  «Три поросенка»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Администратор</cp:lastModifiedBy>
  <cp:revision>121</cp:revision>
  <dcterms:created xsi:type="dcterms:W3CDTF">2017-11-07T14:15:43Z</dcterms:created>
  <dcterms:modified xsi:type="dcterms:W3CDTF">2018-12-12T06:18:23Z</dcterms:modified>
</cp:coreProperties>
</file>