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32"/>
  </p:notesMasterIdLst>
  <p:sldIdLst>
    <p:sldId id="302" r:id="rId2"/>
    <p:sldId id="355" r:id="rId3"/>
    <p:sldId id="356" r:id="rId4"/>
    <p:sldId id="337" r:id="rId5"/>
    <p:sldId id="338" r:id="rId6"/>
    <p:sldId id="257" r:id="rId7"/>
    <p:sldId id="339" r:id="rId8"/>
    <p:sldId id="342" r:id="rId9"/>
    <p:sldId id="340" r:id="rId10"/>
    <p:sldId id="341" r:id="rId11"/>
    <p:sldId id="258" r:id="rId12"/>
    <p:sldId id="321" r:id="rId13"/>
    <p:sldId id="351" r:id="rId14"/>
    <p:sldId id="352" r:id="rId15"/>
    <p:sldId id="331" r:id="rId16"/>
    <p:sldId id="343" r:id="rId17"/>
    <p:sldId id="357" r:id="rId18"/>
    <p:sldId id="344" r:id="rId19"/>
    <p:sldId id="345" r:id="rId20"/>
    <p:sldId id="346" r:id="rId21"/>
    <p:sldId id="354" r:id="rId22"/>
    <p:sldId id="358" r:id="rId23"/>
    <p:sldId id="360" r:id="rId24"/>
    <p:sldId id="361" r:id="rId25"/>
    <p:sldId id="348" r:id="rId26"/>
    <p:sldId id="349" r:id="rId27"/>
    <p:sldId id="350" r:id="rId28"/>
    <p:sldId id="353" r:id="rId29"/>
    <p:sldId id="359" r:id="rId30"/>
    <p:sldId id="31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2747" autoAdjust="0"/>
  </p:normalViewPr>
  <p:slideViewPr>
    <p:cSldViewPr>
      <p:cViewPr varScale="1">
        <p:scale>
          <a:sx n="42" d="100"/>
          <a:sy n="42" d="100"/>
        </p:scale>
        <p:origin x="-102" y="-81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56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800"/>
            </a:pPr>
            <a:r>
              <a:rPr lang="ru-RU" sz="1800">
                <a:latin typeface="Times New Roman" pitchFamily="18" charset="0"/>
                <a:cs typeface="Times New Roman" pitchFamily="18" charset="0"/>
              </a:rPr>
              <a:t>первичный мониторинг</a:t>
            </a:r>
          </a:p>
        </c:rich>
      </c:tx>
      <c:layout>
        <c:manualLayout>
          <c:xMode val="edge"/>
          <c:yMode val="edge"/>
          <c:x val="0.18439437284872309"/>
          <c:y val="0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первичный мониторинг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8</c:v>
                </c:pt>
                <c:pt idx="2">
                  <c:v>0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800"/>
            </a:pPr>
            <a:r>
              <a:rPr lang="ru-RU" sz="1800">
                <a:latin typeface="Times New Roman" pitchFamily="18" charset="0"/>
                <a:cs typeface="Times New Roman" pitchFamily="18" charset="0"/>
              </a:rPr>
              <a:t>заключительный мониторинг</a:t>
            </a:r>
          </a:p>
        </c:rich>
      </c:tx>
      <c:layout>
        <c:manualLayout>
          <c:xMode val="edge"/>
          <c:yMode val="edge"/>
          <c:x val="0.18439437284872318"/>
          <c:y val="0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первичный мониторинг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</c:v>
                </c:pt>
                <c:pt idx="1">
                  <c:v>4</c:v>
                </c:pt>
                <c:pt idx="2">
                  <c:v>0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B82B7-949E-47B8-9724-03E86FA8038E}" type="datetimeFigureOut">
              <a:rPr lang="ru-RU" smtClean="0"/>
              <a:pPr/>
              <a:t>27.02.2017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408BC-61CF-4F0F-9C53-AE54CBF669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A5BC35B-3304-4DB3-9172-90D98A0A67DD}" type="datetimeFigureOut">
              <a:rPr lang="ru-RU" smtClean="0"/>
              <a:pPr/>
              <a:t>27.02.2017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CC87524-3351-478B-9B0A-DC8229E1C6E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24957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«Использование технологии интеллектуально – творческого  развития  дошкольников В.В.Воскобовича 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в работе педагога - психолога»</a:t>
            </a:r>
          </a:p>
          <a:p>
            <a:pPr algn="ct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8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0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0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endParaRPr lang="ru-RU" sz="20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algn="r"/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Вахрушева Оксана Викторовна, педагог – психолог</a:t>
            </a:r>
          </a:p>
          <a:p>
            <a:pPr algn="r"/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МДОУ «Детский сад присмотра и оздоровления № 10 «</a:t>
            </a:r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Орлёнок</a:t>
            </a:r>
            <a:r>
              <a:rPr lang="ru-RU" sz="2000" dirty="0" smtClean="0">
                <a:solidFill>
                  <a:srgbClr val="7030A0"/>
                </a:solidFill>
                <a:latin typeface="Monotype Corsiva" pitchFamily="66" charset="0"/>
              </a:rPr>
              <a:t>»</a:t>
            </a:r>
          </a:p>
          <a:p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      </a:t>
            </a:r>
            <a:endParaRPr lang="ru-RU" sz="2800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2571744"/>
            <a:ext cx="2736304" cy="2486000"/>
          </a:xfrm>
          <a:prstGeom prst="rect">
            <a:avLst/>
          </a:prstGeom>
        </p:spPr>
      </p:pic>
      <p:pic>
        <p:nvPicPr>
          <p:cNvPr id="5" name="Рисунок 4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2428868"/>
            <a:ext cx="2019300" cy="2266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6083320"/>
          </a:xfrm>
        </p:spPr>
        <p:txBody>
          <a:bodyPr anchor="t">
            <a:norm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Ответьте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быстро, не раздумывая: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Известный русский поэт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Фрукт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Часть лица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Домашняя птица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6083320"/>
          </a:xfrm>
        </p:spPr>
        <p:txBody>
          <a:bodyPr anchor="t"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90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опрашиваемых отвечают: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А.С.Пушкин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Яблоко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Нос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Курица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Monotype Corsiva" pitchFamily="66" charset="0"/>
              </a:rPr>
              <a:t>Жизнь человека начинается с детства, а детство немыслимо без игры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3" name="Рисунок 2" descr="F:\DCIM\100CASIO\CIMG48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00174"/>
            <a:ext cx="4429156" cy="298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83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643314"/>
            <a:ext cx="4613287" cy="2908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29708" cy="6429420"/>
          </a:xfrm>
        </p:spPr>
        <p:txBody>
          <a:bodyPr>
            <a:normAutofit/>
          </a:bodyPr>
          <a:lstStyle/>
          <a:p>
            <a:pPr lvl="0" indent="450850" algn="just" fontAlgn="base">
              <a:spcAft>
                <a:spcPct val="0"/>
              </a:spcAft>
            </a:pPr>
            <a:r>
              <a:rPr lang="ru-RU" sz="3100" dirty="0" smtClean="0">
                <a:solidFill>
                  <a:srgbClr val="7030A0"/>
                </a:solidFill>
                <a:latin typeface="Monotype Corsiva" pitchFamily="66" charset="0"/>
              </a:rPr>
              <a:t>Выделение системы дошкольного образования в самостоятельную образовательную ступень и принятие ФГОС ДО является важным этапом модернизации всей образовательной системы, обеспечивающим преемственность детского сада и школы.</a:t>
            </a:r>
            <a:br>
              <a:rPr lang="ru-RU" sz="31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100" dirty="0" smtClean="0">
                <a:solidFill>
                  <a:srgbClr val="7030A0"/>
                </a:solidFill>
                <a:latin typeface="Monotype Corsiva" pitchFamily="66" charset="0"/>
              </a:rPr>
              <a:t>Профессиональное педагогическое сообщество предъявляет к выпускнику детского сада достаточно высокие требования. Следовательно, успешность ребенка в будущей школьной жизни во многом будет зависеть от того, насколько развитие, воспитание и образование воспитанников в детском саду будет эффективным.</a:t>
            </a:r>
            <a:br>
              <a:rPr lang="ru-RU" sz="31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100" dirty="0" smtClean="0">
                <a:solidFill>
                  <a:srgbClr val="7030A0"/>
                </a:solidFill>
                <a:latin typeface="Monotype Corsiva" pitchFamily="66" charset="0"/>
              </a:rPr>
              <a:t>Сегодня каждый педагог и руководитель осознает, что современных детей надо учить по-новому.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683568" y="16047"/>
            <a:ext cx="8072494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Всем известно, что для детей, а особенно для детей -  дошкольников, самая лучшая форма обучения, это обучение с помощью игры.  Очень важно предоставить ребёнку как можно больше возможностей для самостоятельных наблюдений и исследований окружающего его мира, используя при этом самые разнообразные виды развивающих игр для детей.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Игры очень важны для становления и развития личности ребёнка, поскольку являются не только инструментами его самовыражения, но, также, и способом познания окружающего мира и адаптации к нему.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 Ценность развивающих детских игр состоит в том, что они быстро и эффективно позволяют достичь желаемых результатов, не утомляя при этом ребёнка.</a:t>
            </a:r>
            <a:endParaRPr lang="ru-RU" sz="2800" dirty="0" smtClean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6440510"/>
          </a:xfrm>
        </p:spPr>
        <p:txBody>
          <a:bodyPr anchor="t">
            <a:normAutofit/>
          </a:bodyPr>
          <a:lstStyle/>
          <a:p>
            <a:pPr algn="ctr"/>
            <a:r>
              <a:rPr lang="ru-RU" b="1" dirty="0" smtClean="0">
                <a:latin typeface="Monotype Corsiva" pitchFamily="66" charset="0"/>
              </a:rPr>
              <a:t>Технология </a:t>
            </a:r>
            <a:r>
              <a:rPr lang="ru-RU" b="1" dirty="0" smtClean="0">
                <a:latin typeface="Monotype Corsiva" pitchFamily="66" charset="0"/>
              </a:rPr>
              <a:t>интеллектуально - творческого </a:t>
            </a:r>
            <a:r>
              <a:rPr lang="ru-RU" b="1" dirty="0" smtClean="0">
                <a:latin typeface="Monotype Corsiva" pitchFamily="66" charset="0"/>
              </a:rPr>
              <a:t>развития </a:t>
            </a:r>
            <a:r>
              <a:rPr lang="ru-RU" b="1" dirty="0" smtClean="0">
                <a:latin typeface="Monotype Corsiva" pitchFamily="66" charset="0"/>
              </a:rPr>
              <a:t>детей </a:t>
            </a:r>
            <a:r>
              <a:rPr lang="ru-RU" b="1" dirty="0" smtClean="0">
                <a:latin typeface="Monotype Corsiva" pitchFamily="66" charset="0"/>
              </a:rPr>
              <a:t>дошкольного возраста «Сказочные лабиринты игры» В.В.Воскобовича.</a:t>
            </a:r>
            <a:endParaRPr lang="ru-RU" dirty="0"/>
          </a:p>
        </p:txBody>
      </p:sp>
      <p:pic>
        <p:nvPicPr>
          <p:cNvPr id="3" name="Рисунок 2" descr="F:\DCIM\100CASIO\CIMG48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857496"/>
            <a:ext cx="585791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6004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dirty="0" smtClean="0">
                <a:solidFill>
                  <a:srgbClr val="7030A0"/>
                </a:solidFill>
                <a:latin typeface="Monotype Corsiva" pitchFamily="66" charset="0"/>
              </a:rPr>
              <a:t>Основные принципы в основе этих игр - 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интерес - познание - творчество</a:t>
            </a:r>
            <a:r>
              <a:rPr lang="ru-RU" sz="3600" dirty="0" smtClean="0">
                <a:solidFill>
                  <a:srgbClr val="7030A0"/>
                </a:solidFill>
                <a:latin typeface="Monotype Corsiva" pitchFamily="66" charset="0"/>
              </a:rPr>
              <a:t> - становятся максимально действенными, так как игра обращается непосредственно к ребенку добрым, веселым и грустным языком сказки, забавного персонажа или приглашения к приключениям.</a:t>
            </a:r>
            <a: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835696" y="2708920"/>
            <a:ext cx="8229600" cy="4525963"/>
          </a:xfrm>
        </p:spPr>
        <p:txBody>
          <a:bodyPr/>
          <a:lstStyle/>
          <a:p>
            <a:pPr>
              <a:buNone/>
            </a:pPr>
            <a:endParaRPr lang="ru-RU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endParaRPr lang="ru-RU" dirty="0"/>
          </a:p>
        </p:txBody>
      </p:sp>
      <p:pic>
        <p:nvPicPr>
          <p:cNvPr id="5" name="Рисунок 4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3717032"/>
            <a:ext cx="2019300" cy="2266950"/>
          </a:xfrm>
          <a:prstGeom prst="rect">
            <a:avLst/>
          </a:prstGeom>
        </p:spPr>
      </p:pic>
      <p:pic>
        <p:nvPicPr>
          <p:cNvPr id="6" name="Рисунок 5" descr="images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3717032"/>
            <a:ext cx="2143125" cy="2232248"/>
          </a:xfrm>
          <a:prstGeom prst="rect">
            <a:avLst/>
          </a:prstGeom>
        </p:spPr>
      </p:pic>
      <p:pic>
        <p:nvPicPr>
          <p:cNvPr id="7" name="Рисунок 6" descr="images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3789040"/>
            <a:ext cx="2143125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6369072"/>
          </a:xfrm>
        </p:spPr>
        <p:txBody>
          <a:bodyPr anchor="t"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Целевыми ориентирами </a:t>
            </a: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технологии является формирование интеллектуально – игровой деятельности детей дошкольного возраста, направленной на решение проблемных и творческих задач, ее доминирующая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ЦЕЛЬ</a:t>
            </a: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 – развитие интеллектуальных способностей дошкольников.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В качестве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задач</a:t>
            </a: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 выступает комплекс </a:t>
            </a:r>
            <a:r>
              <a:rPr lang="ru-RU" sz="2800" dirty="0" err="1" smtClean="0">
                <a:solidFill>
                  <a:srgbClr val="7030A0"/>
                </a:solidFill>
                <a:latin typeface="Monotype Corsiva" pitchFamily="66" charset="0"/>
              </a:rPr>
              <a:t>психолого</a:t>
            </a: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 – педагогических проблем, таких как: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1. Формирование познавательных интересов, желания и потребности узнать новое.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2. Развитие наблюдательности, организации исследовательского подхода к явлениям окружающей действительности.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3. Развитие воображения, креативности мышления (умения гибко, оригинально мыслить, видеть обыкновенный объект под новым углом зрения).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6440510"/>
          </a:xfrm>
        </p:spPr>
        <p:txBody>
          <a:bodyPr anchor="t">
            <a:noAutofit/>
          </a:bodyPr>
          <a:lstStyle/>
          <a:p>
            <a:pPr algn="just"/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4. Гармоничное сбалансированное развитие у детей эмоционально – образного и логического начал.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5. Формирование базисных представлений (об окружающем мире, математических), речевых умений.</a:t>
            </a:r>
            <a:b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6. Построение педагогического процесса, способствующего интеллектуально – творческому развитию детей в игре.</a:t>
            </a:r>
            <a:endParaRPr lang="ru-RU" sz="2800" dirty="0"/>
          </a:p>
        </p:txBody>
      </p:sp>
      <p:pic>
        <p:nvPicPr>
          <p:cNvPr id="3" name="Рисунок 2" descr="F:\DCIM\100CASIO\CIMG48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928934"/>
            <a:ext cx="4827601" cy="326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8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714752"/>
            <a:ext cx="4899039" cy="298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643050"/>
            <a:ext cx="2286016" cy="343527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43174" y="332657"/>
            <a:ext cx="610529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        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Вячеслав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Вадимович </a:t>
            </a: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Воскобович </a:t>
            </a:r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никогда специально не связывал свою жизнь с педагогикой. По профессии он инженер-физик. Но так сложились обстоятельства в родной стране, что молодому отцу Воскобовичу пришлось углубиться в педагогику с головой.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Когда у Вячеслава </a:t>
            </a:r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Вадимовича </a:t>
            </a:r>
            <a:r>
              <a:rPr lang="ru-RU" sz="2400" dirty="0" smtClean="0">
                <a:solidFill>
                  <a:srgbClr val="7030A0"/>
                </a:solidFill>
                <a:latin typeface="Monotype Corsiva" pitchFamily="66" charset="0"/>
              </a:rPr>
              <a:t>появились дети, он всерьез задумался о их всестороннем развитии. К сожалению, в те годы не было большого выбора среди игр, а те педагоги-новаторы, кто предлагал методику раннего обучения, советовали  изготавливать все игры  из подручных материалов.  Вдохновившись работами Зайцева и Никитина, Воскобович решил создать что-то совершенно новое, что было бы интересно не только его детям, но и их сверстникам.</a:t>
            </a:r>
          </a:p>
          <a:p>
            <a:endParaRPr lang="ru-RU" sz="2400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ru-RU" sz="2800" dirty="0" smtClean="0">
                <a:latin typeface="Monotype Corsiva" pitchFamily="66" charset="0"/>
              </a:rPr>
              <a:t>Принципиальными особенностями игровой технологии В.Воскобовича являются: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85860"/>
            <a:ext cx="8572560" cy="5143536"/>
          </a:xfrm>
        </p:spPr>
        <p:txBody>
          <a:bodyPr>
            <a:normAutofit/>
          </a:bodyPr>
          <a:lstStyle/>
          <a:p>
            <a:pPr algn="just"/>
            <a:r>
              <a:rPr lang="ru-RU" sz="2200" b="1" dirty="0" smtClean="0">
                <a:solidFill>
                  <a:srgbClr val="7030A0"/>
                </a:solidFill>
                <a:latin typeface="Monotype Corsiva" pitchFamily="66" charset="0"/>
              </a:rPr>
              <a:t>Эффективное развитие </a:t>
            </a:r>
            <a:r>
              <a:rPr lang="ru-RU" sz="2200" dirty="0" smtClean="0">
                <a:solidFill>
                  <a:srgbClr val="7030A0"/>
                </a:solidFill>
                <a:latin typeface="Monotype Corsiva" pitchFamily="66" charset="0"/>
              </a:rPr>
              <a:t>психических процессов внимания, памяти, воображения, мышления, речи.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  <a:latin typeface="Monotype Corsiva" pitchFamily="66" charset="0"/>
              </a:rPr>
              <a:t>Широкий возрастной диапазон участников игр. </a:t>
            </a:r>
            <a:r>
              <a:rPr lang="ru-RU" sz="2200" dirty="0" smtClean="0">
                <a:solidFill>
                  <a:srgbClr val="7030A0"/>
                </a:solidFill>
                <a:latin typeface="Monotype Corsiva" pitchFamily="66" charset="0"/>
              </a:rPr>
              <a:t> С одной  и той же игрой могут заниматься дети и трех, и семи лет, а иногда и ученики средней школы. Это возможно потому, что к простому физическому манипулированию присоединяется система постоянно усложняющихся развивающих вопросов и познавательных заданий.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  <a:latin typeface="Monotype Corsiva" pitchFamily="66" charset="0"/>
              </a:rPr>
              <a:t>Многофункциональность развивающих игр. </a:t>
            </a:r>
            <a:r>
              <a:rPr lang="ru-RU" sz="2200" dirty="0" smtClean="0">
                <a:solidFill>
                  <a:srgbClr val="7030A0"/>
                </a:solidFill>
                <a:latin typeface="Monotype Corsiva" pitchFamily="66" charset="0"/>
              </a:rPr>
              <a:t>С помощью одной игры можно решать большое количество образовательных задач.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  <a:latin typeface="Monotype Corsiva" pitchFamily="66" charset="0"/>
              </a:rPr>
              <a:t>Творческий потенциал каждой игры. </a:t>
            </a:r>
            <a:r>
              <a:rPr lang="ru-RU" sz="2200" dirty="0" smtClean="0">
                <a:solidFill>
                  <a:srgbClr val="7030A0"/>
                </a:solidFill>
                <a:latin typeface="Monotype Corsiva" pitchFamily="66" charset="0"/>
              </a:rPr>
              <a:t>Развивающие игры В. Воскобовича дают возможность проявлять творчество и детям, и взрослым.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  <a:latin typeface="Monotype Corsiva" pitchFamily="66" charset="0"/>
              </a:rPr>
              <a:t>Игровое обучение. </a:t>
            </a:r>
            <a:r>
              <a:rPr lang="ru-RU" sz="2200" dirty="0" smtClean="0">
                <a:solidFill>
                  <a:srgbClr val="7030A0"/>
                </a:solidFill>
                <a:latin typeface="Monotype Corsiva" pitchFamily="66" charset="0"/>
              </a:rPr>
              <a:t> Незаметно для себя малыш осваивает цифры или буквы; узнает и запоминает цвет, форму; тренирует мелкую моторику рук; совершенствует речь, мышление, внимание, память, воображение.</a:t>
            </a:r>
            <a:endParaRPr lang="ru-RU" sz="22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643998" cy="1785950"/>
          </a:xfrm>
        </p:spPr>
        <p:txBody>
          <a:bodyPr anchor="t">
            <a:noAutofit/>
          </a:bodyPr>
          <a:lstStyle/>
          <a:p>
            <a:r>
              <a:rPr lang="ru-RU" b="1" dirty="0" smtClean="0"/>
              <a:t>Самые известные игры Воскобовича</a:t>
            </a:r>
            <a:endParaRPr lang="ru-RU" dirty="0"/>
          </a:p>
        </p:txBody>
      </p:sp>
      <p:pic>
        <p:nvPicPr>
          <p:cNvPr id="3" name="Рисунок 2" descr="Технология В.В. Воскобовича в дошкольном образовании как условие интеллектуального развития дошкольников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764386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94582" y="201192"/>
            <a:ext cx="1500198" cy="1711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24328" y="1196752"/>
            <a:ext cx="1285884" cy="185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07140" y="2291933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3140968"/>
            <a:ext cx="164307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67944" y="260648"/>
            <a:ext cx="1428760" cy="153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08368" y="721282"/>
            <a:ext cx="1331760" cy="1153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67544" y="332656"/>
            <a:ext cx="1857388" cy="2153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932040" y="4077072"/>
            <a:ext cx="228598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images (5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2564904"/>
            <a:ext cx="2466975" cy="1857375"/>
          </a:xfrm>
          <a:prstGeom prst="rect">
            <a:avLst/>
          </a:prstGeom>
        </p:spPr>
      </p:pic>
      <p:pic>
        <p:nvPicPr>
          <p:cNvPr id="17" name="Рисунок 16" descr="images (9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804248" y="4293096"/>
            <a:ext cx="2339752" cy="1816596"/>
          </a:xfrm>
          <a:prstGeom prst="rect">
            <a:avLst/>
          </a:prstGeom>
        </p:spPr>
      </p:pic>
      <p:pic>
        <p:nvPicPr>
          <p:cNvPr id="18" name="Рисунок 17" descr="images (10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267744" y="4653136"/>
            <a:ext cx="2371725" cy="1924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6297634"/>
          </a:xfrm>
        </p:spPr>
        <p:txBody>
          <a:bodyPr anchor="t">
            <a:normAutofit fontScale="90000"/>
          </a:bodyPr>
          <a:lstStyle/>
          <a:p>
            <a:r>
              <a:rPr lang="ru-RU" sz="2400" b="1" dirty="0" smtClean="0"/>
              <a:t>Многочисленные игры – головоломки  дают возможность детям думать, рассуждать, конструировать, придумывать…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 - «ТАНГРАМ»</a:t>
            </a:r>
            <a:br>
              <a:rPr lang="ru-RU" sz="2400" b="1" dirty="0" smtClean="0"/>
            </a:br>
            <a:r>
              <a:rPr lang="ru-RU" sz="2400" b="1" dirty="0" smtClean="0"/>
              <a:t>- «КОЛУМБОВО ЯЙЦО»</a:t>
            </a:r>
            <a:br>
              <a:rPr lang="ru-RU" sz="2400" b="1" dirty="0" smtClean="0"/>
            </a:br>
            <a:r>
              <a:rPr lang="ru-RU" sz="2400" b="1" dirty="0" smtClean="0"/>
              <a:t>- «ЛИСТИК»</a:t>
            </a:r>
            <a:br>
              <a:rPr lang="ru-RU" sz="2400" b="1" dirty="0" smtClean="0"/>
            </a:br>
            <a:r>
              <a:rPr lang="ru-RU" sz="2400" b="1" dirty="0" smtClean="0"/>
              <a:t> - «ПИФАГОР»</a:t>
            </a:r>
            <a:br>
              <a:rPr lang="ru-RU" sz="2400" b="1" dirty="0" smtClean="0"/>
            </a:br>
            <a:r>
              <a:rPr lang="ru-RU" sz="2400" b="1" dirty="0" smtClean="0"/>
              <a:t> - «СФИНКС»</a:t>
            </a:r>
            <a:br>
              <a:rPr lang="ru-RU" sz="2400" b="1" dirty="0" smtClean="0"/>
            </a:br>
            <a:r>
              <a:rPr lang="ru-RU" sz="2400" b="1" dirty="0" smtClean="0"/>
              <a:t>- «ЧУДО - КРЕСТИКИ»</a:t>
            </a:r>
            <a:br>
              <a:rPr lang="ru-RU" sz="2400" b="1" dirty="0" smtClean="0"/>
            </a:br>
            <a:r>
              <a:rPr lang="ru-RU" sz="2400" b="1" dirty="0" smtClean="0"/>
              <a:t> - «ЧУДО - СОТЫ»</a:t>
            </a:r>
            <a:br>
              <a:rPr lang="ru-RU" sz="2400" b="1" dirty="0" smtClean="0"/>
            </a:br>
            <a:r>
              <a:rPr lang="ru-RU" sz="2400" b="1" dirty="0" smtClean="0"/>
              <a:t> - «ПЕНТАМИНО»</a:t>
            </a:r>
            <a:br>
              <a:rPr lang="ru-RU" sz="2400" b="1" dirty="0" smtClean="0"/>
            </a:br>
            <a:r>
              <a:rPr lang="ru-RU" sz="2400" b="1" dirty="0" smtClean="0"/>
              <a:t>- «МОНГОЛЬСКАЯ»</a:t>
            </a:r>
            <a:br>
              <a:rPr lang="ru-RU" sz="2400" b="1" dirty="0" smtClean="0"/>
            </a:br>
            <a:r>
              <a:rPr lang="ru-RU" sz="2400" b="1" dirty="0" smtClean="0"/>
              <a:t>- «ГЕКСАМИНО»</a:t>
            </a:r>
            <a:br>
              <a:rPr lang="ru-RU" sz="2400" b="1" dirty="0" smtClean="0"/>
            </a:br>
            <a:r>
              <a:rPr lang="ru-RU" sz="2400" b="1" dirty="0" smtClean="0"/>
              <a:t>- «АРХИМЕДОВА ИГРА»</a:t>
            </a:r>
            <a:br>
              <a:rPr lang="ru-RU" sz="2400" b="1" dirty="0" smtClean="0"/>
            </a:br>
            <a:r>
              <a:rPr lang="ru-RU" sz="2400" b="1" dirty="0" smtClean="0"/>
              <a:t>- «ВОЛШЕБНЫЙ КРУГ»</a:t>
            </a:r>
            <a:br>
              <a:rPr lang="ru-RU" sz="2400" b="1" dirty="0" smtClean="0"/>
            </a:br>
            <a:r>
              <a:rPr lang="ru-RU" sz="2400" b="1" dirty="0" smtClean="0"/>
              <a:t>- «ВОЛШЕБНЫЙ КВАДРАТ»</a:t>
            </a:r>
            <a:br>
              <a:rPr lang="ru-RU" sz="2400" b="1" dirty="0" smtClean="0"/>
            </a:br>
            <a:r>
              <a:rPr lang="ru-RU" sz="2400" b="1" dirty="0" smtClean="0"/>
              <a:t>- «ВЬЕТНАМСКАЯ ИГРА»</a:t>
            </a:r>
            <a:br>
              <a:rPr lang="ru-RU" sz="2400" b="1" dirty="0" smtClean="0"/>
            </a:br>
            <a:r>
              <a:rPr lang="ru-RU" sz="2400" b="1" dirty="0" smtClean="0"/>
              <a:t>- «ПРОЗРАЧНЫЙ КВАДРАТ» и т.д.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6440510"/>
          </a:xfrm>
        </p:spPr>
        <p:txBody>
          <a:bodyPr anchor="t">
            <a:normAutofit fontScale="90000"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Работа по интеллектуальному развитию дошкольников посредством игровой технологии В.В.Воскобовича «Сказочные лабиринты игры» осуществляется в рамках работы кружка «Школа будущих 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первоклассников» 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и включает  несколько этапов:</a:t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1 этап. Подготовительный (методический)</a:t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Цель: разработка методического обеспечения реализации технологии и организация предметно – развивающей среды.</a:t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Monotype Corsiva" pitchFamily="66" charset="0"/>
              </a:rPr>
              <a:t>- программа </a:t>
            </a:r>
            <a:r>
              <a:rPr lang="ru-RU" b="1" dirty="0" smtClean="0">
                <a:solidFill>
                  <a:schemeClr val="tx1"/>
                </a:solidFill>
                <a:latin typeface="Monotype Corsiva" pitchFamily="66" charset="0"/>
              </a:rPr>
              <a:t>дополнительного образования</a:t>
            </a:r>
            <a:endParaRPr lang="ru-RU" dirty="0"/>
          </a:p>
        </p:txBody>
      </p:sp>
      <p:pic>
        <p:nvPicPr>
          <p:cNvPr id="3" name="Рисунок 2" descr="F:\DCIM\100CASIO\CIMG497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357298"/>
            <a:ext cx="414340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97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357298"/>
            <a:ext cx="378621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6440510"/>
          </a:xfrm>
        </p:spPr>
        <p:txBody>
          <a:bodyPr anchor="t">
            <a:normAutofit/>
          </a:bodyPr>
          <a:lstStyle/>
          <a:p>
            <a:pPr algn="just"/>
            <a:r>
              <a:rPr lang="ru-RU" sz="3200" b="1" dirty="0" smtClean="0">
                <a:solidFill>
                  <a:schemeClr val="tx1"/>
                </a:solidFill>
                <a:latin typeface="Monotype Corsiva" pitchFamily="66" charset="0"/>
              </a:rPr>
              <a:t>-  предметно – развивающая среда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3" name="Рисунок 2" descr="F:\DCIM\100CASIO\CIMG48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00108"/>
            <a:ext cx="5113353" cy="319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8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429000"/>
            <a:ext cx="5113353" cy="312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15436" cy="6369072"/>
          </a:xfrm>
        </p:spPr>
        <p:txBody>
          <a:bodyPr anchor="t"/>
          <a:lstStyle/>
          <a:p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2 этап. Диагностический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Цель: проведение первичного мониторинга (изучение уровня интеллектуального развития дошкольников)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3214686"/>
          <a:ext cx="8715436" cy="325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4357718"/>
              </a:tblGrid>
              <a:tr h="80367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Уровень интеллектуального развития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Количество, чел.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высокий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средний</a:t>
                      </a:r>
                    </a:p>
                    <a:p>
                      <a:pPr algn="ctr"/>
                      <a:endParaRPr lang="ru-RU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низкий</a:t>
                      </a:r>
                    </a:p>
                    <a:p>
                      <a:pPr algn="ctr"/>
                      <a:endParaRPr lang="ru-RU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3214686"/>
          <a:ext cx="8715436" cy="325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4357718"/>
              </a:tblGrid>
              <a:tr h="80367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Уровень интеллектуального развития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Количество, %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высокий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27%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средний</a:t>
                      </a:r>
                    </a:p>
                    <a:p>
                      <a:pPr algn="ctr"/>
                      <a:endParaRPr lang="ru-RU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73%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3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низкий</a:t>
                      </a:r>
                    </a:p>
                    <a:p>
                      <a:pPr algn="ctr"/>
                      <a:endParaRPr lang="ru-RU" sz="2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6369072"/>
          </a:xfrm>
        </p:spPr>
        <p:txBody>
          <a:bodyPr anchor="t"/>
          <a:lstStyle/>
          <a:p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3 этап. Практический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Цель: реализация программы дополнительного образования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dirty="0"/>
          </a:p>
        </p:txBody>
      </p:sp>
      <p:pic>
        <p:nvPicPr>
          <p:cNvPr id="3" name="Рисунок 2" descr="F:\DCIM\100CASIO\CIMG48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3116"/>
            <a:ext cx="485778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8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286124"/>
            <a:ext cx="4970477" cy="326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5500702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Игра  «ЧУДО - СОТЫ»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DCIM\100CASIO\CIMG48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000372"/>
            <a:ext cx="4772029" cy="351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572132" y="1000108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Игра «ГЕОКОНТ»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5214950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 Игра «ТАНГРАМ»</a:t>
            </a:r>
            <a:endParaRPr lang="ru-RU" sz="2800" dirty="0"/>
          </a:p>
        </p:txBody>
      </p:sp>
      <p:pic>
        <p:nvPicPr>
          <p:cNvPr id="6" name="Рисунок 5" descr="F:\DCIM\100CASIO\CIMG496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357167"/>
            <a:ext cx="535785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CASIO\CIMG49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4470411" cy="298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CASIO\CIMG496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071810"/>
            <a:ext cx="5041914" cy="3408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214942" y="1214422"/>
            <a:ext cx="3643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Волшебный квадрат (четырехцветный)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4786322"/>
            <a:ext cx="321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Игра «ЧУДО – КРЕСТИКИ - 2»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357166"/>
            <a:ext cx="385765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429124" y="1000108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Игра «Прозрачный квадрат»</a:t>
            </a:r>
            <a:endParaRPr lang="ru-RU" sz="2400" dirty="0"/>
          </a:p>
        </p:txBody>
      </p:sp>
      <p:pic>
        <p:nvPicPr>
          <p:cNvPr id="4" name="Рисунок 3" descr="F:\DCIM\100CASIO\CIMG497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214686"/>
            <a:ext cx="471490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CASIO\CIMG497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350046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CASIO\CIMG498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2285992"/>
            <a:ext cx="5143536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143372" y="571480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Игра «Волшебная восьмёрка» </a:t>
            </a:r>
          </a:p>
          <a:p>
            <a:pPr algn="ctr"/>
            <a:r>
              <a:rPr lang="ru-RU" sz="2800" dirty="0" smtClean="0"/>
              <a:t>(или «Конструктор цифр»)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CASIO\CIMG48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5256229" cy="3480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CASIO\CIMG48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000372"/>
            <a:ext cx="5470543" cy="348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857884" y="1214422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ЛОГОФОРМОЧКИ - 3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429132"/>
            <a:ext cx="30718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Волшебный квадрат</a:t>
            </a:r>
            <a:r>
              <a:rPr lang="ru-RU" sz="2800" dirty="0" smtClean="0"/>
              <a:t> </a:t>
            </a:r>
            <a:r>
              <a:rPr lang="ru-RU" sz="2800" dirty="0" smtClean="0"/>
              <a:t>(двухцветный )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6369072"/>
          </a:xfrm>
        </p:spPr>
        <p:txBody>
          <a:bodyPr anchor="t"/>
          <a:lstStyle/>
          <a:p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4 этап. Заключительный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Цель: проведение заключительного мониторинга, оценка эффективности работы.</a:t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</a:b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57158" y="2786058"/>
          <a:ext cx="8572560" cy="3643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0"/>
                <a:gridCol w="4286280"/>
              </a:tblGrid>
              <a:tr h="91083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Уровень интеллектуального развития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Количество, %</a:t>
                      </a:r>
                    </a:p>
                  </a:txBody>
                  <a:tcPr/>
                </a:tc>
              </a:tr>
              <a:tr h="910835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высокий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64%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108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средний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36%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108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7030A0"/>
                          </a:solidFill>
                        </a:rPr>
                        <a:t>низкий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214282" y="1928802"/>
          <a:ext cx="421484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/>
        </p:nvGraphicFramePr>
        <p:xfrm>
          <a:off x="4786314" y="1857364"/>
          <a:ext cx="4000528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CASIO\CIMG48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2"/>
            <a:ext cx="492442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CASIO\CIMG497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71678"/>
            <a:ext cx="3643338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286380" y="785794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Всероссийский конкурс «МАЛЕНЬКИЙ ГЕНИЙ»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4929198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Детская Международная            ОЛИМПИАДА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CASIO\CIMG484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28604"/>
            <a:ext cx="371477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CASIO\CIMG497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928802"/>
            <a:ext cx="3481392" cy="4543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429124" y="428604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Участник Всероссийской  экспериментальной творческой группы педагогического клуба «Наука и творчество»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5715016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Международный интернет – конкурс для педагогов «СО – ТВОРЕНИЕ УСПЕХА»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агруженно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785794"/>
            <a:ext cx="5760640" cy="489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1941</TotalTime>
  <Words>597</Words>
  <Application>Microsoft Office PowerPoint</Application>
  <PresentationFormat>Экран (4:3)</PresentationFormat>
  <Paragraphs>81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Справедливость</vt:lpstr>
      <vt:lpstr>Слайд 1</vt:lpstr>
      <vt:lpstr> Ответьте быстро, не раздумывая:  1. Известный русский поэт  2. Фрукт  3. Часть лица  4. Домашняя птица</vt:lpstr>
      <vt:lpstr> 90% опрашиваемых отвечают:  1. А.С.Пушкин  2. Яблоко  3. Нос  4. Курица</vt:lpstr>
      <vt:lpstr>Жизнь человека начинается с детства, а детство немыслимо без игры</vt:lpstr>
      <vt:lpstr>Выделение системы дошкольного образования в самостоятельную образовательную ступень и принятие ФГОС ДО является важным этапом модернизации всей образовательной системы, обеспечивающим преемственность детского сада и школы. Профессиональное педагогическое сообщество предъявляет к выпускнику детского сада достаточно высокие требования. Следовательно, успешность ребенка в будущей школьной жизни во многом будет зависеть от того, насколько развитие, воспитание и образование воспитанников в детском саду будет эффективным. Сегодня каждый педагог и руководитель осознает, что современных детей надо учить по-новому.</vt:lpstr>
      <vt:lpstr>Слайд 6</vt:lpstr>
      <vt:lpstr>Технология интеллектуально - творческого развития детей дошкольного возраста «Сказочные лабиринты игры» В.В.Воскобовича.</vt:lpstr>
      <vt:lpstr>Основные принципы в основе этих игр - интерес - познание - творчество - становятся максимально действенными, так как игра обращается непосредственно к ребенку добрым, веселым и грустным языком сказки, забавного персонажа или приглашения к приключениям. </vt:lpstr>
      <vt:lpstr>Целевыми ориентирами технологии является формирование интеллектуально – игровой деятельности детей дошкольного возраста, направленной на решение проблемных и творческих задач, ее доминирующая ЦЕЛЬ – развитие интеллектуальных способностей дошкольников. В качестве задач выступает комплекс психолого – педагогических проблем, таких как: 1. Формирование познавательных интересов, желания и потребности узнать новое. 2. Развитие наблюдательности, организации исследовательского подхода к явлениям окружающей действительности. 3. Развитие воображения, креативности мышления (умения гибко, оригинально мыслить, видеть обыкновенный объект под новым углом зрения).</vt:lpstr>
      <vt:lpstr>4. Гармоничное сбалансированное развитие у детей эмоционально – образного и логического начал. 5. Формирование базисных представлений (об окружающем мире, математических), речевых умений. 6. Построение педагогического процесса, способствующего интеллектуально – творческому развитию детей в игре.</vt:lpstr>
      <vt:lpstr>Слайд 11</vt:lpstr>
      <vt:lpstr>Принципиальными особенностями игровой технологии В.Воскобовича являются:</vt:lpstr>
      <vt:lpstr>Самые известные игры Воскобовича</vt:lpstr>
      <vt:lpstr>Слайд 14</vt:lpstr>
      <vt:lpstr>Многочисленные игры – головоломки  дают возможность детям думать, рассуждать, конструировать, придумывать…   - «ТАНГРАМ» - «КОЛУМБОВО ЯЙЦО» - «ЛИСТИК»  - «ПИФАГОР»  - «СФИНКС» - «ЧУДО - КРЕСТИКИ»  - «ЧУДО - СОТЫ»  - «ПЕНТАМИНО» - «МОНГОЛЬСКАЯ» - «ГЕКСАМИНО» - «АРХИМЕДОВА ИГРА» - «ВОЛШЕБНЫЙ КРУГ» - «ВОЛШЕБНЫЙ КВАДРАТ» - «ВЬЕТНАМСКАЯ ИГРА» - «ПРОЗРАЧНЫЙ КВАДРАТ» и т.д.</vt:lpstr>
      <vt:lpstr> Работа по интеллектуальному развитию дошкольников посредством игровой технологии В.В.Воскобовича «Сказочные лабиринты игры» осуществляется в рамках работы кружка «Школа будущих первоклассников» и включает  несколько этапов:  1 этап. Подготовительный (методический) Цель: разработка методического обеспечения реализации технологии и организация предметно – развивающей среды.   </vt:lpstr>
      <vt:lpstr>- программа дополнительного образования</vt:lpstr>
      <vt:lpstr>-  предметно – развивающая среда</vt:lpstr>
      <vt:lpstr>2 этап. Диагностический Цель: проведение первичного мониторинга (изучение уровня интеллектуального развития дошкольников) </vt:lpstr>
      <vt:lpstr>3 этап. Практический Цель: реализация программы дополнительного образования </vt:lpstr>
      <vt:lpstr>Слайд 21</vt:lpstr>
      <vt:lpstr>Слайд 22</vt:lpstr>
      <vt:lpstr>Слайд 23</vt:lpstr>
      <vt:lpstr>Слайд 24</vt:lpstr>
      <vt:lpstr>Слайд 25</vt:lpstr>
      <vt:lpstr>4 этап. Заключительный Цель: проведение заключительного мониторинга, оценка эффективности работы.  </vt:lpstr>
      <vt:lpstr>Слайд 27</vt:lpstr>
      <vt:lpstr>Слайд 28</vt:lpstr>
      <vt:lpstr>Слайд 29</vt:lpstr>
      <vt:lpstr>Слайд 30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Садик10</cp:lastModifiedBy>
  <cp:revision>157</cp:revision>
  <dcterms:created xsi:type="dcterms:W3CDTF">2012-03-22T17:06:57Z</dcterms:created>
  <dcterms:modified xsi:type="dcterms:W3CDTF">2017-02-27T13:08:56Z</dcterms:modified>
</cp:coreProperties>
</file>